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249" r:id="rId1"/>
  </p:sldMasterIdLst>
  <p:notesMasterIdLst>
    <p:notesMasterId r:id="rId3"/>
  </p:notesMasterIdLst>
  <p:sldIdLst>
    <p:sldId id="622" r:id="rId2"/>
  </p:sldIdLst>
  <p:sldSz cx="9144000" cy="6858000" type="screen4x3"/>
  <p:notesSz cx="6858000" cy="9144000"/>
  <p:custDataLst>
    <p:tags r:id="rId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656">
          <p15:clr>
            <a:srgbClr val="A4A3A4"/>
          </p15:clr>
        </p15:guide>
        <p15:guide id="2" pos="2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0838"/>
    <a:srgbClr val="D6A300"/>
    <a:srgbClr val="0083E6"/>
    <a:srgbClr val="0033CC"/>
    <a:srgbClr val="F8F3D2"/>
    <a:srgbClr val="6D6E70"/>
    <a:srgbClr val="7D110C"/>
    <a:srgbClr val="598EDD"/>
    <a:srgbClr val="A9C9FF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08" autoAdjust="0"/>
    <p:restoredTop sz="94660"/>
  </p:normalViewPr>
  <p:slideViewPr>
    <p:cSldViewPr>
      <p:cViewPr varScale="1">
        <p:scale>
          <a:sx n="130" d="100"/>
          <a:sy n="130" d="100"/>
        </p:scale>
        <p:origin x="-136" y="-144"/>
      </p:cViewPr>
      <p:guideLst>
        <p:guide orient="horz" pos="656"/>
        <p:guide pos="2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1668575090" y="203629040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tags" Target="tags/tag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/>
            </a:lvl1pPr>
          </a:lstStyle>
          <a:p>
            <a:pPr>
              <a:defRPr/>
            </a:pPr>
            <a:fld id="{63723C24-93D1-4A66-9504-E6BD833B16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68306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85148-DB98-4269-ACE6-2DF49F9918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936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4954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92798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376" y="114300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376" y="3995737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1313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8F3D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26166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336674"/>
            <a:ext cx="9067800" cy="4293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13160" y="6330042"/>
            <a:ext cx="656771" cy="293913"/>
          </a:xfrm>
          <a:prstGeom prst="rect">
            <a:avLst/>
          </a:prstGeom>
        </p:spPr>
        <p:txBody>
          <a:bodyPr anchor="ctr"/>
          <a:lstStyle>
            <a:lvl1pPr>
              <a:defRPr sz="2000" b="0">
                <a:solidFill>
                  <a:schemeClr val="bg2"/>
                </a:solidFill>
                <a:latin typeface="Franklin Gothic Medium" pitchFamily="34" charset="0"/>
              </a:defRPr>
            </a:lvl1pPr>
          </a:lstStyle>
          <a:p>
            <a:fld id="{C4B85148-DB98-4269-ACE6-2DF49F9918C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" r="79700" b="4572"/>
          <a:stretch/>
        </p:blipFill>
        <p:spPr>
          <a:xfrm>
            <a:off x="7772400" y="5630126"/>
            <a:ext cx="1353766" cy="12278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72" t="28952" b="25334"/>
          <a:stretch/>
        </p:blipFill>
        <p:spPr>
          <a:xfrm>
            <a:off x="0" y="6095999"/>
            <a:ext cx="6640716" cy="76200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-33269" y="-42437"/>
            <a:ext cx="9144000" cy="6858000"/>
          </a:xfrm>
          <a:prstGeom prst="rect">
            <a:avLst/>
          </a:prstGeom>
          <a:solidFill>
            <a:srgbClr val="F8F3D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" r="79700" b="4572"/>
          <a:stretch/>
        </p:blipFill>
        <p:spPr>
          <a:xfrm>
            <a:off x="7772400" y="5630126"/>
            <a:ext cx="1353766" cy="12278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72" t="28952" b="25334"/>
          <a:stretch/>
        </p:blipFill>
        <p:spPr>
          <a:xfrm>
            <a:off x="0" y="6095999"/>
            <a:ext cx="6640716" cy="762001"/>
          </a:xfrm>
          <a:prstGeom prst="rect">
            <a:avLst/>
          </a:prstGeom>
        </p:spPr>
      </p:pic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6640716" y="6095999"/>
            <a:ext cx="1207883" cy="369240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0" i="1" kern="1200">
                <a:solidFill>
                  <a:schemeClr val="bg2"/>
                </a:solidFill>
                <a:latin typeface="Franklin Gothic Medium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fld id="{C4B85148-DB98-4269-ACE6-2DF49F9918C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6482658" y="6465240"/>
            <a:ext cx="14478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Spidal.org</a:t>
            </a:r>
          </a:p>
        </p:txBody>
      </p:sp>
    </p:spTree>
    <p:extLst>
      <p:ext uri="{BB962C8B-B14F-4D97-AF65-F5344CB8AC3E}">
        <p14:creationId xmlns:p14="http://schemas.microsoft.com/office/powerpoint/2010/main" val="600536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3" r:id="rId1"/>
    <p:sldLayoutId id="2147484251" r:id="rId2"/>
    <p:sldLayoutId id="2147484250" r:id="rId3"/>
    <p:sldLayoutId id="2147484257" r:id="rId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400" b="1" i="0" u="none">
          <a:solidFill>
            <a:srgbClr val="B30838"/>
          </a:solidFill>
          <a:latin typeface="+mj-lt"/>
          <a:ea typeface="+mj-ea"/>
          <a:cs typeface="ＭＳ Ｐゴシック" pitchFamily="-107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B30838"/>
          </a:solidFill>
          <a:latin typeface="Arial" charset="0"/>
          <a:ea typeface="ＭＳ Ｐゴシック" charset="-128"/>
          <a:cs typeface="ＭＳ Ｐゴシック" pitchFamily="-10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B30838"/>
          </a:solidFill>
          <a:latin typeface="Arial" charset="0"/>
          <a:ea typeface="ＭＳ Ｐゴシック" charset="-128"/>
          <a:cs typeface="ＭＳ Ｐゴシック" pitchFamily="-10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B30838"/>
          </a:solidFill>
          <a:latin typeface="Arial" charset="0"/>
          <a:ea typeface="ＭＳ Ｐゴシック" charset="-128"/>
          <a:cs typeface="ＭＳ Ｐゴシック" pitchFamily="-10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B30838"/>
          </a:solidFill>
          <a:latin typeface="Arial" charset="0"/>
          <a:ea typeface="ＭＳ Ｐゴシック" charset="-128"/>
          <a:cs typeface="ＭＳ Ｐゴシック" pitchFamily="-107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ＭＳ Ｐゴシック" pitchFamily="-107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DAnalysis/mdanalysis" TargetMode="External"/><Relationship Id="rId4" Type="http://schemas.openxmlformats.org/officeDocument/2006/relationships/hyperlink" Target="http://docs.mdanalysis.org" TargetMode="External"/><Relationship Id="rId5" Type="http://schemas.openxmlformats.org/officeDocument/2006/relationships/hyperlink" Target="http://devdocs.mdanalysis.org" TargetMode="External"/><Relationship Id="rId6" Type="http://schemas.openxmlformats.org/officeDocument/2006/relationships/hyperlink" Target="http://mdanalysis.org/MDAnalysisTutorial/" TargetMode="External"/><Relationship Id="rId7" Type="http://schemas.openxmlformats.org/officeDocument/2006/relationships/hyperlink" Target="http://conference.scipy.org/proceedings/scipy2016/oliver_beckstein.html" TargetMode="External"/><Relationship Id="rId8" Type="http://schemas.openxmlformats.org/officeDocument/2006/relationships/hyperlink" Target="http://dx.doi.org/10.1002/jcc.21787" TargetMode="External"/><Relationship Id="rId9" Type="http://schemas.openxmlformats.org/officeDocument/2006/relationships/hyperlink" Target="https://github.com/datreant/MDSynthesis" TargetMode="External"/><Relationship Id="rId10" Type="http://schemas.openxmlformats.org/officeDocument/2006/relationships/hyperlink" Target="http://mdsynthesis.readthedocs.org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http://mdanalysis.or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609600"/>
            <a:ext cx="9067800" cy="54864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400" dirty="0" smtClean="0"/>
              <a:t>Libraries</a:t>
            </a:r>
            <a:endParaRPr lang="en-US" sz="2400" dirty="0"/>
          </a:p>
          <a:p>
            <a:pPr lvl="1">
              <a:spcBef>
                <a:spcPts val="0"/>
              </a:spcBef>
            </a:pPr>
            <a:r>
              <a:rPr lang="en-US" sz="2400" b="1" dirty="0" smtClean="0"/>
              <a:t>MDAnalysis</a:t>
            </a:r>
            <a:r>
              <a:rPr lang="en-US" sz="2400" dirty="0" smtClean="0"/>
              <a:t> </a:t>
            </a:r>
            <a:r>
              <a:rPr lang="en-US" sz="2400" dirty="0" smtClean="0">
                <a:hlinkClick r:id="rId2"/>
              </a:rPr>
              <a:t>http://mdanalysis.org</a:t>
            </a:r>
            <a:r>
              <a:rPr lang="en-US" sz="2400" dirty="0" smtClean="0"/>
              <a:t> : </a:t>
            </a:r>
          </a:p>
          <a:p>
            <a:pPr lvl="2">
              <a:spcBef>
                <a:spcPts val="0"/>
              </a:spcBef>
            </a:pPr>
            <a:r>
              <a:rPr lang="en-US" dirty="0">
                <a:hlinkClick r:id="rId3"/>
              </a:rPr>
              <a:t>https://github.com/MDAnalysis/</a:t>
            </a:r>
            <a:r>
              <a:rPr lang="en-US" dirty="0" smtClean="0">
                <a:hlinkClick r:id="rId3"/>
              </a:rPr>
              <a:t>mdanalysis</a:t>
            </a:r>
            <a:r>
              <a:rPr lang="en-US" dirty="0" smtClean="0"/>
              <a:t> : </a:t>
            </a:r>
            <a:r>
              <a:rPr lang="en-US" dirty="0"/>
              <a:t>u</a:t>
            </a:r>
            <a:r>
              <a:rPr lang="en-US" dirty="0" smtClean="0"/>
              <a:t>se the </a:t>
            </a:r>
            <a:r>
              <a:rPr lang="en-US" b="1" dirty="0" smtClean="0"/>
              <a:t>master </a:t>
            </a:r>
            <a:r>
              <a:rPr lang="en-US" dirty="0" smtClean="0"/>
              <a:t>branch for releases (</a:t>
            </a:r>
            <a:r>
              <a:rPr lang="en-US" b="1" dirty="0" smtClean="0"/>
              <a:t>develop</a:t>
            </a:r>
            <a:r>
              <a:rPr lang="en-US" dirty="0" smtClean="0"/>
              <a:t> for bleeding edge)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Releases available as </a:t>
            </a:r>
            <a:r>
              <a:rPr lang="en-US" b="1" dirty="0" err="1" smtClean="0"/>
              <a:t>conda</a:t>
            </a:r>
            <a:r>
              <a:rPr lang="en-US" dirty="0" smtClean="0"/>
              <a:t> packages (</a:t>
            </a:r>
            <a:r>
              <a:rPr lang="en-US" dirty="0" err="1" smtClean="0"/>
              <a:t>conda</a:t>
            </a:r>
            <a:r>
              <a:rPr lang="en-US" dirty="0" smtClean="0"/>
              <a:t>-forge) and on </a:t>
            </a:r>
            <a:r>
              <a:rPr lang="en-US" dirty="0" err="1" smtClean="0"/>
              <a:t>PyPi</a:t>
            </a:r>
            <a:r>
              <a:rPr lang="en-US" dirty="0" smtClean="0"/>
              <a:t> (</a:t>
            </a:r>
            <a:r>
              <a:rPr lang="en-US" dirty="0" smtClean="0">
                <a:latin typeface="Courier"/>
                <a:cs typeface="Courier"/>
              </a:rPr>
              <a:t>pip install </a:t>
            </a:r>
            <a:r>
              <a:rPr lang="en-US" dirty="0" err="1" smtClean="0">
                <a:latin typeface="Courier"/>
                <a:cs typeface="Courier"/>
              </a:rPr>
              <a:t>mdanalysis</a:t>
            </a:r>
            <a:r>
              <a:rPr lang="en-US" dirty="0" smtClean="0"/>
              <a:t>)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Documentation: </a:t>
            </a:r>
            <a:r>
              <a:rPr lang="en-US" dirty="0" smtClean="0">
                <a:hlinkClick r:id="rId4"/>
              </a:rPr>
              <a:t>http://docs.mdanalysis.org</a:t>
            </a:r>
            <a:r>
              <a:rPr lang="en-US" dirty="0" smtClean="0"/>
              <a:t> (or </a:t>
            </a:r>
            <a:r>
              <a:rPr lang="en-US" dirty="0" smtClean="0">
                <a:hlinkClick r:id="rId5"/>
              </a:rPr>
              <a:t>http://devdocs.mdanalysis.org</a:t>
            </a:r>
            <a:r>
              <a:rPr lang="en-US" dirty="0" smtClean="0"/>
              <a:t> for bleeding edge)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Introductory tutorial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http:/</a:t>
            </a:r>
            <a:r>
              <a:rPr lang="en-US" dirty="0" smtClean="0">
                <a:hlinkClick r:id="rId6"/>
              </a:rPr>
              <a:t>/mdanalysis.org</a:t>
            </a:r>
            <a:r>
              <a:rPr lang="en-US" dirty="0">
                <a:hlinkClick r:id="rId6"/>
              </a:rPr>
              <a:t>/MDAnalysisTutorial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pPr lvl="2">
              <a:spcBef>
                <a:spcPts val="0"/>
              </a:spcBef>
            </a:pPr>
            <a:r>
              <a:rPr lang="en-US" dirty="0" smtClean="0"/>
              <a:t>Citations: </a:t>
            </a:r>
          </a:p>
          <a:p>
            <a:pPr lvl="3">
              <a:spcBef>
                <a:spcPts val="0"/>
              </a:spcBef>
            </a:pPr>
            <a:r>
              <a:rPr lang="en-US" sz="1000" dirty="0" smtClean="0"/>
              <a:t>R</a:t>
            </a:r>
            <a:r>
              <a:rPr lang="en-US" sz="1000" dirty="0"/>
              <a:t>. J. </a:t>
            </a:r>
            <a:r>
              <a:rPr lang="en-US" sz="1000" dirty="0" err="1"/>
              <a:t>Gowers</a:t>
            </a:r>
            <a:r>
              <a:rPr lang="en-US" sz="1000" dirty="0"/>
              <a:t>, </a:t>
            </a:r>
            <a:r>
              <a:rPr lang="en-US" sz="1000" dirty="0" smtClean="0"/>
              <a:t>M. </a:t>
            </a:r>
            <a:r>
              <a:rPr lang="en-US" sz="1000" dirty="0" err="1" smtClean="0"/>
              <a:t>Linke</a:t>
            </a:r>
            <a:r>
              <a:rPr lang="en-US" sz="1000" dirty="0" smtClean="0"/>
              <a:t>, J. </a:t>
            </a:r>
            <a:r>
              <a:rPr lang="en-US" sz="1000" dirty="0" err="1" smtClean="0"/>
              <a:t>Barnoud</a:t>
            </a:r>
            <a:r>
              <a:rPr lang="en-US" sz="1000" dirty="0" smtClean="0"/>
              <a:t>, T. J. E. Reddy, M. N. </a:t>
            </a:r>
            <a:r>
              <a:rPr lang="en-US" sz="1000" dirty="0" err="1" smtClean="0"/>
              <a:t>Melo</a:t>
            </a:r>
            <a:r>
              <a:rPr lang="en-US" sz="1000" dirty="0" smtClean="0"/>
              <a:t>, S. L. </a:t>
            </a:r>
            <a:r>
              <a:rPr lang="en-US" sz="1000" dirty="0" err="1" smtClean="0"/>
              <a:t>Seyler</a:t>
            </a:r>
            <a:r>
              <a:rPr lang="en-US" sz="1000" dirty="0" smtClean="0"/>
              <a:t>, D. L. Dotson, J. </a:t>
            </a:r>
            <a:r>
              <a:rPr lang="en-US" sz="1000" dirty="0" err="1" smtClean="0"/>
              <a:t>Domanski</a:t>
            </a:r>
            <a:r>
              <a:rPr lang="en-US" sz="1000" dirty="0" smtClean="0"/>
              <a:t>, S. </a:t>
            </a:r>
            <a:r>
              <a:rPr lang="en-US" sz="1000" dirty="0" err="1" smtClean="0"/>
              <a:t>Buchoux</a:t>
            </a:r>
            <a:r>
              <a:rPr lang="en-US" sz="1000" dirty="0" smtClean="0"/>
              <a:t>, I. M. Kenney, and O. Beckstein. </a:t>
            </a:r>
            <a:r>
              <a:rPr lang="en-US" sz="1000" dirty="0" smtClean="0">
                <a:hlinkClick r:id="rId7"/>
              </a:rPr>
              <a:t>MDAnalysis</a:t>
            </a:r>
            <a:r>
              <a:rPr lang="en-US" sz="1000" dirty="0">
                <a:hlinkClick r:id="rId7"/>
              </a:rPr>
              <a:t>: A Python package for the rapid analysis of molecular dynamics simulations</a:t>
            </a:r>
            <a:r>
              <a:rPr lang="en-US" sz="1000" dirty="0"/>
              <a:t>. In S. </a:t>
            </a:r>
            <a:r>
              <a:rPr lang="en-US" sz="1000" dirty="0" err="1"/>
              <a:t>Benthall</a:t>
            </a:r>
            <a:r>
              <a:rPr lang="en-US" sz="1000" dirty="0"/>
              <a:t> and S. </a:t>
            </a:r>
            <a:r>
              <a:rPr lang="en-US" sz="1000" dirty="0" err="1"/>
              <a:t>Rostrup</a:t>
            </a:r>
            <a:r>
              <a:rPr lang="en-US" sz="1000" dirty="0"/>
              <a:t>, editors, </a:t>
            </a:r>
            <a:r>
              <a:rPr lang="en-US" sz="1000" i="1" dirty="0"/>
              <a:t>Proceedings of the 15th Python in Science Conference</a:t>
            </a:r>
            <a:r>
              <a:rPr lang="en-US" sz="1000" dirty="0"/>
              <a:t>, pages 102-109, Austin, TX, 2016. </a:t>
            </a:r>
            <a:r>
              <a:rPr lang="en-US" sz="1000" dirty="0" smtClean="0"/>
              <a:t>SciPy.</a:t>
            </a:r>
          </a:p>
          <a:p>
            <a:pPr lvl="3">
              <a:spcBef>
                <a:spcPts val="0"/>
              </a:spcBef>
            </a:pPr>
            <a:r>
              <a:rPr lang="en-US" sz="1000" dirty="0" smtClean="0"/>
              <a:t>N</a:t>
            </a:r>
            <a:r>
              <a:rPr lang="en-US" sz="1000" dirty="0"/>
              <a:t>. Michaud-</a:t>
            </a:r>
            <a:r>
              <a:rPr lang="en-US" sz="1000" dirty="0" err="1"/>
              <a:t>Agrawal</a:t>
            </a:r>
            <a:r>
              <a:rPr lang="en-US" sz="1000" dirty="0"/>
              <a:t>, E. J. Denning, T. B. Woolf, and O. Beckstein. MDAnalysis: A Toolkit for the Analysis of Molecular Dynamics Simulations. </a:t>
            </a:r>
            <a:r>
              <a:rPr lang="en-US" sz="1000" i="1" dirty="0"/>
              <a:t>J. </a:t>
            </a:r>
            <a:r>
              <a:rPr lang="en-US" sz="1000" i="1" dirty="0" err="1"/>
              <a:t>Comput</a:t>
            </a:r>
            <a:r>
              <a:rPr lang="en-US" sz="1000" i="1" dirty="0"/>
              <a:t>. Chem.</a:t>
            </a:r>
            <a:r>
              <a:rPr lang="en-US" sz="1000" dirty="0"/>
              <a:t> </a:t>
            </a:r>
            <a:r>
              <a:rPr lang="en-US" sz="1000" b="1" dirty="0"/>
              <a:t>32</a:t>
            </a:r>
            <a:r>
              <a:rPr lang="en-US" sz="1000" dirty="0"/>
              <a:t> (2011), 2319-2327, doi:</a:t>
            </a:r>
            <a:r>
              <a:rPr lang="en-US" sz="1000" dirty="0">
                <a:hlinkClick r:id="rId8"/>
              </a:rPr>
              <a:t>10.1002/jcc.21787</a:t>
            </a:r>
            <a:r>
              <a:rPr lang="en-US" sz="1000" dirty="0"/>
              <a:t>. </a:t>
            </a:r>
            <a:endParaRPr lang="en-US" sz="1000" dirty="0" smtClean="0"/>
          </a:p>
          <a:p>
            <a:pPr lvl="1">
              <a:spcBef>
                <a:spcPts val="0"/>
              </a:spcBef>
            </a:pPr>
            <a:r>
              <a:rPr lang="en-US" sz="2400" b="1" dirty="0" err="1" smtClean="0"/>
              <a:t>MDSynthesis</a:t>
            </a:r>
            <a:r>
              <a:rPr lang="en-US" sz="2400" smtClean="0"/>
              <a:t>  – </a:t>
            </a:r>
            <a:r>
              <a:rPr lang="en-US" sz="2400" dirty="0"/>
              <a:t>a logistics and persistence engine for the analysis of molecular dynamics trajectories</a:t>
            </a:r>
            <a:endParaRPr lang="en-US" sz="2400" dirty="0" smtClean="0"/>
          </a:p>
          <a:p>
            <a:pPr lvl="2">
              <a:spcBef>
                <a:spcPts val="0"/>
              </a:spcBef>
            </a:pPr>
            <a:r>
              <a:rPr lang="en-US" dirty="0">
                <a:hlinkClick r:id="rId9"/>
              </a:rPr>
              <a:t>https://github.com/datreant/MDSynthesis</a:t>
            </a:r>
            <a:r>
              <a:rPr lang="en-US" dirty="0"/>
              <a:t> </a:t>
            </a:r>
            <a:r>
              <a:rPr lang="en-US" dirty="0" smtClean="0"/>
              <a:t>: use </a:t>
            </a:r>
            <a:r>
              <a:rPr lang="en-US" dirty="0"/>
              <a:t>the </a:t>
            </a:r>
            <a:r>
              <a:rPr lang="en-US" b="1" dirty="0"/>
              <a:t>master </a:t>
            </a:r>
            <a:r>
              <a:rPr lang="en-US" dirty="0" smtClean="0"/>
              <a:t>branch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Releases available from </a:t>
            </a:r>
            <a:r>
              <a:rPr lang="en-US" dirty="0" err="1" smtClean="0"/>
              <a:t>PyPi</a:t>
            </a:r>
            <a:r>
              <a:rPr lang="en-US" dirty="0" smtClean="0"/>
              <a:t> (</a:t>
            </a:r>
            <a:r>
              <a:rPr lang="en-US" dirty="0" smtClean="0">
                <a:latin typeface="Courier"/>
                <a:cs typeface="Courier"/>
              </a:rPr>
              <a:t>pip install </a:t>
            </a:r>
            <a:r>
              <a:rPr lang="en-US" dirty="0" err="1" smtClean="0">
                <a:latin typeface="Courier"/>
                <a:cs typeface="Courier"/>
              </a:rPr>
              <a:t>mdsynthesis</a:t>
            </a:r>
            <a:r>
              <a:rPr lang="en-US" dirty="0" smtClean="0"/>
              <a:t>) 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Documentation: </a:t>
            </a:r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mdsynthesis.readthedocs.org</a:t>
            </a:r>
            <a:endParaRPr lang="en-US" dirty="0"/>
          </a:p>
          <a:p>
            <a:pPr lvl="2">
              <a:spcBef>
                <a:spcPts val="0"/>
              </a:spcBef>
            </a:pPr>
            <a:r>
              <a:rPr lang="en-US" dirty="0" smtClean="0"/>
              <a:t>Citation: </a:t>
            </a:r>
            <a:r>
              <a:rPr lang="en-US" baseline="30000" dirty="0"/>
              <a:t>D. L. Dotson, S. L. </a:t>
            </a:r>
            <a:r>
              <a:rPr lang="en-US" baseline="30000" dirty="0" err="1"/>
              <a:t>Seyler</a:t>
            </a:r>
            <a:r>
              <a:rPr lang="en-US" baseline="30000" dirty="0"/>
              <a:t>, M. </a:t>
            </a:r>
            <a:r>
              <a:rPr lang="en-US" baseline="30000" dirty="0" err="1"/>
              <a:t>Linke</a:t>
            </a:r>
            <a:r>
              <a:rPr lang="en-US" baseline="30000" dirty="0"/>
              <a:t>, R. J. </a:t>
            </a:r>
            <a:r>
              <a:rPr lang="en-US" baseline="30000" dirty="0" err="1"/>
              <a:t>Gowers</a:t>
            </a:r>
            <a:r>
              <a:rPr lang="en-US" baseline="30000" dirty="0"/>
              <a:t>, and O. Beckstein. </a:t>
            </a:r>
            <a:r>
              <a:rPr lang="en-US" baseline="30000" dirty="0" err="1"/>
              <a:t>datreant</a:t>
            </a:r>
            <a:r>
              <a:rPr lang="en-US" baseline="30000" dirty="0"/>
              <a:t>: persistent, Python trees for heterogeneous data. In S. </a:t>
            </a:r>
            <a:r>
              <a:rPr lang="en-US" baseline="30000" dirty="0" err="1"/>
              <a:t>Benthall</a:t>
            </a:r>
            <a:r>
              <a:rPr lang="en-US" baseline="30000" dirty="0"/>
              <a:t> and S. </a:t>
            </a:r>
            <a:r>
              <a:rPr lang="en-US" baseline="30000" dirty="0" err="1"/>
              <a:t>Rostrup</a:t>
            </a:r>
            <a:r>
              <a:rPr lang="en-US" baseline="30000" dirty="0"/>
              <a:t>, editors, </a:t>
            </a:r>
            <a:r>
              <a:rPr lang="en-US" i="1" baseline="30000" dirty="0"/>
              <a:t>Proceedings of the 15th Python in Science Conference</a:t>
            </a:r>
            <a:r>
              <a:rPr lang="en-US" baseline="30000" dirty="0"/>
              <a:t>, pages 51 – 56, Austin, TX, 2016.</a:t>
            </a:r>
            <a:endParaRPr lang="en-US" dirty="0"/>
          </a:p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26166" cy="762000"/>
          </a:xfrm>
        </p:spPr>
        <p:txBody>
          <a:bodyPr/>
          <a:lstStyle/>
          <a:p>
            <a:r>
              <a:rPr lang="en-US" dirty="0" smtClean="0"/>
              <a:t>Analysis of </a:t>
            </a:r>
            <a:r>
              <a:rPr lang="en-US" dirty="0" err="1" smtClean="0"/>
              <a:t>Biomolecular</a:t>
            </a:r>
            <a:r>
              <a:rPr lang="en-US" dirty="0" smtClean="0"/>
              <a:t> Simulations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6184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1"/>
  <p:tag name="MMPROD_UIDATA" val="&lt;database version=&quot;8.0&quot;&gt;&lt;object type=&quot;1&quot; unique_id=&quot;10001&quot;&gt;&lt;object type=&quot;2&quot; unique_id=&quot;403135&quot;&gt;&lt;object type=&quot;3&quot; unique_id=&quot;592686&quot;&gt;&lt;property id=&quot;20148&quot; value=&quot;5&quot;/&gt;&lt;property id=&quot;20300&quot; value=&quot;Slide 7 - &amp;quot;HPC-ABDS Mapping of Activities&amp;quot;&quot;/&gt;&lt;property id=&quot;20307&quot; value=&quot;337&quot;/&gt;&lt;/object&gt;&lt;object type=&quot;3&quot; unique_id=&quot;605784&quot;&gt;&lt;property id=&quot;20148&quot; value=&quot;5&quot;/&gt;&lt;property id=&quot;20300&quot; value=&quot;Slide 9 - &amp;quot;Java MPI performs better than Threads 128 24-core Haswell nodes on SPIDAL DA-MDS Code&amp;quot;&quot;/&gt;&lt;property id=&quot;20307&quot; value=&quot;339&quot;/&gt;&lt;/object&gt;&lt;object type=&quot;3&quot; unique_id=&quot;605787&quot;&gt;&lt;property id=&quot;20148&quot; value=&quot;5&quot;/&gt;&lt;property id=&quot;20300&quot; value=&quot;Slide 3 - &amp;quot;Big Data - Big Simulation (Exascale) Convergence&amp;quot;&quot;/&gt;&lt;property id=&quot;20307&quot; value=&quot;375&quot;/&gt;&lt;/object&gt;&lt;object type=&quot;3&quot; unique_id=&quot;605788&quot;&gt;&lt;property id=&quot;20148&quot; value=&quot;5&quot;/&gt;&lt;property id=&quot;20300&quot; value=&quot;Slide 5 - &amp;quot;6 Forms of MapReduce  Cover “all” circumstances  Describes  - Problem (Model     reflecting data)  - Machine  - Sof&quot;/&gt;&lt;property id=&quot;20307&quot; value=&quot;377&quot;/&gt;&lt;/object&gt;&lt;object type=&quot;3&quot; unique_id=&quot;605789&quot;&gt;&lt;property id=&quot;20148&quot; value=&quot;5&quot;/&gt;&lt;property id=&quot;20300&quot; value=&quot;Slide 8&quot;/&gt;&lt;property id=&quot;20307&quot; value=&quot;378&quot;/&gt;&lt;/object&gt;&lt;object type=&quot;3&quot; unique_id=&quot;605790&quot;&gt;&lt;property id=&quot;20148&quot; value=&quot;5&quot;/&gt;&lt;property id=&quot;20300&quot; value=&quot;Slide 10 - &amp;quot;MIDAS: Software Activities in DIBBS&amp;quot;&quot;/&gt;&lt;property id=&quot;20307&quot; value=&quot;365&quot;/&gt;&lt;/object&gt;&lt;object type=&quot;3&quot; unique_id=&quot;605791&quot;&gt;&lt;property id=&quot;20148&quot; value=&quot;5&quot;/&gt;&lt;property id=&quot;20300&quot; value=&quot;Slide 11 - &amp;quot;Cloudmesh Client&amp;quot;&quot;/&gt;&lt;property id=&quot;20307&quot; value=&quot;354&quot;/&gt;&lt;/object&gt;&lt;object type=&quot;3&quot; unique_id=&quot;605792&quot;&gt;&lt;property id=&quot;20148&quot; value=&quot;5&quot;/&gt;&lt;property id=&quot;20300&quot; value=&quot;Slide 12 - &amp;quot;Cloudmesh Client - Architecture&amp;quot;&quot;/&gt;&lt;property id=&quot;20307&quot; value=&quot;355&quot;/&gt;&lt;/object&gt;&lt;object type=&quot;3&quot; unique_id=&quot;605793&quot;&gt;&lt;property id=&quot;20148&quot; value=&quot;5&quot;/&gt;&lt;property id=&quot;20300&quot; value=&quot;Slide 13 - &amp;quot;Cloudmesh Client – OSG management&amp;quot;&quot;/&gt;&lt;property id=&quot;20307&quot; value=&quot;360&quot;/&gt;&lt;/object&gt;&lt;object type=&quot;3&quot; unique_id=&quot;605794&quot;&gt;&lt;property id=&quot;20148&quot; value=&quot;5&quot;/&gt;&lt;property id=&quot;20300&quot; value=&quot;Slide 14 - &amp;quot;Cloudmesh Client –  In support of Experiment Workflow &amp;quot;&quot;/&gt;&lt;property id=&quot;20307&quot; value=&quot;361&quot;/&gt;&lt;/object&gt;&lt;object type=&quot;3&quot; unique_id=&quot;605795&quot;&gt;&lt;property id=&quot;20148&quot; value=&quot;5&quot;/&gt;&lt;property id=&quot;20300&quot; value=&quot;Slide 15 - &amp;quot;Pilot-Hadoop/Spark Architecture&amp;quot;&quot;/&gt;&lt;property id=&quot;20307&quot; value=&quot;366&quot;/&gt;&lt;/object&gt;&lt;object type=&quot;3&quot; unique_id=&quot;605796&quot;&gt;&lt;property id=&quot;20148&quot; value=&quot;5&quot;/&gt;&lt;property id=&quot;20300&quot; value=&quot;Slide 16 - &amp;quot;Pilot-Hadoop Example&amp;quot;&quot;/&gt;&lt;property id=&quot;20307&quot; value=&quot;367&quot;/&gt;&lt;/object&gt;&lt;object type=&quot;3&quot; unique_id=&quot;605797&quot;&gt;&lt;property id=&quot;20148&quot; value=&quot;5&quot;/&gt;&lt;property id=&quot;20300&quot; value=&quot;Slide 17 - &amp;quot;Pilot-Data/Memory for Iterative  Processing&amp;quot;&quot;/&gt;&lt;property id=&quot;20307&quot; value=&quot;368&quot;/&gt;&lt;/object&gt;&lt;object type=&quot;3&quot; unique_id=&quot;605798&quot;&gt;&lt;property id=&quot;20148&quot; value=&quot;5&quot;/&gt;&lt;property id=&quot;20300&quot; value=&quot;Slide 18 - &amp;quot;Harp Implementations &amp;quot;&quot;/&gt;&lt;property id=&quot;20307&quot; value=&quot;380&quot;/&gt;&lt;/object&gt;&lt;object type=&quot;3&quot; unique_id=&quot;605799&quot;&gt;&lt;property id=&quot;20148&quot; value=&quot;5&quot;/&gt;&lt;property id=&quot;20300&quot; value=&quot;Slide 19&quot;/&gt;&lt;property id=&quot;20307&quot; value=&quot;379&quot;/&gt;&lt;/object&gt;&lt;object type=&quot;3&quot; unique_id=&quot;605800&quot;&gt;&lt;property id=&quot;20148&quot; value=&quot;5&quot;/&gt;&lt;property id=&quot;20300&quot; value=&quot;Slide 20 - &amp;quot;Harp LDA on Big Red II Supercomputer (Cray)&amp;quot;&quot;/&gt;&lt;property id=&quot;20307&quot; value=&quot;381&quot;/&gt;&lt;/object&gt;&lt;object type=&quot;3&quot; unique_id=&quot;605801&quot;&gt;&lt;property id=&quot;20148&quot; value=&quot;5&quot;/&gt;&lt;property id=&quot;20300&quot; value=&quot;Slide 21 - &amp;quot;SPIDAL Algorithms – Subgraph mining&amp;quot;&quot;/&gt;&lt;property id=&quot;20307&quot; value=&quot;345&quot;/&gt;&lt;/object&gt;&lt;object type=&quot;3&quot; unique_id=&quot;605802&quot;&gt;&lt;property id=&quot;20148&quot; value=&quot;5&quot;/&gt;&lt;property id=&quot;20300&quot; value=&quot;Slide 22 - &amp;quot;SPIDAL Algorithms – Random Graph Generation&amp;quot;&quot;/&gt;&lt;property id=&quot;20307&quot; value=&quot;362&quot;/&gt;&lt;/object&gt;&lt;object type=&quot;3&quot; unique_id=&quot;605803&quot;&gt;&lt;property id=&quot;20148&quot; value=&quot;5&quot;/&gt;&lt;property id=&quot;20300&quot; value=&quot;Slide 23 - &amp;quot;SPIDAL Algorithms – Triangle Counting&amp;quot;&quot;/&gt;&lt;property id=&quot;20307&quot; value=&quot;363&quot;/&gt;&lt;/object&gt;&lt;object type=&quot;3&quot; unique_id=&quot;605804&quot;&gt;&lt;property id=&quot;20148&quot; value=&quot;5&quot;/&gt;&lt;property id=&quot;20300&quot; value=&quot;Slide 24 - &amp;quot;SPIDAL Algorithms – Core I&amp;quot;&quot;/&gt;&lt;property id=&quot;20307&quot; value=&quot;342&quot;/&gt;&lt;/object&gt;&lt;object type=&quot;3&quot; unique_id=&quot;605805&quot;&gt;&lt;property id=&quot;20148&quot; value=&quot;5&quot;/&gt;&lt;property id=&quot;20300&quot; value=&quot;Slide 25 - &amp;quot;SPIDAL Algorithms – Core II&amp;quot;&quot;/&gt;&lt;property id=&quot;20307&quot; value=&quot;364&quot;/&gt;&lt;/object&gt;&lt;object type=&quot;3&quot; unique_id=&quot;605806&quot;&gt;&lt;property id=&quot;20148&quot; value=&quot;5&quot;/&gt;&lt;property id=&quot;20300&quot; value=&quot;Slide 26 - &amp;quot;SPIDAL Algorithms – Optimization I&amp;quot;&quot;/&gt;&lt;property id=&quot;20307&quot; value=&quot;350&quot;/&gt;&lt;/object&gt;&lt;object type=&quot;3&quot; unique_id=&quot;605807&quot;&gt;&lt;property id=&quot;20148&quot; value=&quot;5&quot;/&gt;&lt;property id=&quot;20300&quot; value=&quot;Slide 27 - &amp;quot;SPIDAL Algorithms – Optimization II&amp;quot;&quot;/&gt;&lt;property id=&quot;20307&quot; value=&quot;351&quot;/&gt;&lt;/object&gt;&lt;object type=&quot;3&quot; unique_id=&quot;605808&quot;&gt;&lt;property id=&quot;20148&quot; value=&quot;5&quot;/&gt;&lt;property id=&quot;20300&quot; value=&quot;Slide 28 - &amp;quot;2D Radar Polar Remote Sensing&amp;quot;&quot;/&gt;&lt;property id=&quot;20307&quot; value=&quot;352&quot;/&gt;&lt;/object&gt;&lt;object type=&quot;3&quot; unique_id=&quot;605809&quot;&gt;&lt;property id=&quot;20148&quot; value=&quot;5&quot;/&gt;&lt;property id=&quot;20300&quot; value=&quot;Slide 29 - &amp;quot;Imaging Applications: Remote Sensing,  Pathology, Spatial  Systems &amp;quot;&quot;/&gt;&lt;property id=&quot;20307&quot; value=&quot;344&quot;/&gt;&lt;/object&gt;&lt;object type=&quot;3&quot; unique_id=&quot;605810&quot;&gt;&lt;property id=&quot;20148&quot; value=&quot;5&quot;/&gt;&lt;property id=&quot;20300&quot; value=&quot;Slide 30 - &amp;quot;Some Applications Enabled&amp;quot;&quot;/&gt;&lt;property id=&quot;20307&quot; value=&quot;341&quot;/&gt;&lt;/object&gt;&lt;object type=&quot;3&quot; unique_id=&quot;605811&quot;&gt;&lt;property id=&quot;20148&quot; value=&quot;5&quot;/&gt;&lt;property id=&quot;20300&quot; value=&quot;Slide 31 - &amp;quot;3D Radar Polar Remote Sensing&amp;quot;&quot;/&gt;&lt;property id=&quot;20307&quot; value=&quot;353&quot;/&gt;&lt;/object&gt;&lt;object type=&quot;3&quot; unique_id=&quot;605812&quot;&gt;&lt;property id=&quot;20148&quot; value=&quot;5&quot;/&gt;&lt;property id=&quot;20300&quot; value=&quot;Slide 32 - &amp;quot;Algorithms – Nuclei Segmentation for Pathology Images&amp;quot;&quot;/&gt;&lt;property id=&quot;20307&quot; value=&quot;346&quot;/&gt;&lt;/object&gt;&lt;object type=&quot;3&quot; unique_id=&quot;605813&quot;&gt;&lt;property id=&quot;20148&quot; value=&quot;5&quot;/&gt;&lt;property id=&quot;20300&quot; value=&quot;Slide 33 - &amp;quot;Algorithms – Spatial Querying Methods&amp;quot;&quot;/&gt;&lt;property id=&quot;20307&quot; value=&quot;347&quot;/&gt;&lt;/object&gt;&lt;object type=&quot;3&quot; unique_id=&quot;605814&quot;&gt;&lt;property id=&quot;20148&quot; value=&quot;5&quot;/&gt;&lt;property id=&quot;20300&quot; value=&quot;Slide 34 - &amp;quot;Enabled Applications – Digital Pathology&amp;quot;&quot;/&gt;&lt;property id=&quot;20307&quot; value=&quot;348&quot;/&gt;&lt;/object&gt;&lt;object type=&quot;3&quot; unique_id=&quot;605815&quot;&gt;&lt;property id=&quot;20148&quot; value=&quot;5&quot;/&gt;&lt;property id=&quot;20300&quot; value=&quot;Slide 35 - &amp;quot;Applications – Public Health&amp;quot;&quot;/&gt;&lt;property id=&quot;20307&quot; value=&quot;349&quot;/&gt;&lt;/object&gt;&lt;object type=&quot;3&quot; unique_id=&quot;605816&quot;&gt;&lt;property id=&quot;20148&quot; value=&quot;5&quot;/&gt;&lt;property id=&quot;20300&quot; value=&quot;Slide 36 - &amp;quot;Biomolecular Simulation Data Analysis&amp;quot;&quot;/&gt;&lt;property id=&quot;20307&quot; value=&quot;369&quot;/&gt;&lt;/object&gt;&lt;object type=&quot;3&quot; unique_id=&quot;605817&quot;&gt;&lt;property id=&quot;20148&quot; value=&quot;5&quot;/&gt;&lt;property id=&quot;20300&quot; value=&quot;Slide 37 - &amp;quot;RADICAL-Pilot Hausdorff distance: all-pairs problem&amp;#x0D; &amp;quot;&quot;/&gt;&lt;property id=&quot;20307&quot; value=&quot;370&quot;/&gt;&lt;/object&gt;&lt;object type=&quot;3&quot; unique_id=&quot;605818&quot;&gt;&lt;property id=&quot;20148&quot; value=&quot;5&quot;/&gt;&lt;property id=&quot;20300&quot; value=&quot;Slide 38 - &amp;quot;Classification of lipids in membranes&amp;quot;&quot;/&gt;&lt;property id=&quot;20307&quot; value=&quot;372&quot;/&gt;&lt;/object&gt;&lt;object type=&quot;3&quot; unique_id=&quot;605819&quot;&gt;&lt;property id=&quot;20148&quot; value=&quot;5&quot;/&gt;&lt;property id=&quot;20300&quot; value=&quot;Slide 39 - &amp;quot;LeafletFinder&amp;quot;&quot;/&gt;&lt;property id=&quot;20307&quot; value=&quot;373&quot;/&gt;&lt;/object&gt;&lt;object type=&quot;3&quot; unique_id=&quot;605820&quot;&gt;&lt;property id=&quot;20148&quot; value=&quot;5&quot;/&gt;&lt;property id=&quot;20300&quot; value=&quot;Slide 40&quot;/&gt;&lt;property id=&quot;20307&quot; value=&quot;374&quot;/&gt;&lt;/object&gt;&lt;object type=&quot;3&quot; unique_id=&quot;606129&quot;&gt;&lt;property id=&quot;20148&quot; value=&quot;5&quot;/&gt;&lt;property id=&quot;20300&quot; value=&quot;Slide 4 - &amp;quot;64 Features in 4 views for Unified Classification of Big Data and Simulation Applications&amp;quot;&quot;/&gt;&lt;property id=&quot;20307&quot; value=&quot;382&quot;/&gt;&lt;/object&gt;&lt;object type=&quot;3&quot; unique_id=&quot;606342&quot;&gt;&lt;property id=&quot;20148&quot; value=&quot;5&quot;/&gt;&lt;property id=&quot;20300&quot; value=&quot;Slide 1 - &amp;quot;NSF14-43054 started October 1, 2014 Datanet: CIF21 DIBBs: Middleware and High Performance Analytics Libraries for S&quot;/&gt;&lt;property id=&quot;20307&quot; value=&quot;384&quot;/&gt;&lt;/object&gt;&lt;object type=&quot;3&quot; unique_id=&quot;606343&quot;&gt;&lt;property id=&quot;20148&quot; value=&quot;5&quot;/&gt;&lt;property id=&quot;20300&quot; value=&quot;Slide 2 - &amp;quot;Some Important Components of SPIDAL Dibbs&amp;quot;&quot;/&gt;&lt;property id=&quot;20307&quot; value=&quot;383&quot;/&gt;&lt;/object&gt;&lt;object type=&quot;3&quot; unique_id=&quot;606472&quot;&gt;&lt;property id=&quot;20148&quot; value=&quot;5&quot;/&gt;&lt;property id=&quot;20300&quot; value=&quot;Slide 6&quot;/&gt;&lt;property id=&quot;20307&quot; value=&quot;385&quot;/&gt;&lt;/object&gt;&lt;/object&gt;&lt;object type=&quot;8&quot; unique_id=&quot;403143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ThemeSPIDAL">
  <a:themeElements>
    <a:clrScheme name="Custom 2">
      <a:dk1>
        <a:srgbClr val="000000"/>
      </a:dk1>
      <a:lt1>
        <a:srgbClr val="FFFFFF"/>
      </a:lt1>
      <a:dk2>
        <a:srgbClr val="F8F3D2"/>
      </a:dk2>
      <a:lt2>
        <a:srgbClr val="B0B2B4"/>
      </a:lt2>
      <a:accent1>
        <a:srgbClr val="8E0C33"/>
      </a:accent1>
      <a:accent2>
        <a:srgbClr val="6D6E70"/>
      </a:accent2>
      <a:accent3>
        <a:srgbClr val="FFFFFF"/>
      </a:accent3>
      <a:accent4>
        <a:srgbClr val="000000"/>
      </a:accent4>
      <a:accent5>
        <a:srgbClr val="BFAAAA"/>
      </a:accent5>
      <a:accent6>
        <a:srgbClr val="626365"/>
      </a:accent6>
      <a:hlink>
        <a:srgbClr val="8E0C33"/>
      </a:hlink>
      <a:folHlink>
        <a:srgbClr val="6D6E7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F8F3D2"/>
        </a:dk2>
        <a:lt2>
          <a:srgbClr val="B0B2B4"/>
        </a:lt2>
        <a:accent1>
          <a:srgbClr val="7D110C"/>
        </a:accent1>
        <a:accent2>
          <a:srgbClr val="6D6E70"/>
        </a:accent2>
        <a:accent3>
          <a:srgbClr val="FFFFFF"/>
        </a:accent3>
        <a:accent4>
          <a:srgbClr val="000000"/>
        </a:accent4>
        <a:accent5>
          <a:srgbClr val="BFAAAA"/>
        </a:accent5>
        <a:accent6>
          <a:srgbClr val="626365"/>
        </a:accent6>
        <a:hlink>
          <a:srgbClr val="7D110C"/>
        </a:hlink>
        <a:folHlink>
          <a:srgbClr val="6D6E7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9F3D3"/>
        </a:lt1>
        <a:dk2>
          <a:srgbClr val="F8F3D2"/>
        </a:dk2>
        <a:lt2>
          <a:srgbClr val="B0B2B4"/>
        </a:lt2>
        <a:accent1>
          <a:srgbClr val="7D110C"/>
        </a:accent1>
        <a:accent2>
          <a:srgbClr val="6D6E70"/>
        </a:accent2>
        <a:accent3>
          <a:srgbClr val="FBF8E6"/>
        </a:accent3>
        <a:accent4>
          <a:srgbClr val="000000"/>
        </a:accent4>
        <a:accent5>
          <a:srgbClr val="BFAAAA"/>
        </a:accent5>
        <a:accent6>
          <a:srgbClr val="626365"/>
        </a:accent6>
        <a:hlink>
          <a:srgbClr val="7D110C"/>
        </a:hlink>
        <a:folHlink>
          <a:srgbClr val="6D6E7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ThemeSPIDAL" id="{7C01B97D-DF9F-4123-89DC-28F1F97B60D5}" vid="{A1043A46-8E94-4D5C-8449-A0EFCB42922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ThemeSPIDAL</Template>
  <TotalTime>30630</TotalTime>
  <Words>361</Words>
  <Application>Microsoft Macintosh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ThemeSPIDAL</vt:lpstr>
      <vt:lpstr>Analysis of Biomolecular Simulations</vt:lpstr>
    </vt:vector>
  </TitlesOfParts>
  <Company>Indiana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Future of Information Technology and The Indiana University School of Informatics</dc:title>
  <dc:creator>Neal Moore</dc:creator>
  <cp:lastModifiedBy>Oliver Beckstein</cp:lastModifiedBy>
  <cp:revision>654</cp:revision>
  <cp:lastPrinted>2009-05-27T19:00:23Z</cp:lastPrinted>
  <dcterms:created xsi:type="dcterms:W3CDTF">2011-04-26T20:44:01Z</dcterms:created>
  <dcterms:modified xsi:type="dcterms:W3CDTF">2017-02-09T00:51:20Z</dcterms:modified>
</cp:coreProperties>
</file>