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49" r:id="rId1"/>
  </p:sldMasterIdLst>
  <p:notesMasterIdLst>
    <p:notesMasterId r:id="rId3"/>
  </p:notesMasterIdLst>
  <p:handoutMasterIdLst>
    <p:handoutMasterId r:id="rId4"/>
  </p:handoutMasterIdLst>
  <p:sldIdLst>
    <p:sldId id="719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6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B9E"/>
    <a:srgbClr val="B30838"/>
    <a:srgbClr val="D6A300"/>
    <a:srgbClr val="0083E6"/>
    <a:srgbClr val="0033CC"/>
    <a:srgbClr val="F8F3D2"/>
    <a:srgbClr val="6D6E70"/>
    <a:srgbClr val="7D110C"/>
    <a:srgbClr val="598EDD"/>
    <a:srgbClr val="A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8" autoAdjust="0"/>
    <p:restoredTop sz="94660"/>
  </p:normalViewPr>
  <p:slideViewPr>
    <p:cSldViewPr>
      <p:cViewPr varScale="1">
        <p:scale>
          <a:sx n="114" d="100"/>
          <a:sy n="114" d="100"/>
        </p:scale>
        <p:origin x="1362" y="108"/>
      </p:cViewPr>
      <p:guideLst>
        <p:guide orient="horz" pos="656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32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FDAD5-CF1F-4D76-B31D-BFBA536B912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330CB-8703-4D35-8B19-4A8736A3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3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63723C24-93D1-4A66-9504-E6BD833B16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830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282"/>
            <a:ext cx="9126166" cy="7170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39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5838"/>
            <a:ext cx="9067800" cy="5153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0240" y="0"/>
            <a:ext cx="9126166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7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76" y="1143000"/>
            <a:ext cx="78867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376" y="399573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3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8F3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2616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36674"/>
            <a:ext cx="9067800" cy="429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3160" y="6330042"/>
            <a:ext cx="656771" cy="293913"/>
          </a:xfrm>
          <a:prstGeom prst="rect">
            <a:avLst/>
          </a:prstGeom>
        </p:spPr>
        <p:txBody>
          <a:bodyPr anchor="ctr"/>
          <a:lstStyle>
            <a:lvl1pPr>
              <a:defRPr sz="2000" b="0">
                <a:solidFill>
                  <a:schemeClr val="bg2"/>
                </a:solidFill>
                <a:latin typeface="Franklin Gothic Medium" pitchFamily="34" charset="0"/>
              </a:defRPr>
            </a:lvl1pPr>
          </a:lstStyle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9700" b="4572"/>
          <a:stretch/>
        </p:blipFill>
        <p:spPr>
          <a:xfrm>
            <a:off x="7772400" y="5630126"/>
            <a:ext cx="1353766" cy="1227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28952" b="25334"/>
          <a:stretch/>
        </p:blipFill>
        <p:spPr>
          <a:xfrm>
            <a:off x="0" y="6095999"/>
            <a:ext cx="6640716" cy="7620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3269" y="-42437"/>
            <a:ext cx="9144000" cy="6858000"/>
          </a:xfrm>
          <a:prstGeom prst="rect">
            <a:avLst/>
          </a:prstGeom>
          <a:solidFill>
            <a:srgbClr val="F8F3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79700" b="4572"/>
          <a:stretch/>
        </p:blipFill>
        <p:spPr>
          <a:xfrm>
            <a:off x="7772400" y="5630126"/>
            <a:ext cx="1353766" cy="1227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28952" b="25334"/>
          <a:stretch/>
        </p:blipFill>
        <p:spPr>
          <a:xfrm>
            <a:off x="0" y="6095999"/>
            <a:ext cx="6640716" cy="762001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640716" y="6095999"/>
            <a:ext cx="1207883" cy="36924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 i="1" kern="1200">
                <a:solidFill>
                  <a:schemeClr val="bg2"/>
                </a:solidFill>
                <a:latin typeface="Franklin Gothic Medium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C4B85148-DB98-4269-ACE6-2DF49F9918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482658" y="6465240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Spidal.org</a:t>
            </a:r>
          </a:p>
        </p:txBody>
      </p:sp>
    </p:spTree>
    <p:extLst>
      <p:ext uri="{BB962C8B-B14F-4D97-AF65-F5344CB8AC3E}">
        <p14:creationId xmlns:p14="http://schemas.microsoft.com/office/powerpoint/2010/main" val="6005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0" r:id="rId2"/>
    <p:sldLayoutId id="2147484257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 i="0" u="none">
          <a:solidFill>
            <a:srgbClr val="B30838"/>
          </a:solidFill>
          <a:latin typeface="+mj-lt"/>
          <a:ea typeface="+mj-ea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B30838"/>
          </a:solidFill>
          <a:latin typeface="Arial" charset="0"/>
          <a:ea typeface="ＭＳ Ｐゴシック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cal-cybertools/radical.pilot/tree/master" TargetMode="External"/><Relationship Id="rId2" Type="http://schemas.openxmlformats.org/officeDocument/2006/relationships/hyperlink" Target="https://github.com/DSC-SPID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cksteinlab.github.io/SPIDAL-MDAnalysis-Midas-tutoria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0"/>
            <a:ext cx="9067800" cy="571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Infrastructure Component to bring ABDS to HPC.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Slides covering RADICAL-Pilot, Pilot-YARN, Pilot-Spark</a:t>
            </a:r>
            <a:endParaRPr lang="en-US" sz="2400" dirty="0">
              <a:hlinkClick r:id="rId2"/>
            </a:endParaRPr>
          </a:p>
          <a:p>
            <a:pPr lvl="1">
              <a:spcBef>
                <a:spcPts val="0"/>
              </a:spcBef>
            </a:pPr>
            <a:r>
              <a:rPr lang="en-US" sz="2400" dirty="0">
                <a:hlinkClick r:id="rId2"/>
              </a:rPr>
              <a:t>https://github.com/radical-cybertools/MIDAS-tutorial/blob/master/TutorialOverview.ipynb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Framework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hlinkClick r:id="rId3"/>
              </a:rPr>
              <a:t>https://github.com/radical-cybertools/radical.pilot/tree</a:t>
            </a:r>
            <a:r>
              <a:rPr lang="en-US" sz="2000">
                <a:hlinkClick r:id="rId3"/>
              </a:rPr>
              <a:t>/master</a:t>
            </a:r>
            <a:endParaRPr lang="en-US" sz="2400" dirty="0">
              <a:hlinkClick r:id="rId2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Biomolecular Simulations</a:t>
            </a:r>
            <a:endParaRPr lang="en-US" sz="2400" dirty="0">
              <a:hlinkClick r:id="rId2"/>
            </a:endParaRPr>
          </a:p>
          <a:p>
            <a:pPr lvl="1">
              <a:spcBef>
                <a:spcPts val="0"/>
              </a:spcBef>
            </a:pPr>
            <a:r>
              <a:rPr lang="en-US" sz="2400" dirty="0"/>
              <a:t>Slides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becksteinlab.github.io</a:t>
            </a:r>
            <a:r>
              <a:rPr lang="en-US" sz="2400" dirty="0">
                <a:hlinkClick r:id="rId4"/>
              </a:rPr>
              <a:t>/SPIDAL-</a:t>
            </a:r>
            <a:r>
              <a:rPr lang="en-US" sz="2400" dirty="0" err="1">
                <a:hlinkClick r:id="rId4"/>
              </a:rPr>
              <a:t>MDAnalysis</a:t>
            </a:r>
            <a:r>
              <a:rPr lang="en-US" sz="2400" dirty="0">
                <a:hlinkClick r:id="rId4"/>
              </a:rPr>
              <a:t>-Midas-tutorial/</a:t>
            </a:r>
            <a:r>
              <a:rPr lang="en-US" sz="2400" dirty="0" err="1">
                <a:hlinkClick r:id="rId4"/>
              </a:rPr>
              <a:t>index.html</a:t>
            </a:r>
            <a:endParaRPr lang="en-US" sz="2400" dirty="0"/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Linked </a:t>
            </a:r>
            <a:r>
              <a:rPr lang="en-US" sz="2400" dirty="0" err="1"/>
              <a:t>Ipython</a:t>
            </a:r>
            <a:r>
              <a:rPr lang="en-US" sz="2400" dirty="0"/>
              <a:t> notebooks are “passive”. If you’d like to play with them on your cluster/resources please contact us.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26166" cy="762000"/>
          </a:xfrm>
        </p:spPr>
        <p:txBody>
          <a:bodyPr/>
          <a:lstStyle/>
          <a:p>
            <a:r>
              <a:rPr lang="en-US" dirty="0"/>
              <a:t>What’s in MIDAS-tutorial</a:t>
            </a:r>
          </a:p>
        </p:txBody>
      </p:sp>
    </p:spTree>
    <p:extLst>
      <p:ext uri="{BB962C8B-B14F-4D97-AF65-F5344CB8AC3E}">
        <p14:creationId xmlns:p14="http://schemas.microsoft.com/office/powerpoint/2010/main" val="2166733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8.0&quot;&gt;&lt;object type=&quot;1&quot; unique_id=&quot;10001&quot;&gt;&lt;object type=&quot;2&quot; unique_id=&quot;403135&quot;&gt;&lt;object type=&quot;3&quot; unique_id=&quot;592686&quot;&gt;&lt;property id=&quot;20148&quot; value=&quot;5&quot;/&gt;&lt;property id=&quot;20300&quot; value=&quot;Slide 7 - &amp;quot;HPC-ABDS Mapping of Activities&amp;quot;&quot;/&gt;&lt;property id=&quot;20307&quot; value=&quot;337&quot;/&gt;&lt;/object&gt;&lt;object type=&quot;3&quot; unique_id=&quot;605784&quot;&gt;&lt;property id=&quot;20148&quot; value=&quot;5&quot;/&gt;&lt;property id=&quot;20300&quot; value=&quot;Slide 9 - &amp;quot;Java MPI performs better than Threads 128 24-core Haswell nodes on SPIDAL DA-MDS Code&amp;quot;&quot;/&gt;&lt;property id=&quot;20307&quot; value=&quot;339&quot;/&gt;&lt;/object&gt;&lt;object type=&quot;3&quot; unique_id=&quot;605787&quot;&gt;&lt;property id=&quot;20148&quot; value=&quot;5&quot;/&gt;&lt;property id=&quot;20300&quot; value=&quot;Slide 3 - &amp;quot;Big Data - Big Simulation (Exascale) Convergence&amp;quot;&quot;/&gt;&lt;property id=&quot;20307&quot; value=&quot;375&quot;/&gt;&lt;/object&gt;&lt;object type=&quot;3&quot; unique_id=&quot;605788&quot;&gt;&lt;property id=&quot;20148&quot; value=&quot;5&quot;/&gt;&lt;property id=&quot;20300&quot; value=&quot;Slide 5 - &amp;quot;6 Forms of MapReduce  Cover “all” circumstances  Describes  - Problem (Model     reflecting data)  - Machine  - Sof&quot;/&gt;&lt;property id=&quot;20307&quot; value=&quot;377&quot;/&gt;&lt;/object&gt;&lt;object type=&quot;3&quot; unique_id=&quot;605789&quot;&gt;&lt;property id=&quot;20148&quot; value=&quot;5&quot;/&gt;&lt;property id=&quot;20300&quot; value=&quot;Slide 8&quot;/&gt;&lt;property id=&quot;20307&quot; value=&quot;378&quot;/&gt;&lt;/object&gt;&lt;object type=&quot;3&quot; unique_id=&quot;605790&quot;&gt;&lt;property id=&quot;20148&quot; value=&quot;5&quot;/&gt;&lt;property id=&quot;20300&quot; value=&quot;Slide 10 - &amp;quot;MIDAS: Software Activities in DIBBS&amp;quot;&quot;/&gt;&lt;property id=&quot;20307&quot; value=&quot;365&quot;/&gt;&lt;/object&gt;&lt;object type=&quot;3&quot; unique_id=&quot;605791&quot;&gt;&lt;property id=&quot;20148&quot; value=&quot;5&quot;/&gt;&lt;property id=&quot;20300&quot; value=&quot;Slide 11 - &amp;quot;Cloudmesh Client&amp;quot;&quot;/&gt;&lt;property id=&quot;20307&quot; value=&quot;354&quot;/&gt;&lt;/object&gt;&lt;object type=&quot;3&quot; unique_id=&quot;605792&quot;&gt;&lt;property id=&quot;20148&quot; value=&quot;5&quot;/&gt;&lt;property id=&quot;20300&quot; value=&quot;Slide 12 - &amp;quot;Cloudmesh Client - Architecture&amp;quot;&quot;/&gt;&lt;property id=&quot;20307&quot; value=&quot;355&quot;/&gt;&lt;/object&gt;&lt;object type=&quot;3&quot; unique_id=&quot;605793&quot;&gt;&lt;property id=&quot;20148&quot; value=&quot;5&quot;/&gt;&lt;property id=&quot;20300&quot; value=&quot;Slide 13 - &amp;quot;Cloudmesh Client – OSG management&amp;quot;&quot;/&gt;&lt;property id=&quot;20307&quot; value=&quot;360&quot;/&gt;&lt;/object&gt;&lt;object type=&quot;3&quot; unique_id=&quot;605794&quot;&gt;&lt;property id=&quot;20148&quot; value=&quot;5&quot;/&gt;&lt;property id=&quot;20300&quot; value=&quot;Slide 14 - &amp;quot;Cloudmesh Client –  In support of Experiment Workflow &amp;quot;&quot;/&gt;&lt;property id=&quot;20307&quot; value=&quot;361&quot;/&gt;&lt;/object&gt;&lt;object type=&quot;3&quot; unique_id=&quot;605795&quot;&gt;&lt;property id=&quot;20148&quot; value=&quot;5&quot;/&gt;&lt;property id=&quot;20300&quot; value=&quot;Slide 15 - &amp;quot;Pilot-Hadoop/Spark Architecture&amp;quot;&quot;/&gt;&lt;property id=&quot;20307&quot; value=&quot;366&quot;/&gt;&lt;/object&gt;&lt;object type=&quot;3&quot; unique_id=&quot;605796&quot;&gt;&lt;property id=&quot;20148&quot; value=&quot;5&quot;/&gt;&lt;property id=&quot;20300&quot; value=&quot;Slide 16 - &amp;quot;Pilot-Hadoop Example&amp;quot;&quot;/&gt;&lt;property id=&quot;20307&quot; value=&quot;367&quot;/&gt;&lt;/object&gt;&lt;object type=&quot;3&quot; unique_id=&quot;605797&quot;&gt;&lt;property id=&quot;20148&quot; value=&quot;5&quot;/&gt;&lt;property id=&quot;20300&quot; value=&quot;Slide 17 - &amp;quot;Pilot-Data/Memory for Iterative  Processing&amp;quot;&quot;/&gt;&lt;property id=&quot;20307&quot; value=&quot;368&quot;/&gt;&lt;/object&gt;&lt;object type=&quot;3&quot; unique_id=&quot;605798&quot;&gt;&lt;property id=&quot;20148&quot; value=&quot;5&quot;/&gt;&lt;property id=&quot;20300&quot; value=&quot;Slide 18 - &amp;quot;Harp Implementations &amp;quot;&quot;/&gt;&lt;property id=&quot;20307&quot; value=&quot;380&quot;/&gt;&lt;/object&gt;&lt;object type=&quot;3&quot; unique_id=&quot;605799&quot;&gt;&lt;property id=&quot;20148&quot; value=&quot;5&quot;/&gt;&lt;property id=&quot;20300&quot; value=&quot;Slide 19&quot;/&gt;&lt;property id=&quot;20307&quot; value=&quot;379&quot;/&gt;&lt;/object&gt;&lt;object type=&quot;3&quot; unique_id=&quot;605800&quot;&gt;&lt;property id=&quot;20148&quot; value=&quot;5&quot;/&gt;&lt;property id=&quot;20300&quot; value=&quot;Slide 20 - &amp;quot;Harp LDA on Big Red II Supercomputer (Cray)&amp;quot;&quot;/&gt;&lt;property id=&quot;20307&quot; value=&quot;381&quot;/&gt;&lt;/object&gt;&lt;object type=&quot;3&quot; unique_id=&quot;605801&quot;&gt;&lt;property id=&quot;20148&quot; value=&quot;5&quot;/&gt;&lt;property id=&quot;20300&quot; value=&quot;Slide 21 - &amp;quot;SPIDAL Algorithms – Subgraph mining&amp;quot;&quot;/&gt;&lt;property id=&quot;20307&quot; value=&quot;345&quot;/&gt;&lt;/object&gt;&lt;object type=&quot;3&quot; unique_id=&quot;605802&quot;&gt;&lt;property id=&quot;20148&quot; value=&quot;5&quot;/&gt;&lt;property id=&quot;20300&quot; value=&quot;Slide 22 - &amp;quot;SPIDAL Algorithms – Random Graph Generation&amp;quot;&quot;/&gt;&lt;property id=&quot;20307&quot; value=&quot;362&quot;/&gt;&lt;/object&gt;&lt;object type=&quot;3&quot; unique_id=&quot;605803&quot;&gt;&lt;property id=&quot;20148&quot; value=&quot;5&quot;/&gt;&lt;property id=&quot;20300&quot; value=&quot;Slide 23 - &amp;quot;SPIDAL Algorithms – Triangle Counting&amp;quot;&quot;/&gt;&lt;property id=&quot;20307&quot; value=&quot;363&quot;/&gt;&lt;/object&gt;&lt;object type=&quot;3&quot; unique_id=&quot;605804&quot;&gt;&lt;property id=&quot;20148&quot; value=&quot;5&quot;/&gt;&lt;property id=&quot;20300&quot; value=&quot;Slide 24 - &amp;quot;SPIDAL Algorithms – Core I&amp;quot;&quot;/&gt;&lt;property id=&quot;20307&quot; value=&quot;342&quot;/&gt;&lt;/object&gt;&lt;object type=&quot;3&quot; unique_id=&quot;605805&quot;&gt;&lt;property id=&quot;20148&quot; value=&quot;5&quot;/&gt;&lt;property id=&quot;20300&quot; value=&quot;Slide 25 - &amp;quot;SPIDAL Algorithms – Core II&amp;quot;&quot;/&gt;&lt;property id=&quot;20307&quot; value=&quot;364&quot;/&gt;&lt;/object&gt;&lt;object type=&quot;3&quot; unique_id=&quot;605806&quot;&gt;&lt;property id=&quot;20148&quot; value=&quot;5&quot;/&gt;&lt;property id=&quot;20300&quot; value=&quot;Slide 26 - &amp;quot;SPIDAL Algorithms – Optimization I&amp;quot;&quot;/&gt;&lt;property id=&quot;20307&quot; value=&quot;350&quot;/&gt;&lt;/object&gt;&lt;object type=&quot;3&quot; unique_id=&quot;605807&quot;&gt;&lt;property id=&quot;20148&quot; value=&quot;5&quot;/&gt;&lt;property id=&quot;20300&quot; value=&quot;Slide 27 - &amp;quot;SPIDAL Algorithms – Optimization II&amp;quot;&quot;/&gt;&lt;property id=&quot;20307&quot; value=&quot;351&quot;/&gt;&lt;/object&gt;&lt;object type=&quot;3&quot; unique_id=&quot;605808&quot;&gt;&lt;property id=&quot;20148&quot; value=&quot;5&quot;/&gt;&lt;property id=&quot;20300&quot; value=&quot;Slide 28 - &amp;quot;2D Radar Polar Remote Sensing&amp;quot;&quot;/&gt;&lt;property id=&quot;20307&quot; value=&quot;352&quot;/&gt;&lt;/object&gt;&lt;object type=&quot;3&quot; unique_id=&quot;605809&quot;&gt;&lt;property id=&quot;20148&quot; value=&quot;5&quot;/&gt;&lt;property id=&quot;20300&quot; value=&quot;Slide 29 - &amp;quot;Imaging Applications: Remote Sensing,  Pathology, Spatial  Systems &amp;quot;&quot;/&gt;&lt;property id=&quot;20307&quot; value=&quot;344&quot;/&gt;&lt;/object&gt;&lt;object type=&quot;3&quot; unique_id=&quot;605810&quot;&gt;&lt;property id=&quot;20148&quot; value=&quot;5&quot;/&gt;&lt;property id=&quot;20300&quot; value=&quot;Slide 30 - &amp;quot;Some Applications Enabled&amp;quot;&quot;/&gt;&lt;property id=&quot;20307&quot; value=&quot;341&quot;/&gt;&lt;/object&gt;&lt;object type=&quot;3&quot; unique_id=&quot;605811&quot;&gt;&lt;property id=&quot;20148&quot; value=&quot;5&quot;/&gt;&lt;property id=&quot;20300&quot; value=&quot;Slide 31 - &amp;quot;3D Radar Polar Remote Sensing&amp;quot;&quot;/&gt;&lt;property id=&quot;20307&quot; value=&quot;353&quot;/&gt;&lt;/object&gt;&lt;object type=&quot;3&quot; unique_id=&quot;605812&quot;&gt;&lt;property id=&quot;20148&quot; value=&quot;5&quot;/&gt;&lt;property id=&quot;20300&quot; value=&quot;Slide 32 - &amp;quot;Algorithms – Nuclei Segmentation for Pathology Images&amp;quot;&quot;/&gt;&lt;property id=&quot;20307&quot; value=&quot;346&quot;/&gt;&lt;/object&gt;&lt;object type=&quot;3&quot; unique_id=&quot;605813&quot;&gt;&lt;property id=&quot;20148&quot; value=&quot;5&quot;/&gt;&lt;property id=&quot;20300&quot; value=&quot;Slide 33 - &amp;quot;Algorithms – Spatial Querying Methods&amp;quot;&quot;/&gt;&lt;property id=&quot;20307&quot; value=&quot;347&quot;/&gt;&lt;/object&gt;&lt;object type=&quot;3&quot; unique_id=&quot;605814&quot;&gt;&lt;property id=&quot;20148&quot; value=&quot;5&quot;/&gt;&lt;property id=&quot;20300&quot; value=&quot;Slide 34 - &amp;quot;Enabled Applications – Digital Pathology&amp;quot;&quot;/&gt;&lt;property id=&quot;20307&quot; value=&quot;348&quot;/&gt;&lt;/object&gt;&lt;object type=&quot;3&quot; unique_id=&quot;605815&quot;&gt;&lt;property id=&quot;20148&quot; value=&quot;5&quot;/&gt;&lt;property id=&quot;20300&quot; value=&quot;Slide 35 - &amp;quot;Applications – Public Health&amp;quot;&quot;/&gt;&lt;property id=&quot;20307&quot; value=&quot;349&quot;/&gt;&lt;/object&gt;&lt;object type=&quot;3&quot; unique_id=&quot;605816&quot;&gt;&lt;property id=&quot;20148&quot; value=&quot;5&quot;/&gt;&lt;property id=&quot;20300&quot; value=&quot;Slide 36 - &amp;quot;Biomolecular Simulation Data Analysis&amp;quot;&quot;/&gt;&lt;property id=&quot;20307&quot; value=&quot;369&quot;/&gt;&lt;/object&gt;&lt;object type=&quot;3&quot; unique_id=&quot;605817&quot;&gt;&lt;property id=&quot;20148&quot; value=&quot;5&quot;/&gt;&lt;property id=&quot;20300&quot; value=&quot;Slide 37 - &amp;quot;RADICAL-Pilot Hausdorff distance: all-pairs problem&amp;#x0D; &amp;quot;&quot;/&gt;&lt;property id=&quot;20307&quot; value=&quot;370&quot;/&gt;&lt;/object&gt;&lt;object type=&quot;3&quot; unique_id=&quot;605818&quot;&gt;&lt;property id=&quot;20148&quot; value=&quot;5&quot;/&gt;&lt;property id=&quot;20300&quot; value=&quot;Slide 38 - &amp;quot;Classification of lipids in membranes&amp;quot;&quot;/&gt;&lt;property id=&quot;20307&quot; value=&quot;372&quot;/&gt;&lt;/object&gt;&lt;object type=&quot;3&quot; unique_id=&quot;605819&quot;&gt;&lt;property id=&quot;20148&quot; value=&quot;5&quot;/&gt;&lt;property id=&quot;20300&quot; value=&quot;Slide 39 - &amp;quot;LeafletFinder&amp;quot;&quot;/&gt;&lt;property id=&quot;20307&quot; value=&quot;373&quot;/&gt;&lt;/object&gt;&lt;object type=&quot;3&quot; unique_id=&quot;605820&quot;&gt;&lt;property id=&quot;20148&quot; value=&quot;5&quot;/&gt;&lt;property id=&quot;20300&quot; value=&quot;Slide 40&quot;/&gt;&lt;property id=&quot;20307&quot; value=&quot;374&quot;/&gt;&lt;/object&gt;&lt;object type=&quot;3&quot; unique_id=&quot;606129&quot;&gt;&lt;property id=&quot;20148&quot; value=&quot;5&quot;/&gt;&lt;property id=&quot;20300&quot; value=&quot;Slide 4 - &amp;quot;64 Features in 4 views for Unified Classification of Big Data and Simulation Applications&amp;quot;&quot;/&gt;&lt;property id=&quot;20307&quot; value=&quot;382&quot;/&gt;&lt;/object&gt;&lt;object type=&quot;3&quot; unique_id=&quot;606342&quot;&gt;&lt;property id=&quot;20148&quot; value=&quot;5&quot;/&gt;&lt;property id=&quot;20300&quot; value=&quot;Slide 1 - &amp;quot;NSF14-43054 started October 1, 2014 Datanet: CIF21 DIBBs: Middleware and High Performance Analytics Libraries for S&quot;/&gt;&lt;property id=&quot;20307&quot; value=&quot;384&quot;/&gt;&lt;/object&gt;&lt;object type=&quot;3&quot; unique_id=&quot;606343&quot;&gt;&lt;property id=&quot;20148&quot; value=&quot;5&quot;/&gt;&lt;property id=&quot;20300&quot; value=&quot;Slide 2 - &amp;quot;Some Important Components of SPIDAL Dibbs&amp;quot;&quot;/&gt;&lt;property id=&quot;20307&quot; value=&quot;383&quot;/&gt;&lt;/object&gt;&lt;object type=&quot;3&quot; unique_id=&quot;606472&quot;&gt;&lt;property id=&quot;20148&quot; value=&quot;5&quot;/&gt;&lt;property id=&quot;20300&quot; value=&quot;Slide 6&quot;/&gt;&lt;property id=&quot;20307&quot; value=&quot;385&quot;/&gt;&lt;/object&gt;&lt;/object&gt;&lt;object type=&quot;8&quot; unique_id=&quot;40314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hemeSPIDAL">
  <a:themeElements>
    <a:clrScheme name="Custom 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8E0C33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8E0C33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SPIDAL" id="{7C01B97D-DF9F-4123-89DC-28F1F97B60D5}" vid="{A1043A46-8E94-4D5C-8449-A0EFCB4292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ThemeSPIDAL</Template>
  <TotalTime>31869</TotalTime>
  <Words>90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Franklin Gothic Medium</vt:lpstr>
      <vt:lpstr>ThemeSPIDAL</vt:lpstr>
      <vt:lpstr>What’s in MIDAS-tutorial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Information Technology and The Indiana University School of Informatics</dc:title>
  <dc:creator>Neal Moore</dc:creator>
  <cp:lastModifiedBy>neinon21</cp:lastModifiedBy>
  <cp:revision>692</cp:revision>
  <cp:lastPrinted>2009-05-27T19:00:23Z</cp:lastPrinted>
  <dcterms:created xsi:type="dcterms:W3CDTF">2011-04-26T20:44:01Z</dcterms:created>
  <dcterms:modified xsi:type="dcterms:W3CDTF">2017-02-08T20:03:42Z</dcterms:modified>
</cp:coreProperties>
</file>