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3.xml" ContentType="application/vnd.openxmlformats-officedocument.presentationml.comment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25"/>
  </p:notesMasterIdLst>
  <p:sldIdLst>
    <p:sldId id="285" r:id="rId2"/>
    <p:sldId id="256" r:id="rId3"/>
    <p:sldId id="280" r:id="rId4"/>
    <p:sldId id="258" r:id="rId5"/>
    <p:sldId id="259" r:id="rId6"/>
    <p:sldId id="281" r:id="rId7"/>
    <p:sldId id="282" r:id="rId8"/>
    <p:sldId id="283"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a:defRPr lang="en-US"/>
    </a:defPPr>
    <a:lvl1pPr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 Luckow" initials="" lastIdx="5" clrIdx="0"/>
  <p:cmAuthor id="1" name="Ioannis Paraskevakos"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39" autoAdjust="0"/>
  </p:normalViewPr>
  <p:slideViewPr>
    <p:cSldViewPr snapToGrid="0">
      <p:cViewPr varScale="1">
        <p:scale>
          <a:sx n="133" d="100"/>
          <a:sy n="133" d="100"/>
        </p:scale>
        <p:origin x="9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4T15:50:23.313" idx="1">
    <p:pos x="6000" y="0"/>
    <p:text>Will we need a link like that?</p:text>
  </p:cm>
  <p:cm authorId="0" dt="2017-02-04T15:50:23.313" idx="3">
    <p:pos x="6000" y="100"/>
    <p:text>This link was here as this was an interactive tutorial. I propose to put a link to the Tutorial Repo from Oliver/you at the end (we should consolidate the Git repos asap)</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7-02-07T22:53:08.452" idx="2">
    <p:pos x="6000" y="0"/>
    <p:text>I moved this one position up. I think it is better to have the explanation of the architecture and then the Pilot-Hadoop/Spark figure</p:text>
  </p:cm>
  <p:cm authorId="1" dt="2017-02-07T22:53:08.452" idx="3">
    <p:pos x="6000" y="100"/>
    <p:text>Change the note to bullet points in all architecture slides</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02-04T15:52:29.154" idx="5">
    <p:pos x="6000" y="0"/>
    <p:text>Should we rather use the figure from last year's paper: Figure 3?
https://arxiv.org/pdf/1602.00345v1.pdf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100" b="0" i="0" u="none" strike="noStrike" cap="none">
                <a:solidFill>
                  <a:schemeClr val="dk1"/>
                </a:solidFill>
                <a:latin typeface="Arial"/>
                <a:ea typeface="Arial"/>
                <a:cs typeface="Arial"/>
                <a:sym typeface="Arial"/>
              </a:defRPr>
            </a:lvl1pPr>
            <a:lvl2pPr marL="457200" marR="0" lvl="1" indent="0" algn="l" rtl="0">
              <a:spcBef>
                <a:spcPts val="0"/>
              </a:spcBef>
              <a:defRPr sz="1100" b="0" i="0" u="none" strike="noStrike" cap="none">
                <a:solidFill>
                  <a:schemeClr val="dk1"/>
                </a:solidFill>
                <a:latin typeface="Arial"/>
                <a:ea typeface="Arial"/>
                <a:cs typeface="Arial"/>
                <a:sym typeface="Arial"/>
              </a:defRPr>
            </a:lvl2pPr>
            <a:lvl3pPr marL="914400" marR="0" lvl="2" indent="0" algn="l" rtl="0">
              <a:spcBef>
                <a:spcPts val="0"/>
              </a:spcBef>
              <a:defRPr sz="1100" b="0" i="0" u="none" strike="noStrike" cap="none">
                <a:solidFill>
                  <a:schemeClr val="dk1"/>
                </a:solidFill>
                <a:latin typeface="Arial"/>
                <a:ea typeface="Arial"/>
                <a:cs typeface="Arial"/>
                <a:sym typeface="Arial"/>
              </a:defRPr>
            </a:lvl3pPr>
            <a:lvl4pPr marL="1371600" marR="0" lvl="3" indent="0" algn="l" rtl="0">
              <a:spcBef>
                <a:spcPts val="0"/>
              </a:spcBef>
              <a:defRPr sz="1100" b="0" i="0" u="none" strike="noStrike" cap="none">
                <a:solidFill>
                  <a:schemeClr val="dk1"/>
                </a:solidFill>
                <a:latin typeface="Arial"/>
                <a:ea typeface="Arial"/>
                <a:cs typeface="Arial"/>
                <a:sym typeface="Arial"/>
              </a:defRPr>
            </a:lvl4pPr>
            <a:lvl5pPr marL="1828800" marR="0" lvl="4" indent="0" algn="l" rtl="0">
              <a:spcBef>
                <a:spcPts val="0"/>
              </a:spcBef>
              <a:defRPr sz="1100" b="0" i="0" u="none" strike="noStrike" cap="none">
                <a:solidFill>
                  <a:schemeClr val="dk1"/>
                </a:solidFill>
                <a:latin typeface="Arial"/>
                <a:ea typeface="Arial"/>
                <a:cs typeface="Arial"/>
                <a:sym typeface="Arial"/>
              </a:defRPr>
            </a:lvl5pPr>
            <a:lvl6pPr marL="2286000" marR="0" lvl="5" indent="0" algn="l" rtl="0">
              <a:spcBef>
                <a:spcPts val="0"/>
              </a:spcBef>
              <a:defRPr sz="1100" b="0" i="0" u="none" strike="noStrike" cap="none">
                <a:solidFill>
                  <a:schemeClr val="dk1"/>
                </a:solidFill>
                <a:latin typeface="Arial"/>
                <a:ea typeface="Arial"/>
                <a:cs typeface="Arial"/>
                <a:sym typeface="Arial"/>
              </a:defRPr>
            </a:lvl6pPr>
            <a:lvl7pPr marL="2743200" marR="0" lvl="6" indent="0" algn="l" rtl="0">
              <a:spcBef>
                <a:spcPts val="0"/>
              </a:spcBef>
              <a:defRPr sz="1100" b="0" i="0" u="none" strike="noStrike" cap="none">
                <a:solidFill>
                  <a:schemeClr val="dk1"/>
                </a:solidFill>
                <a:latin typeface="Arial"/>
                <a:ea typeface="Arial"/>
                <a:cs typeface="Arial"/>
                <a:sym typeface="Arial"/>
              </a:defRPr>
            </a:lvl7pPr>
            <a:lvl8pPr marL="3200400" marR="0" lvl="7" indent="0" algn="l" rtl="0">
              <a:spcBef>
                <a:spcPts val="0"/>
              </a:spcBef>
              <a:defRPr sz="1100" b="0" i="0" u="none" strike="noStrike" cap="none">
                <a:solidFill>
                  <a:schemeClr val="dk1"/>
                </a:solidFill>
                <a:latin typeface="Arial"/>
                <a:ea typeface="Arial"/>
                <a:cs typeface="Arial"/>
                <a:sym typeface="Arial"/>
              </a:defRPr>
            </a:lvl8pPr>
            <a:lvl9pPr marL="3657600" marR="0" lvl="8" indent="0" algn="l" rtl="0">
              <a:spcBef>
                <a:spcPts val="0"/>
              </a:spcBef>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a:t>The Pilot-Jobs acquire a set of resources. As soon as those Pilot-Jobs are active the User application can start submitting the tasks. The submission can be done either based on which resource has enough resources to satisfy the tasks requirements or based on a more complicated policy that is defined by the user.</a:t>
            </a:r>
          </a:p>
          <a:p>
            <a:pPr marL="0" marR="0" lvl="0" indent="0" algn="l" rtl="0">
              <a:lnSpc>
                <a:spcPct val="100000"/>
              </a:lnSpc>
              <a:spcBef>
                <a:spcPts val="0"/>
              </a:spcBef>
              <a:spcAft>
                <a:spcPts val="0"/>
              </a:spcAft>
              <a:buClr>
                <a:schemeClr val="dk1"/>
              </a:buClr>
              <a:buSzPct val="25000"/>
              <a:buFont typeface="Arial"/>
              <a:buNone/>
            </a:pPr>
            <a:endParaRPr/>
          </a:p>
          <a:p>
            <a:pPr marL="0" marR="0" lvl="0" indent="0" algn="l" rtl="0">
              <a:lnSpc>
                <a:spcPct val="100000"/>
              </a:lnSpc>
              <a:spcBef>
                <a:spcPts val="0"/>
              </a:spcBef>
              <a:spcAft>
                <a:spcPts val="0"/>
              </a:spcAft>
              <a:buClr>
                <a:schemeClr val="dk1"/>
              </a:buClr>
              <a:buSzPct val="25000"/>
              <a:buFont typeface="Arial"/>
              <a:buNone/>
            </a:pPr>
            <a:endParaRPr/>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 sz="1100" b="0" i="0" u="none" strike="noStrike" cap="none">
                <a:solidFill>
                  <a:schemeClr val="dk1"/>
                </a:solidFill>
                <a:latin typeface="Calibri"/>
                <a:ea typeface="Calibri"/>
                <a:cs typeface="Calibri"/>
                <a:sym typeface="Calibri"/>
              </a:rPr>
              <a:t>Pilot-jobs as a (A)RM because of limitations of the middleware and infrastructure. Different middleware; differenent limitations. Therefore different pilot jobs semantically and functionally.</a:t>
            </a:r>
          </a:p>
          <a:p>
            <a:pPr marL="0" marR="0" lvl="0" indent="0" algn="l" rtl="0">
              <a:spcBef>
                <a:spcPts val="0"/>
              </a:spcBef>
              <a:buClr>
                <a:schemeClr val="dk1"/>
              </a:buClr>
              <a:buSzPct val="25000"/>
              <a:buFont typeface="Arial"/>
              <a:buNone/>
            </a:pPr>
            <a:endParaRPr sz="11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 sz="1100" b="0" i="0" u="none" strike="noStrike" cap="none">
                <a:solidFill>
                  <a:schemeClr val="dk1"/>
                </a:solidFill>
                <a:latin typeface="Calibri"/>
                <a:ea typeface="Calibri"/>
                <a:cs typeface="Calibri"/>
                <a:sym typeface="Calibri"/>
              </a:rPr>
              <a:t>Pilots tell you what to do (N x M) but not why or how?</a:t>
            </a:r>
          </a:p>
          <a:p>
            <a:pPr marL="0" marR="0" lvl="0" indent="0" algn="l" rtl="0">
              <a:spcBef>
                <a:spcPts val="0"/>
              </a:spcBef>
              <a:buClr>
                <a:schemeClr val="dk1"/>
              </a:buClr>
              <a:buSzPct val="25000"/>
              <a:buFont typeface="Arial"/>
              <a:buNone/>
            </a:pPr>
            <a:endParaRPr sz="1100" b="0" i="0" u="none" strike="noStrike" cap="none">
              <a:solidFill>
                <a:schemeClr val="dk1"/>
              </a:solidFill>
              <a:latin typeface="Calibri"/>
              <a:ea typeface="Calibri"/>
              <a:cs typeface="Calibri"/>
              <a:sym typeface="Calibri"/>
            </a:endParaRPr>
          </a:p>
          <a:p>
            <a:pPr marL="0" marR="0" lvl="0" indent="0" algn="l" rtl="0">
              <a:spcBef>
                <a:spcPts val="0"/>
              </a:spcBef>
              <a:buClr>
                <a:schemeClr val="dk1"/>
              </a:buClr>
              <a:buSzPct val="25000"/>
              <a:buFont typeface="Arial"/>
              <a:buNone/>
            </a:pPr>
            <a:endParaRPr sz="11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2" y="8685213"/>
            <a:ext cx="2971799" cy="457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400" b="0" i="0" u="none" strike="noStrike" cap="none">
                <a:solidFill>
                  <a:srgbClr val="000000"/>
                </a:solidFill>
                <a:latin typeface="Arial"/>
                <a:ea typeface="Arial"/>
                <a:cs typeface="Arial"/>
                <a:sym typeface="Arial"/>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
              <a:t>A general overview of the RADICAL-Pilot architecture</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Pilot Description: Describes the resources (Resource, Nodes, Memory, Wall time) that the pilot will use</a:t>
            </a:r>
          </a:p>
          <a:p>
            <a:pPr marL="0" marR="0" lvl="0" indent="0" algn="l" rtl="0">
              <a:spcBef>
                <a:spcPts val="0"/>
              </a:spcBef>
              <a:buClr>
                <a:schemeClr val="dk1"/>
              </a:buClr>
              <a:buSzPct val="25000"/>
              <a:buFont typeface="Arial"/>
              <a:buNone/>
            </a:pPr>
            <a:r>
              <a:rPr lang="en"/>
              <a:t>Unit Description: Describes the task (Executable, Cores, Environment, etc)  that will be executed from the pilot.</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Pilot Manager and Pilot Launcher: The Pilot manager manages the communication between the application and the pilots, the pilot launcher launches the pilot to the resource that is defined in the pilot’s description.</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Unit Manager and Scheduler: The Unit Manager uses the Unit Manager Scheduler to schedule units in the various pilots.</a:t>
            </a:r>
          </a:p>
        </p:txBody>
      </p:sp>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a:t>A more detailed picture of the architecture, that also shows the internal modules of RADICAL-Pilot’s client and agent.</a:t>
            </a:r>
          </a:p>
          <a:p>
            <a:pPr lvl="0">
              <a:spcBef>
                <a:spcPts val="0"/>
              </a:spcBef>
              <a:buClr>
                <a:schemeClr val="dk1"/>
              </a:buClr>
              <a:buSzPct val="25000"/>
              <a:buFont typeface="Arial"/>
              <a:buNone/>
            </a:pPr>
            <a:endParaRPr/>
          </a:p>
          <a:p>
            <a:pPr lvl="0">
              <a:spcBef>
                <a:spcPts val="0"/>
              </a:spcBef>
              <a:buClr>
                <a:schemeClr val="dk1"/>
              </a:buClr>
              <a:buSzPct val="25000"/>
              <a:buFont typeface="Arial"/>
              <a:buNone/>
            </a:pPr>
            <a:r>
              <a:rPr lang="en"/>
              <a:t>LRMS Queue: Is the queue of the resource that the Pilot is submitted, e.g. the SLURM queue on Stampede. Under RP Pilot we have:</a:t>
            </a:r>
          </a:p>
          <a:p>
            <a:pPr marL="457200" lvl="0" indent="-228600" rtl="0">
              <a:spcBef>
                <a:spcPts val="0"/>
              </a:spcBef>
              <a:buClr>
                <a:schemeClr val="dk1"/>
              </a:buClr>
              <a:buAutoNum type="arabicPeriod"/>
            </a:pPr>
            <a:r>
              <a:rPr lang="en"/>
              <a:t>Task Spawner: It is responsible to start the execution of a task.</a:t>
            </a:r>
          </a:p>
          <a:p>
            <a:pPr marL="457200" lvl="0" indent="-228600" rtl="0">
              <a:spcBef>
                <a:spcPts val="0"/>
              </a:spcBef>
              <a:buClr>
                <a:schemeClr val="dk1"/>
              </a:buClr>
              <a:buAutoNum type="arabicPeriod"/>
            </a:pPr>
            <a:r>
              <a:rPr lang="en"/>
              <a:t>The Launch Method recognises the way a task will be executed, e.g. mpirun, ssh, spark-submit</a:t>
            </a:r>
          </a:p>
          <a:p>
            <a:pPr marL="457200" lvl="0" indent="-228600" rtl="0">
              <a:spcBef>
                <a:spcPts val="0"/>
              </a:spcBef>
              <a:buClr>
                <a:schemeClr val="dk1"/>
              </a:buClr>
              <a:buAutoNum type="arabicPeriod"/>
            </a:pPr>
            <a:r>
              <a:rPr lang="en"/>
              <a:t>LRMS * : This module recognises the resources that the Pilot has acquired (which exact nodes for example) and informs the Scheduler *</a:t>
            </a:r>
          </a:p>
          <a:p>
            <a:pPr marL="457200" lvl="0" indent="-228600" rtl="0">
              <a:spcBef>
                <a:spcPts val="0"/>
              </a:spcBef>
              <a:buClr>
                <a:schemeClr val="dk1"/>
              </a:buClr>
              <a:buAutoNum type="arabicPeriod"/>
            </a:pPr>
            <a:r>
              <a:rPr lang="en"/>
              <a:t>Scheduler *: Knows how many resources are free and how many are being used. It is also responsible to decide where a task will be executed.</a:t>
            </a:r>
          </a:p>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n"/>
              <a:t>RADICAL-PIlot is a python implementation of the Pilot abstraction. RADICAL-Pilot has well defined models for the states of the Pilots and the states of the Unit (Compute Tasks). It allows a user application to scale up and out. It’s implementation allows RADICAL-Pilot to be used virtually to any system, since it is only dependency is Python.</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r>
              <a:rPr lang="en"/>
              <a:t>It’s architecture allows it to adapt to new resources by just adding a resource configuration file.</a:t>
            </a:r>
          </a:p>
          <a:p>
            <a:pPr marL="0" marR="0" lvl="0" indent="0" algn="l" rtl="0">
              <a:spcBef>
                <a:spcPts val="0"/>
              </a:spcBef>
              <a:buClr>
                <a:schemeClr val="dk1"/>
              </a:buClr>
              <a:buSzPct val="25000"/>
              <a:buFont typeface="Arial"/>
              <a:buNone/>
            </a:pPr>
            <a:endParaRPr/>
          </a:p>
          <a:p>
            <a:pPr marL="0" marR="0" lvl="0" indent="0" algn="l" rtl="0">
              <a:spcBef>
                <a:spcPts val="0"/>
              </a:spcBef>
              <a:buClr>
                <a:schemeClr val="dk1"/>
              </a:buClr>
              <a:buSzPct val="25000"/>
              <a:buFont typeface="Arial"/>
              <a:buNone/>
            </a:pPr>
            <a:endParaRPr/>
          </a:p>
        </p:txBody>
      </p:sp>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Pilot is responsible to start a Hadoop or Spark cluster in the resources that have been acquired. Specifically, the Pilot downloads Hadoop/Spark, setups the cluster, starts it and submits applications to it according to the resources it has available at any given time.</a:t>
            </a:r>
          </a:p>
          <a:p>
            <a:pPr lvl="0">
              <a:spcBef>
                <a:spcPts val="0"/>
              </a:spcBef>
              <a:buNone/>
            </a:pPr>
            <a:endParaRPr/>
          </a:p>
          <a:p>
            <a:pPr lvl="0" rtl="0">
              <a:spcBef>
                <a:spcPts val="0"/>
              </a:spcBef>
              <a:buNone/>
            </a:pPr>
            <a:r>
              <a:rPr lang="en"/>
              <a:t>During unit submission, the Pilot checks the resource requirements (e.g Cores, Memory) of the unit and if there are enough resources free, it submits the application to Hadoop or Spark through a yarn or spark-submit command.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When the Pilot is launched it downloads and configures Spark. The node where the Agent is is selected as the master node of the Spark cluster and the rest of the nodes as its workers. As soon as it is launched, Spark applications can be submitted and executed. The Scheduler communicates with the Master Node to discover the available resources. If there are enough, the Task Spawner executes a spark-submit command. From that point on the execution is handled by the Spark cluster.</a:t>
            </a: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0" y="-23462"/>
            <a:ext cx="9126166" cy="53781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25193508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1247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9378"/>
            <a:ext cx="9067800" cy="38654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a:xfrm>
            <a:off x="-10240" y="0"/>
            <a:ext cx="9126166" cy="628650"/>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56829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5376" y="857250"/>
            <a:ext cx="7886700" cy="2139553"/>
          </a:xfrm>
        </p:spPr>
        <p:txBody>
          <a:bodyPr anchor="b"/>
          <a:lstStyle>
            <a:lvl1pPr>
              <a:defRPr sz="3300"/>
            </a:lvl1pPr>
          </a:lstStyle>
          <a:p>
            <a:r>
              <a:rPr lang="en-US"/>
              <a:t>Click to edit Master title style</a:t>
            </a:r>
          </a:p>
        </p:txBody>
      </p:sp>
      <p:sp>
        <p:nvSpPr>
          <p:cNvPr id="3" name="Text Placeholder 2"/>
          <p:cNvSpPr>
            <a:spLocks noGrp="1"/>
          </p:cNvSpPr>
          <p:nvPr>
            <p:ph type="body" idx="1"/>
          </p:nvPr>
        </p:nvSpPr>
        <p:spPr>
          <a:xfrm>
            <a:off x="615376" y="2996803"/>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6798125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1" name="Shape 11"/>
          <p:cNvSpPr txBox="1">
            <a:spLocks noGrp="1"/>
          </p:cNvSpPr>
          <p:nvPr>
            <p:ph type="ctrTitle"/>
          </p:nvPr>
        </p:nvSpPr>
        <p:spPr>
          <a:xfrm>
            <a:off x="685800" y="1300757"/>
            <a:ext cx="7772400" cy="168419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Arial"/>
              <a:buNone/>
              <a:defRPr sz="7200" b="1" i="0" u="none" strike="noStrike" cap="none">
                <a:solidFill>
                  <a:schemeClr val="dk2"/>
                </a:solidFill>
                <a:latin typeface="Arial"/>
                <a:ea typeface="Arial"/>
                <a:cs typeface="Arial"/>
                <a:sym typeface="Arial"/>
              </a:defRPr>
            </a:lvl1pPr>
            <a:lvl2pPr marL="0" marR="0" lvl="1" indent="0" algn="l" rtl="0">
              <a:spcBef>
                <a:spcPts val="0"/>
              </a:spcBef>
              <a:buClr>
                <a:schemeClr val="dk2"/>
              </a:buClr>
              <a:buFont typeface="Arial"/>
              <a:buNone/>
              <a:defRPr sz="7200" b="1" i="0" u="none" strike="noStrike" cap="none">
                <a:solidFill>
                  <a:schemeClr val="dk2"/>
                </a:solidFill>
              </a:defRPr>
            </a:lvl2pPr>
            <a:lvl3pPr marL="0" marR="0" lvl="2" indent="0" algn="l" rtl="0">
              <a:spcBef>
                <a:spcPts val="0"/>
              </a:spcBef>
              <a:buClr>
                <a:schemeClr val="dk2"/>
              </a:buClr>
              <a:buFont typeface="Arial"/>
              <a:buNone/>
              <a:defRPr sz="7200" b="1" i="0" u="none" strike="noStrike" cap="none">
                <a:solidFill>
                  <a:schemeClr val="dk2"/>
                </a:solidFill>
              </a:defRPr>
            </a:lvl3pPr>
            <a:lvl4pPr marL="0" marR="0" lvl="3" indent="0" algn="l" rtl="0">
              <a:spcBef>
                <a:spcPts val="0"/>
              </a:spcBef>
              <a:buClr>
                <a:schemeClr val="dk2"/>
              </a:buClr>
              <a:buFont typeface="Arial"/>
              <a:buNone/>
              <a:defRPr sz="7200" b="1" i="0" u="none" strike="noStrike" cap="none">
                <a:solidFill>
                  <a:schemeClr val="dk2"/>
                </a:solidFill>
              </a:defRPr>
            </a:lvl4pPr>
            <a:lvl5pPr marL="0" marR="0" lvl="4" indent="0" algn="l" rtl="0">
              <a:spcBef>
                <a:spcPts val="0"/>
              </a:spcBef>
              <a:buClr>
                <a:schemeClr val="dk2"/>
              </a:buClr>
              <a:buFont typeface="Arial"/>
              <a:buNone/>
              <a:defRPr sz="7200" b="1" i="0" u="none" strike="noStrike" cap="none">
                <a:solidFill>
                  <a:schemeClr val="dk2"/>
                </a:solidFill>
              </a:defRPr>
            </a:lvl5pPr>
            <a:lvl6pPr marL="0" marR="0" lvl="5" indent="0" algn="l" rtl="0">
              <a:spcBef>
                <a:spcPts val="0"/>
              </a:spcBef>
              <a:buClr>
                <a:schemeClr val="dk2"/>
              </a:buClr>
              <a:buFont typeface="Arial"/>
              <a:buNone/>
              <a:defRPr sz="7200" b="1" i="0" u="none" strike="noStrike" cap="none">
                <a:solidFill>
                  <a:schemeClr val="dk2"/>
                </a:solidFill>
              </a:defRPr>
            </a:lvl6pPr>
            <a:lvl7pPr marL="0" marR="0" lvl="6" indent="0" algn="l" rtl="0">
              <a:spcBef>
                <a:spcPts val="0"/>
              </a:spcBef>
              <a:buClr>
                <a:schemeClr val="dk2"/>
              </a:buClr>
              <a:buFont typeface="Arial"/>
              <a:buNone/>
              <a:defRPr sz="7200" b="1" i="0" u="none" strike="noStrike" cap="none">
                <a:solidFill>
                  <a:schemeClr val="dk2"/>
                </a:solidFill>
              </a:defRPr>
            </a:lvl7pPr>
            <a:lvl8pPr marL="0" marR="0" lvl="7" indent="0" algn="l" rtl="0">
              <a:spcBef>
                <a:spcPts val="0"/>
              </a:spcBef>
              <a:buClr>
                <a:schemeClr val="dk2"/>
              </a:buClr>
              <a:buFont typeface="Arial"/>
              <a:buNone/>
              <a:defRPr sz="7200" b="1" i="0" u="none" strike="noStrike" cap="none">
                <a:solidFill>
                  <a:schemeClr val="dk2"/>
                </a:solidFill>
              </a:defRPr>
            </a:lvl8pPr>
            <a:lvl9pPr marL="0" marR="0" lvl="8" indent="0" algn="l" rtl="0">
              <a:spcBef>
                <a:spcPts val="0"/>
              </a:spcBef>
              <a:buClr>
                <a:schemeClr val="dk2"/>
              </a:buClr>
              <a:buFont typeface="Arial"/>
              <a:buNone/>
              <a:defRPr sz="7200" b="1" i="0" u="none" strike="noStrike" cap="none">
                <a:solidFill>
                  <a:schemeClr val="dk2"/>
                </a:solidFill>
              </a:defRPr>
            </a:lvl9pPr>
          </a:lstStyle>
          <a:p>
            <a:endParaRPr/>
          </a:p>
        </p:txBody>
      </p:sp>
      <p:sp>
        <p:nvSpPr>
          <p:cNvPr id="12" name="Shape 12"/>
          <p:cNvSpPr txBox="1">
            <a:spLocks noGrp="1"/>
          </p:cNvSpPr>
          <p:nvPr>
            <p:ph type="subTitle" idx="1"/>
          </p:nvPr>
        </p:nvSpPr>
        <p:spPr>
          <a:xfrm>
            <a:off x="685800" y="3093357"/>
            <a:ext cx="7772400" cy="7124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1pPr>
            <a:lvl2pPr marL="0" marR="0" lvl="1"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2pPr>
            <a:lvl3pPr marL="0" marR="0" lvl="2"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3pPr>
            <a:lvl4pPr marL="0" marR="0" lvl="3"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4pPr>
            <a:lvl5pPr marL="0" marR="0" lvl="4"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5pPr>
            <a:lvl6pPr marL="0" marR="0" lvl="5"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6pPr>
            <a:lvl7pPr marL="0" marR="0" lvl="6"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7pPr>
            <a:lvl8pPr marL="0" marR="0" lvl="7"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8pPr>
            <a:lvl9pPr marL="0" marR="0" lvl="8" indent="0" algn="l" rtl="0">
              <a:lnSpc>
                <a:spcPct val="100000"/>
              </a:lnSpc>
              <a:spcBef>
                <a:spcPts val="0"/>
              </a:spcBef>
              <a:spcAft>
                <a:spcPts val="0"/>
              </a:spcAft>
              <a:buClr>
                <a:schemeClr val="lt2"/>
              </a:buClr>
              <a:buFont typeface="Arial"/>
              <a:buNone/>
              <a:defRPr sz="3000" b="1" i="0" u="none" strike="noStrike" cap="none">
                <a:solidFill>
                  <a:schemeClr val="lt2"/>
                </a:solidFill>
                <a:latin typeface="Arial"/>
                <a:ea typeface="Arial"/>
                <a:cs typeface="Arial"/>
                <a:sym typeface="Arial"/>
              </a:defRPr>
            </a:lvl9pPr>
          </a:lstStyle>
          <a:p>
            <a:endParaRPr/>
          </a:p>
        </p:txBody>
      </p:sp>
      <p:sp>
        <p:nvSpPr>
          <p:cNvPr id="13" name="Shape 13"/>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36235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6" name="Shape 16"/>
          <p:cNvSpPr txBox="1">
            <a:spLocks noGrp="1"/>
          </p:cNvSpPr>
          <p:nvPr>
            <p:ph type="title"/>
          </p:nvPr>
        </p:nvSpPr>
        <p:spPr>
          <a:xfrm>
            <a:off x="457200" y="205977"/>
            <a:ext cx="8229600" cy="1141498"/>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 name="Shape 17"/>
          <p:cNvSpPr txBox="1">
            <a:spLocks noGrp="1"/>
          </p:cNvSpPr>
          <p:nvPr>
            <p:ph type="body" idx="1"/>
          </p:nvPr>
        </p:nvSpPr>
        <p:spPr>
          <a:xfrm>
            <a:off x="457200" y="1460499"/>
            <a:ext cx="8229600" cy="3465298"/>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 name="Shape 18"/>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6248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9"/>
        <p:cNvGrpSpPr/>
        <p:nvPr/>
      </p:nvGrpSpPr>
      <p:grpSpPr>
        <a:xfrm>
          <a:off x="0" y="0"/>
          <a:ext cx="0" cy="0"/>
          <a:chOff x="0" y="0"/>
          <a:chExt cx="0" cy="0"/>
        </a:xfrm>
      </p:grpSpPr>
      <p:sp>
        <p:nvSpPr>
          <p:cNvPr id="21" name="Shape 21"/>
          <p:cNvSpPr txBox="1">
            <a:spLocks noGrp="1"/>
          </p:cNvSpPr>
          <p:nvPr>
            <p:ph type="title"/>
          </p:nvPr>
        </p:nvSpPr>
        <p:spPr>
          <a:xfrm>
            <a:off x="457200" y="205977"/>
            <a:ext cx="8229600" cy="1141498"/>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sldNum" idx="12"/>
          </p:nvPr>
        </p:nvSpPr>
        <p:spPr>
          <a:xfrm>
            <a:off x="8556790" y="4749850"/>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49310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bwMode="auto">
          <a:xfrm>
            <a:off x="0" y="0"/>
            <a:ext cx="9144000" cy="5143500"/>
          </a:xfrm>
          <a:prstGeom prst="rect">
            <a:avLst/>
          </a:prstGeom>
          <a:solidFill>
            <a:srgbClr val="F8F3D2"/>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a:ln>
                <a:noFill/>
              </a:ln>
              <a:solidFill>
                <a:schemeClr val="tx1"/>
              </a:solidFill>
              <a:effectLst/>
              <a:latin typeface="Arial" charset="0"/>
              <a:ea typeface="ＭＳ Ｐゴシック" charset="-128"/>
            </a:endParaRPr>
          </a:p>
        </p:txBody>
      </p:sp>
      <p:sp>
        <p:nvSpPr>
          <p:cNvPr id="1027" name="Rectangle 2"/>
          <p:cNvSpPr>
            <a:spLocks noGrp="1" noChangeArrowheads="1"/>
          </p:cNvSpPr>
          <p:nvPr>
            <p:ph type="title"/>
          </p:nvPr>
        </p:nvSpPr>
        <p:spPr bwMode="auto">
          <a:xfrm>
            <a:off x="0" y="0"/>
            <a:ext cx="9126166"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8" name="Rectangle 3"/>
          <p:cNvSpPr>
            <a:spLocks noGrp="1" noChangeArrowheads="1"/>
          </p:cNvSpPr>
          <p:nvPr>
            <p:ph type="body" idx="1"/>
          </p:nvPr>
        </p:nvSpPr>
        <p:spPr bwMode="auto">
          <a:xfrm>
            <a:off x="0" y="1002506"/>
            <a:ext cx="9067800" cy="322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6" name="Slide Number Placeholder 5"/>
          <p:cNvSpPr>
            <a:spLocks noGrp="1"/>
          </p:cNvSpPr>
          <p:nvPr>
            <p:ph type="sldNum" sz="quarter" idx="4"/>
          </p:nvPr>
        </p:nvSpPr>
        <p:spPr>
          <a:xfrm>
            <a:off x="6813161" y="4747532"/>
            <a:ext cx="656771" cy="220435"/>
          </a:xfrm>
          <a:prstGeom prst="rect">
            <a:avLst/>
          </a:prstGeom>
        </p:spPr>
        <p:txBody>
          <a:bodyPr anchor="ctr"/>
          <a:lstStyle>
            <a:lvl1pPr>
              <a:defRPr sz="1500" b="0">
                <a:solidFill>
                  <a:schemeClr val="bg2"/>
                </a:solidFill>
                <a:latin typeface="Franklin Gothic Medium" pitchFamily="34" charset="0"/>
              </a:defRPr>
            </a:lvl1p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en" sz="1300" b="0" i="0" u="none" strike="noStrike" cap="none" smtClean="0">
                <a:solidFill>
                  <a:schemeClr val="dk2"/>
                </a:solidFill>
                <a:latin typeface="Arial"/>
                <a:ea typeface="Arial"/>
                <a:cs typeface="Arial"/>
                <a:sym typeface="Arial"/>
              </a:rPr>
              <a:t>‹#›</a:t>
            </a:fld>
            <a:endParaRPr lang="en" sz="1300" b="0" i="0" u="none" strike="noStrike" cap="none">
              <a:solidFill>
                <a:schemeClr val="dk2"/>
              </a:solidFill>
              <a:latin typeface="Arial"/>
              <a:ea typeface="Arial"/>
              <a:cs typeface="Arial"/>
              <a:sym typeface="Arial"/>
            </a:endParaRPr>
          </a:p>
        </p:txBody>
      </p:sp>
      <p:pic>
        <p:nvPicPr>
          <p:cNvPr id="4" name="Picture 3"/>
          <p:cNvPicPr>
            <a:picLocks noChangeAspect="1"/>
          </p:cNvPicPr>
          <p:nvPr/>
        </p:nvPicPr>
        <p:blipFill rotWithShape="1">
          <a:blip r:embed="rId9">
            <a:extLst>
              <a:ext uri="{28A0092B-C50C-407E-A947-70E740481C1C}">
                <a14:useLocalDpi xmlns:a14="http://schemas.microsoft.com/office/drawing/2010/main" val="0"/>
              </a:ext>
            </a:extLst>
          </a:blip>
          <a:srcRect t="4000" r="79700" b="4572"/>
          <a:stretch/>
        </p:blipFill>
        <p:spPr>
          <a:xfrm>
            <a:off x="7772400" y="4222594"/>
            <a:ext cx="1353766" cy="920906"/>
          </a:xfrm>
          <a:prstGeom prst="rect">
            <a:avLst/>
          </a:prstGeom>
        </p:spPr>
      </p:pic>
      <p:pic>
        <p:nvPicPr>
          <p:cNvPr id="9" name="Picture 8"/>
          <p:cNvPicPr>
            <a:picLocks noChangeAspect="1"/>
          </p:cNvPicPr>
          <p:nvPr/>
        </p:nvPicPr>
        <p:blipFill rotWithShape="1">
          <a:blip r:embed="rId9">
            <a:extLst>
              <a:ext uri="{28A0092B-C50C-407E-A947-70E740481C1C}">
                <a14:useLocalDpi xmlns:a14="http://schemas.microsoft.com/office/drawing/2010/main" val="0"/>
              </a:ext>
            </a:extLst>
          </a:blip>
          <a:srcRect l="19772" t="28952" b="25334"/>
          <a:stretch/>
        </p:blipFill>
        <p:spPr>
          <a:xfrm>
            <a:off x="0" y="4572000"/>
            <a:ext cx="6640716" cy="571501"/>
          </a:xfrm>
          <a:prstGeom prst="rect">
            <a:avLst/>
          </a:prstGeom>
        </p:spPr>
      </p:pic>
      <p:sp>
        <p:nvSpPr>
          <p:cNvPr id="8" name="Rectangle 7"/>
          <p:cNvSpPr/>
          <p:nvPr/>
        </p:nvSpPr>
        <p:spPr bwMode="auto">
          <a:xfrm>
            <a:off x="-33269" y="-31828"/>
            <a:ext cx="9144000" cy="5143500"/>
          </a:xfrm>
          <a:prstGeom prst="rect">
            <a:avLst/>
          </a:prstGeom>
          <a:solidFill>
            <a:srgbClr val="F8F3D2"/>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6858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Arial" charset="0"/>
              <a:ea typeface="ＭＳ Ｐゴシック" charset="-128"/>
            </a:endParaRPr>
          </a:p>
        </p:txBody>
      </p:sp>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t="4000" r="79700" b="4572"/>
          <a:stretch/>
        </p:blipFill>
        <p:spPr>
          <a:xfrm>
            <a:off x="7772400" y="4222594"/>
            <a:ext cx="1353766" cy="920906"/>
          </a:xfrm>
          <a:prstGeom prst="rect">
            <a:avLst/>
          </a:prstGeom>
        </p:spPr>
      </p:pic>
      <p:pic>
        <p:nvPicPr>
          <p:cNvPr id="11" name="Picture 10"/>
          <p:cNvPicPr>
            <a:picLocks noChangeAspect="1"/>
          </p:cNvPicPr>
          <p:nvPr/>
        </p:nvPicPr>
        <p:blipFill rotWithShape="1">
          <a:blip r:embed="rId9">
            <a:extLst>
              <a:ext uri="{28A0092B-C50C-407E-A947-70E740481C1C}">
                <a14:useLocalDpi xmlns:a14="http://schemas.microsoft.com/office/drawing/2010/main" val="0"/>
              </a:ext>
            </a:extLst>
          </a:blip>
          <a:srcRect l="19772" t="28952" b="25334"/>
          <a:stretch/>
        </p:blipFill>
        <p:spPr>
          <a:xfrm>
            <a:off x="0" y="4572000"/>
            <a:ext cx="6640716" cy="571501"/>
          </a:xfrm>
          <a:prstGeom prst="rect">
            <a:avLst/>
          </a:prstGeom>
        </p:spPr>
      </p:pic>
      <p:sp>
        <p:nvSpPr>
          <p:cNvPr id="12" name="Slide Number Placeholder 5"/>
          <p:cNvSpPr txBox="1">
            <a:spLocks/>
          </p:cNvSpPr>
          <p:nvPr/>
        </p:nvSpPr>
        <p:spPr>
          <a:xfrm>
            <a:off x="6640717" y="4571999"/>
            <a:ext cx="1207883" cy="276930"/>
          </a:xfrm>
          <a:prstGeom prst="rect">
            <a:avLst/>
          </a:prstGeom>
          <a:solidFill>
            <a:schemeClr val="bg1"/>
          </a:solidFill>
        </p:spPr>
        <p:txBody>
          <a:bodyPr anchor="ctr" anchorCtr="0"/>
          <a:lstStyle>
            <a:defPPr>
              <a:defRPr lang="en-US"/>
            </a:defPPr>
            <a:lvl1pPr algn="l" rtl="0" eaLnBrk="0" fontAlgn="base" hangingPunct="0">
              <a:spcBef>
                <a:spcPct val="0"/>
              </a:spcBef>
              <a:spcAft>
                <a:spcPct val="0"/>
              </a:spcAft>
              <a:defRPr sz="2000" b="0" i="1" kern="1200">
                <a:solidFill>
                  <a:schemeClr val="bg2"/>
                </a:solidFill>
                <a:latin typeface="Franklin Gothic Medium"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i="1" kern="1200">
                <a:solidFill>
                  <a:schemeClr val="tx1"/>
                </a:solidFill>
                <a:latin typeface="Arial" panose="020B0604020202020204" pitchFamily="34" charset="0"/>
                <a:ea typeface="ＭＳ Ｐゴシック" panose="020B0600070205080204" pitchFamily="34" charset="-128"/>
                <a:cs typeface="+mn-cs"/>
              </a:defRPr>
            </a:lvl9pPr>
          </a:lstStyle>
          <a:p>
            <a:fld id="{C4B85148-DB98-4269-ACE6-2DF49F9918C9}" type="slidenum">
              <a:rPr lang="en-US" sz="1500" smtClean="0"/>
              <a:pPr/>
              <a:t>‹#›</a:t>
            </a:fld>
            <a:endParaRPr lang="en-US" sz="1500" dirty="0"/>
          </a:p>
        </p:txBody>
      </p:sp>
      <p:sp>
        <p:nvSpPr>
          <p:cNvPr id="5" name="TextBox 4"/>
          <p:cNvSpPr txBox="1"/>
          <p:nvPr/>
        </p:nvSpPr>
        <p:spPr>
          <a:xfrm>
            <a:off x="6482658" y="4848930"/>
            <a:ext cx="1447800" cy="323165"/>
          </a:xfrm>
          <a:prstGeom prst="rect">
            <a:avLst/>
          </a:prstGeom>
          <a:solidFill>
            <a:schemeClr val="bg1"/>
          </a:solidFill>
        </p:spPr>
        <p:txBody>
          <a:bodyPr wrap="square" rtlCol="0">
            <a:spAutoFit/>
          </a:bodyPr>
          <a:lstStyle/>
          <a:p>
            <a:r>
              <a:rPr lang="en-US" sz="1500" dirty="0">
                <a:solidFill>
                  <a:schemeClr val="bg2"/>
                </a:solidFill>
              </a:rPr>
              <a:t>Spidal.org</a:t>
            </a:r>
          </a:p>
        </p:txBody>
      </p:sp>
    </p:spTree>
    <p:extLst>
      <p:ext uri="{BB962C8B-B14F-4D97-AF65-F5344CB8AC3E}">
        <p14:creationId xmlns:p14="http://schemas.microsoft.com/office/powerpoint/2010/main" val="396423223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sldNum="0" hdr="0" ftr="0" dt="0"/>
  <p:txStyles>
    <p:titleStyle>
      <a:lvl1pPr algn="l" rtl="0" eaLnBrk="1" fontAlgn="base" hangingPunct="1">
        <a:spcBef>
          <a:spcPct val="0"/>
        </a:spcBef>
        <a:spcAft>
          <a:spcPct val="0"/>
        </a:spcAft>
        <a:defRPr sz="2550" b="1" i="0" u="none">
          <a:solidFill>
            <a:srgbClr val="B30838"/>
          </a:solidFill>
          <a:latin typeface="+mj-lt"/>
          <a:ea typeface="+mj-ea"/>
          <a:cs typeface="ＭＳ Ｐゴシック" pitchFamily="-107" charset="-128"/>
        </a:defRPr>
      </a:lvl1pPr>
      <a:lvl2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2pPr>
      <a:lvl3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3pPr>
      <a:lvl4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4pPr>
      <a:lvl5pPr algn="l" rtl="0" eaLnBrk="1" fontAlgn="base" hangingPunct="1">
        <a:spcBef>
          <a:spcPct val="0"/>
        </a:spcBef>
        <a:spcAft>
          <a:spcPct val="0"/>
        </a:spcAft>
        <a:defRPr sz="2550" b="1">
          <a:solidFill>
            <a:srgbClr val="B30838"/>
          </a:solidFill>
          <a:latin typeface="Arial" charset="0"/>
          <a:ea typeface="ＭＳ Ｐゴシック" charset="-128"/>
          <a:cs typeface="ＭＳ Ｐゴシック" pitchFamily="-107" charset="-128"/>
        </a:defRPr>
      </a:lvl5pPr>
      <a:lvl6pPr marL="342900" algn="l" rtl="0" eaLnBrk="1" fontAlgn="base" hangingPunct="1">
        <a:spcBef>
          <a:spcPct val="0"/>
        </a:spcBef>
        <a:spcAft>
          <a:spcPct val="0"/>
        </a:spcAft>
        <a:defRPr sz="2550" b="1">
          <a:solidFill>
            <a:schemeClr val="accent1"/>
          </a:solidFill>
          <a:latin typeface="Arial" charset="0"/>
          <a:ea typeface="ＭＳ Ｐゴシック" charset="-128"/>
        </a:defRPr>
      </a:lvl6pPr>
      <a:lvl7pPr marL="685800" algn="l" rtl="0" eaLnBrk="1" fontAlgn="base" hangingPunct="1">
        <a:spcBef>
          <a:spcPct val="0"/>
        </a:spcBef>
        <a:spcAft>
          <a:spcPct val="0"/>
        </a:spcAft>
        <a:defRPr sz="2550" b="1">
          <a:solidFill>
            <a:schemeClr val="accent1"/>
          </a:solidFill>
          <a:latin typeface="Arial" charset="0"/>
          <a:ea typeface="ＭＳ Ｐゴシック" charset="-128"/>
        </a:defRPr>
      </a:lvl7pPr>
      <a:lvl8pPr marL="1028700" algn="l" rtl="0" eaLnBrk="1" fontAlgn="base" hangingPunct="1">
        <a:spcBef>
          <a:spcPct val="0"/>
        </a:spcBef>
        <a:spcAft>
          <a:spcPct val="0"/>
        </a:spcAft>
        <a:defRPr sz="2550" b="1">
          <a:solidFill>
            <a:schemeClr val="accent1"/>
          </a:solidFill>
          <a:latin typeface="Arial" charset="0"/>
          <a:ea typeface="ＭＳ Ｐゴシック" charset="-128"/>
        </a:defRPr>
      </a:lvl8pPr>
      <a:lvl9pPr marL="1371600" algn="l" rtl="0" eaLnBrk="1" fontAlgn="base" hangingPunct="1">
        <a:spcBef>
          <a:spcPct val="0"/>
        </a:spcBef>
        <a:spcAft>
          <a:spcPct val="0"/>
        </a:spcAft>
        <a:defRPr sz="2550" b="1">
          <a:solidFill>
            <a:schemeClr val="accent1"/>
          </a:solidFill>
          <a:latin typeface="Arial" charset="0"/>
          <a:ea typeface="ＭＳ Ｐゴシック" charset="-128"/>
        </a:defRPr>
      </a:lvl9pPr>
    </p:titleStyle>
    <p:bodyStyle>
      <a:lvl1pPr marL="257175" indent="-257175" algn="l" rtl="0" eaLnBrk="1" fontAlgn="base" hangingPunct="1">
        <a:spcBef>
          <a:spcPct val="20000"/>
        </a:spcBef>
        <a:spcAft>
          <a:spcPct val="0"/>
        </a:spcAft>
        <a:buChar char="•"/>
        <a:defRPr sz="1500">
          <a:solidFill>
            <a:schemeClr val="tx1"/>
          </a:solidFill>
          <a:latin typeface="+mn-lt"/>
          <a:ea typeface="+mn-ea"/>
          <a:cs typeface="ＭＳ Ｐゴシック" pitchFamily="-107" charset="-128"/>
        </a:defRPr>
      </a:lvl1pPr>
      <a:lvl2pPr marL="557213" indent="-214313" algn="l" rtl="0" eaLnBrk="1" fontAlgn="base" hangingPunct="1">
        <a:spcBef>
          <a:spcPct val="20000"/>
        </a:spcBef>
        <a:spcAft>
          <a:spcPct val="0"/>
        </a:spcAft>
        <a:buChar char="–"/>
        <a:defRPr sz="1500">
          <a:solidFill>
            <a:schemeClr val="tx1"/>
          </a:solidFill>
          <a:latin typeface="+mn-lt"/>
          <a:ea typeface="+mn-ea"/>
        </a:defRPr>
      </a:lvl2pPr>
      <a:lvl3pPr marL="857250" indent="-171450" algn="l" rtl="0" eaLnBrk="1" fontAlgn="base" hangingPunct="1">
        <a:spcBef>
          <a:spcPct val="20000"/>
        </a:spcBef>
        <a:spcAft>
          <a:spcPct val="0"/>
        </a:spcAft>
        <a:buChar char="•"/>
        <a:defRPr sz="1200">
          <a:solidFill>
            <a:schemeClr val="tx1"/>
          </a:solidFill>
          <a:latin typeface="+mn-lt"/>
          <a:ea typeface="+mn-ea"/>
        </a:defRPr>
      </a:lvl3pPr>
      <a:lvl4pPr marL="1200150" indent="-171450" algn="l" rtl="0" eaLnBrk="1" fontAlgn="base" hangingPunct="1">
        <a:spcBef>
          <a:spcPct val="20000"/>
        </a:spcBef>
        <a:spcAft>
          <a:spcPct val="0"/>
        </a:spcAft>
        <a:buChar char="–"/>
        <a:defRPr sz="1200">
          <a:solidFill>
            <a:schemeClr val="tx1"/>
          </a:solidFill>
          <a:latin typeface="+mn-lt"/>
          <a:ea typeface="+mn-ea"/>
        </a:defRPr>
      </a:lvl4pPr>
      <a:lvl5pPr marL="1543050" indent="-171450" algn="l" rtl="0" eaLnBrk="1" fontAlgn="base" hangingPunct="1">
        <a:spcBef>
          <a:spcPct val="20000"/>
        </a:spcBef>
        <a:spcAft>
          <a:spcPct val="0"/>
        </a:spcAft>
        <a:buChar char="»"/>
        <a:defRPr sz="1200">
          <a:solidFill>
            <a:schemeClr val="tx1"/>
          </a:solidFill>
          <a:latin typeface="+mn-lt"/>
          <a:ea typeface="+mn-ea"/>
        </a:defRPr>
      </a:lvl5pPr>
      <a:lvl6pPr marL="1885950" indent="-171450" algn="l" rtl="0" eaLnBrk="1" fontAlgn="base" hangingPunct="1">
        <a:spcBef>
          <a:spcPct val="20000"/>
        </a:spcBef>
        <a:spcAft>
          <a:spcPct val="0"/>
        </a:spcAft>
        <a:buChar char="»"/>
        <a:defRPr sz="1500">
          <a:solidFill>
            <a:schemeClr val="tx1"/>
          </a:solidFill>
          <a:latin typeface="+mn-lt"/>
          <a:ea typeface="+mn-ea"/>
        </a:defRPr>
      </a:lvl6pPr>
      <a:lvl7pPr marL="2228850" indent="-171450" algn="l" rtl="0" eaLnBrk="1" fontAlgn="base" hangingPunct="1">
        <a:spcBef>
          <a:spcPct val="20000"/>
        </a:spcBef>
        <a:spcAft>
          <a:spcPct val="0"/>
        </a:spcAft>
        <a:buChar char="»"/>
        <a:defRPr sz="1500">
          <a:solidFill>
            <a:schemeClr val="tx1"/>
          </a:solidFill>
          <a:latin typeface="+mn-lt"/>
          <a:ea typeface="+mn-ea"/>
        </a:defRPr>
      </a:lvl7pPr>
      <a:lvl8pPr marL="2571750" indent="-171450" algn="l" rtl="0" eaLnBrk="1" fontAlgn="base" hangingPunct="1">
        <a:spcBef>
          <a:spcPct val="20000"/>
        </a:spcBef>
        <a:spcAft>
          <a:spcPct val="0"/>
        </a:spcAft>
        <a:buChar char="»"/>
        <a:defRPr sz="1500">
          <a:solidFill>
            <a:schemeClr val="tx1"/>
          </a:solidFill>
          <a:latin typeface="+mn-lt"/>
          <a:ea typeface="+mn-ea"/>
        </a:defRPr>
      </a:lvl8pPr>
      <a:lvl9pPr marL="2914650" indent="-171450" algn="l" rtl="0" eaLnBrk="1" fontAlgn="base" hangingPunct="1">
        <a:spcBef>
          <a:spcPct val="20000"/>
        </a:spcBef>
        <a:spcAft>
          <a:spcPct val="0"/>
        </a:spcAft>
        <a:buChar char="»"/>
        <a:defRPr sz="1500">
          <a:solidFill>
            <a:schemeClr val="tx1"/>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github.com/radical-cybertools/MIDAS-tutorial/blob/master/pilot/Radical_Pilot.ipynb"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comments" Target="../comments/comment3.xml"/><Relationship Id="rId4" Type="http://schemas.openxmlformats.org/officeDocument/2006/relationships/hyperlink" Target="https://github.com/radical-cybertools/MIDAS-tutorial/blob/master/pilot/Pilot-Hadoop.ipynb"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s://github.com/radical-cybertools/MIDAS-tutorial/blob/master/pilot/Pilot-Spark.ipyn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becksteinlab.github.io/SPIDAL-MDAnalysis-Midas-tutorial/"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s://github.com/Becksteinlab/SPIDAL-MDAnalysis-Midas-tutorial" TargetMode="External"/><Relationship Id="rId4" Type="http://schemas.openxmlformats.org/officeDocument/2006/relationships/hyperlink" Target="https://github.com/radical-cybertools/MIDAS-tutoria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40399" y="0"/>
            <a:ext cx="6853145" cy="5143500"/>
            <a:chOff x="1134688" y="0"/>
            <a:chExt cx="6853145" cy="5143500"/>
          </a:xfrm>
        </p:grpSpPr>
        <p:grpSp>
          <p:nvGrpSpPr>
            <p:cNvPr id="2" name="Group 1"/>
            <p:cNvGrpSpPr/>
            <p:nvPr/>
          </p:nvGrpSpPr>
          <p:grpSpPr>
            <a:xfrm>
              <a:off x="1134688" y="0"/>
              <a:ext cx="6853145" cy="5143500"/>
              <a:chOff x="31026" y="1"/>
              <a:chExt cx="9137526" cy="6858000"/>
            </a:xfrm>
          </p:grpSpPr>
          <p:pic>
            <p:nvPicPr>
              <p:cNvPr id="15" name="Picture 14"/>
              <p:cNvPicPr/>
              <p:nvPr/>
            </p:nvPicPr>
            <p:blipFill rotWithShape="1">
              <a:blip r:embed="rId2" cstate="print">
                <a:extLst>
                  <a:ext uri="{28A0092B-C50C-407E-A947-70E740481C1C}">
                    <a14:useLocalDpi xmlns:a14="http://schemas.microsoft.com/office/drawing/2010/main" val="0"/>
                  </a:ext>
                </a:extLst>
              </a:blip>
              <a:srcRect b="43133"/>
              <a:stretch/>
            </p:blipFill>
            <p:spPr>
              <a:xfrm>
                <a:off x="31026" y="1"/>
                <a:ext cx="9137526" cy="6858000"/>
              </a:xfrm>
              <a:prstGeom prst="rect">
                <a:avLst/>
              </a:prstGeom>
            </p:spPr>
          </p:pic>
          <p:pic>
            <p:nvPicPr>
              <p:cNvPr id="7" name="Picture 6"/>
              <p:cNvPicPr>
                <a:picLocks noChangeAspect="1"/>
              </p:cNvPicPr>
              <p:nvPr/>
            </p:nvPicPr>
            <p:blipFill>
              <a:blip r:embed="rId3"/>
              <a:stretch>
                <a:fillRect/>
              </a:stretch>
            </p:blipFill>
            <p:spPr>
              <a:xfrm>
                <a:off x="1019679" y="2155520"/>
                <a:ext cx="1027410" cy="489994"/>
              </a:xfrm>
              <a:prstGeom prst="rect">
                <a:avLst/>
              </a:prstGeom>
            </p:spPr>
          </p:pic>
          <p:pic>
            <p:nvPicPr>
              <p:cNvPr id="9" name="Picture 2" descr="https://lh3.googleusercontent.com/-QTh7oYlVSfs/AAAAAAAAAAI/AAAAAAAAAl8/PD6AyVW6Tqs/s0-c-k-no-ns/pho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46053"/>
                <a:ext cx="847726" cy="8477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51663" t="21984" r="36829" b="19773"/>
              <a:stretch/>
            </p:blipFill>
            <p:spPr>
              <a:xfrm>
                <a:off x="7829640" y="2160096"/>
                <a:ext cx="952500" cy="970836"/>
              </a:xfrm>
              <a:prstGeom prst="rect">
                <a:avLst/>
              </a:prstGeom>
            </p:spPr>
          </p:pic>
          <p:pic>
            <p:nvPicPr>
              <p:cNvPr id="8" name="Picture 4" descr="Stony Brook University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120" y="5814847"/>
                <a:ext cx="1054710" cy="870555"/>
              </a:xfrm>
              <a:prstGeom prst="rect">
                <a:avLst/>
              </a:prstGeom>
              <a:solidFill>
                <a:schemeClr val="bg1"/>
              </a:solidFill>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62768" t="17564" r="19740" b="18436"/>
              <a:stretch/>
            </p:blipFill>
            <p:spPr>
              <a:xfrm>
                <a:off x="7878754" y="355213"/>
                <a:ext cx="1138054" cy="838566"/>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19500" t="18519" r="62088" b="21296"/>
              <a:stretch/>
            </p:blipFill>
            <p:spPr>
              <a:xfrm>
                <a:off x="7147486" y="5694802"/>
                <a:ext cx="1504841" cy="990600"/>
              </a:xfrm>
              <a:prstGeom prst="rect">
                <a:avLst/>
              </a:prstGeom>
            </p:spPr>
          </p:pic>
          <p:sp>
            <p:nvSpPr>
              <p:cNvPr id="13" name="TextBox 12"/>
              <p:cNvSpPr txBox="1"/>
              <p:nvPr/>
            </p:nvSpPr>
            <p:spPr>
              <a:xfrm>
                <a:off x="7047905" y="4980402"/>
                <a:ext cx="2088803" cy="677108"/>
              </a:xfrm>
              <a:prstGeom prst="rect">
                <a:avLst/>
              </a:prstGeom>
              <a:solidFill>
                <a:schemeClr val="tx1"/>
              </a:solidFill>
            </p:spPr>
            <p:txBody>
              <a:bodyPr wrap="square" rtlCol="0">
                <a:spAutoFit/>
              </a:bodyPr>
              <a:lstStyle/>
              <a:p>
                <a:r>
                  <a:rPr lang="en-US" sz="1350" b="1" i="0" dirty="0">
                    <a:solidFill>
                      <a:schemeClr val="bg1"/>
                    </a:solidFill>
                  </a:rPr>
                  <a:t>Software: MIDAS</a:t>
                </a:r>
                <a:br>
                  <a:rPr lang="en-US" sz="1350" b="1" i="0" dirty="0">
                    <a:solidFill>
                      <a:schemeClr val="bg1"/>
                    </a:solidFill>
                  </a:rPr>
                </a:br>
                <a:r>
                  <a:rPr lang="en-US" sz="1350" b="1" i="0" dirty="0">
                    <a:solidFill>
                      <a:schemeClr val="bg1"/>
                    </a:solidFill>
                  </a:rPr>
                  <a:t>HPC-ABDS</a:t>
                </a:r>
              </a:p>
            </p:txBody>
          </p:sp>
        </p:grpSp>
        <p:sp>
          <p:nvSpPr>
            <p:cNvPr id="3" name="Rectangle 2"/>
            <p:cNvSpPr/>
            <p:nvPr/>
          </p:nvSpPr>
          <p:spPr>
            <a:xfrm>
              <a:off x="1147855" y="0"/>
              <a:ext cx="3024095" cy="994888"/>
            </a:xfrm>
            <a:prstGeom prst="rect">
              <a:avLst/>
            </a:prstGeom>
            <a:solidFill>
              <a:schemeClr val="bg1"/>
            </a:solidFill>
          </p:spPr>
          <p:txBody>
            <a:bodyPr wrap="square">
              <a:spAutoFit/>
            </a:bodyPr>
            <a:lstStyle/>
            <a:p>
              <a:pPr>
                <a:lnSpc>
                  <a:spcPct val="115000"/>
                </a:lnSpc>
                <a:spcBef>
                  <a:spcPts val="1350"/>
                </a:spcBef>
                <a:spcAft>
                  <a:spcPts val="450"/>
                </a:spcAft>
              </a:pPr>
              <a:r>
                <a:rPr lang="en-US" sz="1275" b="1" dirty="0">
                  <a:latin typeface="Times New Roman" panose="02020603050405020304" pitchFamily="18" charset="0"/>
                </a:rPr>
                <a:t>NSF 1443054: CIF21 DIBBs: Middleware and High Performance Analytics Libraries for Scalable Data Science</a:t>
              </a:r>
              <a:endParaRPr lang="en-US" sz="1275" b="1" dirty="0"/>
            </a:p>
          </p:txBody>
        </p:sp>
        <p:sp>
          <p:nvSpPr>
            <p:cNvPr id="6" name="Rectangle 5"/>
            <p:cNvSpPr/>
            <p:nvPr/>
          </p:nvSpPr>
          <p:spPr>
            <a:xfrm>
              <a:off x="1147855" y="3666172"/>
              <a:ext cx="2008563" cy="1477328"/>
            </a:xfrm>
            <a:prstGeom prst="rect">
              <a:avLst/>
            </a:prstGeom>
            <a:solidFill>
              <a:schemeClr val="bg1"/>
            </a:solidFill>
          </p:spPr>
          <p:txBody>
            <a:bodyPr wrap="square">
              <a:spAutoFit/>
            </a:bodyPr>
            <a:lstStyle/>
            <a:p>
              <a:r>
                <a:rPr lang="en-US" sz="1800" dirty="0"/>
                <a:t>MIDAS- Molecular Dynamics Analysis Tutorial</a:t>
              </a:r>
              <a:br>
                <a:rPr lang="en-US" sz="1800" dirty="0"/>
              </a:br>
              <a:r>
                <a:rPr lang="en-US" sz="1800" dirty="0"/>
                <a:t>February 2017</a:t>
              </a:r>
            </a:p>
          </p:txBody>
        </p:sp>
      </p:grpSp>
    </p:spTree>
    <p:extLst>
      <p:ext uri="{BB962C8B-B14F-4D97-AF65-F5344CB8AC3E}">
        <p14:creationId xmlns:p14="http://schemas.microsoft.com/office/powerpoint/2010/main" val="971781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Shape 10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MIDAS: Pilot-based Middleware for Data-intensive Analysis and Science</a:t>
            </a:r>
          </a:p>
        </p:txBody>
      </p:sp>
      <p:sp>
        <p:nvSpPr>
          <p:cNvPr id="106" name="Shape 106"/>
          <p:cNvSpPr txBox="1">
            <a:spLocks noGrp="1"/>
          </p:cNvSpPr>
          <p:nvPr>
            <p:ph type="body" idx="1"/>
          </p:nvPr>
        </p:nvSpPr>
        <p:spPr>
          <a:xfrm>
            <a:off x="233241" y="1416616"/>
            <a:ext cx="8544299" cy="3465298"/>
          </a:xfrm>
          <a:prstGeom prst="rect">
            <a:avLst/>
          </a:prstGeom>
          <a:noFill/>
          <a:ln>
            <a:noFill/>
          </a:ln>
        </p:spPr>
        <p:txBody>
          <a:bodyPr lIns="91425" tIns="45700" rIns="91425" bIns="45700" anchor="t" anchorCtr="0">
            <a:noAutofit/>
          </a:bodyPr>
          <a:lstStyle/>
          <a:p>
            <a:pPr marL="228600" marR="0" lvl="0" indent="0" algn="l" rtl="0">
              <a:lnSpc>
                <a:spcPct val="100000"/>
              </a:lnSpc>
              <a:spcBef>
                <a:spcPts val="0"/>
              </a:spcBef>
              <a:spcAft>
                <a:spcPts val="0"/>
              </a:spcAft>
              <a:buClr>
                <a:schemeClr val="dk1"/>
              </a:buClr>
              <a:buSzPct val="25000"/>
              <a:buFont typeface="Arial"/>
              <a:buNone/>
            </a:pPr>
            <a:r>
              <a:rPr lang="en" sz="1600" b="0" i="0" u="none" strike="noStrike" cap="none" dirty="0">
                <a:solidFill>
                  <a:schemeClr val="dk1"/>
                </a:solidFill>
                <a:latin typeface="Arial"/>
                <a:ea typeface="Arial"/>
                <a:cs typeface="Arial"/>
                <a:sym typeface="Arial"/>
              </a:rPr>
              <a:t>MIDAS is the middleware for support analytical libraries, by providing</a:t>
            </a:r>
          </a:p>
          <a:p>
            <a:pPr marL="1028700" marR="0" lvl="1" indent="-342900" algn="l" rtl="0">
              <a:lnSpc>
                <a:spcPct val="100000"/>
              </a:lnSpc>
              <a:spcBef>
                <a:spcPts val="600"/>
              </a:spcBef>
              <a:spcAft>
                <a:spcPts val="0"/>
              </a:spcAft>
              <a:buClr>
                <a:schemeClr val="dk1"/>
              </a:buClr>
              <a:buSzPct val="100000"/>
              <a:buFont typeface="Arial"/>
              <a:buChar char="•"/>
            </a:pPr>
            <a:r>
              <a:rPr lang="en" sz="1600" b="0" i="1" u="none" strike="noStrike" cap="none" dirty="0">
                <a:solidFill>
                  <a:schemeClr val="dk1"/>
                </a:solidFill>
                <a:latin typeface="Arial"/>
                <a:ea typeface="Arial"/>
                <a:cs typeface="Arial"/>
                <a:sym typeface="Arial"/>
              </a:rPr>
              <a:t>Resource management. </a:t>
            </a:r>
            <a:r>
              <a:rPr lang="en" sz="1600" b="0" i="1" u="none" strike="noStrike" cap="none" dirty="0">
                <a:solidFill>
                  <a:srgbClr val="0C0C0C"/>
                </a:solidFill>
                <a:latin typeface="Arial"/>
                <a:ea typeface="Arial"/>
                <a:cs typeface="Arial"/>
                <a:sym typeface="Arial"/>
              </a:rPr>
              <a:t>Pilot-Hadoop for managing ABDS frameworks on HPC</a:t>
            </a:r>
          </a:p>
          <a:p>
            <a:pPr marL="1028700" marR="0" lvl="1" indent="-342900" algn="l" rtl="0">
              <a:lnSpc>
                <a:spcPct val="100000"/>
              </a:lnSpc>
              <a:spcBef>
                <a:spcPts val="600"/>
              </a:spcBef>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Coordination and communication. </a:t>
            </a:r>
            <a:r>
              <a:rPr lang="en" sz="1600" b="0" i="0" u="none" strike="noStrike" cap="none" dirty="0">
                <a:solidFill>
                  <a:srgbClr val="0C0C0C"/>
                </a:solidFill>
                <a:latin typeface="Arial"/>
                <a:ea typeface="Arial"/>
                <a:cs typeface="Arial"/>
                <a:sym typeface="Arial"/>
              </a:rPr>
              <a:t>Pilot</a:t>
            </a:r>
            <a:r>
              <a:rPr lang="en" sz="1600" dirty="0">
                <a:solidFill>
                  <a:srgbClr val="0C0C0C"/>
                </a:solidFill>
              </a:rPr>
              <a:t>-Spark</a:t>
            </a:r>
            <a:r>
              <a:rPr lang="en" sz="1600" b="0" i="0" u="none" strike="noStrike" cap="none" dirty="0">
                <a:solidFill>
                  <a:srgbClr val="0C0C0C"/>
                </a:solidFill>
                <a:latin typeface="Arial"/>
                <a:ea typeface="Arial"/>
                <a:cs typeface="Arial"/>
                <a:sym typeface="Arial"/>
              </a:rPr>
              <a:t> for supporting iterative analytical algorithms</a:t>
            </a:r>
          </a:p>
          <a:p>
            <a:pPr marL="1028700" marR="0" lvl="1" indent="-342900" algn="l" rtl="0">
              <a:lnSpc>
                <a:spcPct val="100000"/>
              </a:lnSpc>
              <a:spcBef>
                <a:spcPts val="600"/>
              </a:spcBef>
              <a:spcAft>
                <a:spcPts val="0"/>
              </a:spcAft>
              <a:buClr>
                <a:srgbClr val="0C0C0C"/>
              </a:buClr>
              <a:buSzPct val="100000"/>
              <a:buFont typeface="Arial"/>
              <a:buChar char="•"/>
            </a:pPr>
            <a:r>
              <a:rPr lang="en" sz="1600" b="0" i="0" u="none" strike="noStrike" cap="none" dirty="0">
                <a:solidFill>
                  <a:srgbClr val="0C0C0C"/>
                </a:solidFill>
                <a:latin typeface="Arial"/>
                <a:ea typeface="Arial"/>
                <a:cs typeface="Arial"/>
                <a:sym typeface="Arial"/>
              </a:rPr>
              <a:t>Address heterogeneity at the infrastructure level: File and storage abstractions.</a:t>
            </a:r>
          </a:p>
          <a:p>
            <a:pPr marL="1028700" marR="0" lvl="1" indent="-342900" algn="l" rtl="0">
              <a:lnSpc>
                <a:spcPct val="100000"/>
              </a:lnSpc>
              <a:spcBef>
                <a:spcPts val="600"/>
              </a:spcBef>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Flexible and multi-level compute-data coupling.</a:t>
            </a:r>
          </a:p>
          <a:p>
            <a:pPr marL="228600" marR="0" lvl="0" indent="0" algn="l" rtl="0">
              <a:lnSpc>
                <a:spcPct val="100000"/>
              </a:lnSpc>
              <a:spcBef>
                <a:spcPts val="600"/>
              </a:spcBef>
              <a:spcAft>
                <a:spcPts val="0"/>
              </a:spcAft>
              <a:buClr>
                <a:schemeClr val="dk1"/>
              </a:buClr>
              <a:buSzPct val="25000"/>
              <a:buFont typeface="Arial"/>
              <a:buNone/>
            </a:pPr>
            <a:r>
              <a:rPr lang="en" sz="1600" b="0" i="0" u="none" strike="noStrike" cap="none" dirty="0">
                <a:solidFill>
                  <a:schemeClr val="dk1"/>
                </a:solidFill>
                <a:latin typeface="Arial"/>
                <a:ea typeface="Arial"/>
                <a:cs typeface="Arial"/>
                <a:sym typeface="Arial"/>
              </a:rPr>
              <a:t>Must have a well-defined API and semantics that can then be used by application and SPIDAL library/layer.</a:t>
            </a:r>
          </a:p>
          <a:p>
            <a:pPr marL="0" marR="0" lvl="0" indent="0" algn="l" rtl="0">
              <a:lnSpc>
                <a:spcPct val="100000"/>
              </a:lnSpc>
              <a:spcBef>
                <a:spcPts val="600"/>
              </a:spcBef>
              <a:spcAft>
                <a:spcPts val="0"/>
              </a:spcAft>
              <a:buClr>
                <a:schemeClr val="dk2"/>
              </a:buClr>
              <a:buSzPct val="25000"/>
              <a:buFont typeface="Arial"/>
              <a:buNone/>
            </a:pP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endParaRPr sz="1600" b="0" i="0" u="none" strike="noStrike" cap="none" dirty="0">
              <a:solidFill>
                <a:srgbClr val="5F5F5F"/>
              </a:solidFill>
              <a:latin typeface="Arial"/>
              <a:ea typeface="Arial"/>
              <a:cs typeface="Arial"/>
              <a:sym typeface="Arial"/>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MIDAS: Pilot-based Middleware for Data-intensive Analysis and Science</a:t>
            </a:r>
          </a:p>
        </p:txBody>
      </p:sp>
      <p:sp>
        <p:nvSpPr>
          <p:cNvPr id="113" name="Shape 113"/>
          <p:cNvSpPr txBox="1">
            <a:spLocks noGrp="1"/>
          </p:cNvSpPr>
          <p:nvPr>
            <p:ph type="body" idx="1"/>
          </p:nvPr>
        </p:nvSpPr>
        <p:spPr>
          <a:xfrm>
            <a:off x="457200" y="1347475"/>
            <a:ext cx="8229600" cy="3465298"/>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1"/>
              </a:buClr>
              <a:buSzPct val="55000"/>
              <a:buNone/>
            </a:pPr>
            <a:r>
              <a:rPr lang="en" sz="1800" b="0" i="0" u="none" strike="noStrike" cap="none" dirty="0">
                <a:solidFill>
                  <a:schemeClr val="dk1"/>
                </a:solidFill>
                <a:latin typeface="Arial"/>
                <a:ea typeface="Arial"/>
                <a:cs typeface="Arial"/>
                <a:sym typeface="Arial"/>
              </a:rPr>
              <a:t>The Pilot-Abstraction provides a well-defined resource management layer for MIDAS: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Application-level scheduling well suited for fine-grained data parallelism of data-intensive applications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Data-intensive applications more heterogeneous and thus, more demanding with respect to their resource management needs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Application-level scheduling enables the implementation of a data-aware resource manager for analytics applications</a:t>
            </a:r>
          </a:p>
          <a:p>
            <a:pPr marL="571500" marR="0" lvl="0" indent="-342900" algn="l" rtl="0">
              <a:lnSpc>
                <a:spcPct val="115000"/>
              </a:lnSpc>
              <a:spcBef>
                <a:spcPts val="0"/>
              </a:spcBef>
              <a:spcAft>
                <a:spcPts val="0"/>
              </a:spcAft>
              <a:buClr>
                <a:schemeClr val="dk1"/>
              </a:buClr>
              <a:buSzPct val="100000"/>
              <a:buFont typeface="Arial"/>
              <a:buChar char="•"/>
            </a:pPr>
            <a:r>
              <a:rPr lang="en" sz="1800" b="0" i="0" u="none" strike="noStrike" cap="none" dirty="0">
                <a:solidFill>
                  <a:schemeClr val="dk1"/>
                </a:solidFill>
                <a:latin typeface="Arial"/>
                <a:ea typeface="Arial"/>
                <a:cs typeface="Arial"/>
                <a:sym typeface="Arial"/>
              </a:rPr>
              <a:t>Interoperability Layer between Hadoop/ABDS and HPC</a:t>
            </a:r>
          </a:p>
          <a:p>
            <a:pPr marL="0" marR="0" lvl="0" indent="0" algn="l" rtl="0">
              <a:lnSpc>
                <a:spcPct val="100000"/>
              </a:lnSpc>
              <a:spcBef>
                <a:spcPts val="0"/>
              </a:spcBef>
              <a:spcAft>
                <a:spcPts val="0"/>
              </a:spcAft>
              <a:buClr>
                <a:schemeClr val="dk2"/>
              </a:buClr>
              <a:buSzPct val="25000"/>
              <a:buFont typeface="Arial"/>
              <a:buNone/>
            </a:pPr>
            <a:endParaRPr sz="3000" b="0" i="0" u="none" strike="noStrike" cap="none" dirty="0">
              <a:solidFill>
                <a:schemeClr val="dk2"/>
              </a:solidFill>
              <a:latin typeface="Arial"/>
              <a:ea typeface="Arial"/>
              <a:cs typeface="Arial"/>
              <a:sym typeface="Arial"/>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Why Hadoop/Spark on HPC?</a:t>
            </a:r>
          </a:p>
        </p:txBody>
      </p:sp>
      <p:sp>
        <p:nvSpPr>
          <p:cNvPr id="119" name="Shape 119"/>
          <p:cNvSpPr txBox="1">
            <a:spLocks noGrp="1"/>
          </p:cNvSpPr>
          <p:nvPr>
            <p:ph type="body" idx="1"/>
          </p:nvPr>
        </p:nvSpPr>
        <p:spPr>
          <a:prstGeom prst="rect">
            <a:avLst/>
          </a:prstGeom>
          <a:noFill/>
          <a:ln>
            <a:noFill/>
          </a:ln>
        </p:spPr>
        <p:txBody>
          <a:bodyPr lIns="91425" tIns="91425" rIns="91425" bIns="91425" anchor="t" anchorCtr="0">
            <a:noAutofit/>
          </a:bodyPr>
          <a:lstStyle/>
          <a:p>
            <a:pPr marL="342900" marR="0" lvl="0" indent="-342900" algn="l" rtl="0">
              <a:lnSpc>
                <a:spcPct val="100000"/>
              </a:lnSpc>
              <a:spcBef>
                <a:spcPts val="0"/>
              </a:spcBef>
              <a:spcAft>
                <a:spcPts val="0"/>
              </a:spcAft>
              <a:buClr>
                <a:schemeClr val="dk2"/>
              </a:buClr>
              <a:buSzPct val="100000"/>
              <a:buFont typeface="Arial"/>
              <a:buChar char="•"/>
            </a:pPr>
            <a:r>
              <a:rPr lang="en" sz="2400" b="0" i="0" u="none" strike="noStrike" cap="none" dirty="0">
                <a:solidFill>
                  <a:schemeClr val="dk2"/>
                </a:solidFill>
                <a:latin typeface="Arial"/>
                <a:ea typeface="Arial"/>
                <a:cs typeface="Arial"/>
                <a:sym typeface="Arial"/>
              </a:rPr>
              <a:t>Data Parallelism/SQL/Machine Learning capabilities often need to be manually implemented on HPC</a:t>
            </a:r>
          </a:p>
          <a:p>
            <a:pPr marL="342900" marR="0" lvl="0" indent="-342900" algn="l" rtl="0">
              <a:lnSpc>
                <a:spcPct val="100000"/>
              </a:lnSpc>
              <a:spcBef>
                <a:spcPts val="0"/>
              </a:spcBef>
              <a:spcAft>
                <a:spcPts val="0"/>
              </a:spcAft>
              <a:buClr>
                <a:schemeClr val="dk2"/>
              </a:buClr>
              <a:buSzPct val="100000"/>
              <a:buFont typeface="Arial"/>
              <a:buChar char="•"/>
            </a:pPr>
            <a:r>
              <a:rPr lang="en" sz="2400" b="0" i="0" u="none" strike="noStrike" cap="none" dirty="0">
                <a:solidFill>
                  <a:schemeClr val="dk2"/>
                </a:solidFill>
                <a:latin typeface="Arial"/>
                <a:ea typeface="Arial"/>
                <a:cs typeface="Arial"/>
                <a:sym typeface="Arial"/>
              </a:rPr>
              <a:t>Code hidden behind executables (written in C/C++) – difficult to re-use and to implement complex data pipelines and applications</a:t>
            </a:r>
          </a:p>
          <a:p>
            <a:pPr marL="342900" marR="0" lvl="0" indent="-342900" algn="l" rtl="0">
              <a:lnSpc>
                <a:spcPct val="100000"/>
              </a:lnSpc>
              <a:spcBef>
                <a:spcPts val="0"/>
              </a:spcBef>
              <a:spcAft>
                <a:spcPts val="0"/>
              </a:spcAft>
              <a:buClr>
                <a:schemeClr val="dk2"/>
              </a:buClr>
              <a:buSzPct val="100000"/>
              <a:buFont typeface="Arial"/>
              <a:buChar char="•"/>
            </a:pPr>
            <a:r>
              <a:rPr lang="en" sz="2400" b="0" i="0" u="none" strike="noStrike" cap="none" dirty="0">
                <a:solidFill>
                  <a:schemeClr val="dk2"/>
                </a:solidFill>
                <a:latin typeface="Arial"/>
                <a:ea typeface="Arial"/>
                <a:cs typeface="Arial"/>
                <a:sym typeface="Arial"/>
              </a:rPr>
              <a:t>Powerful frameworks, such as </a:t>
            </a:r>
            <a:r>
              <a:rPr lang="en" sz="2400" b="1" i="0" u="none" strike="noStrike" cap="none" dirty="0">
                <a:solidFill>
                  <a:schemeClr val="dk2"/>
                </a:solidFill>
                <a:latin typeface="Arial"/>
                <a:ea typeface="Arial"/>
                <a:cs typeface="Arial"/>
                <a:sym typeface="Arial"/>
              </a:rPr>
              <a:t>Spark</a:t>
            </a:r>
            <a:r>
              <a:rPr lang="en" sz="2400" b="0" i="0" u="none" strike="noStrike" cap="none" dirty="0">
                <a:solidFill>
                  <a:schemeClr val="dk2"/>
                </a:solidFill>
                <a:latin typeface="Arial"/>
                <a:ea typeface="Arial"/>
                <a:cs typeface="Arial"/>
                <a:sym typeface="Arial"/>
              </a:rPr>
              <a:t>, provide Implicit parallelism, reusability, flexibility. However, they are difficult to use on HPC</a:t>
            </a:r>
          </a:p>
          <a:p>
            <a:pPr marL="0" marR="0" lvl="0" indent="0" algn="l" rtl="0">
              <a:lnSpc>
                <a:spcPct val="100000"/>
              </a:lnSpc>
              <a:spcBef>
                <a:spcPts val="0"/>
              </a:spcBef>
              <a:spcAft>
                <a:spcPts val="0"/>
              </a:spcAft>
              <a:buClr>
                <a:schemeClr val="dk2"/>
              </a:buClr>
              <a:buSzPct val="25000"/>
              <a:buFont typeface="Arial"/>
              <a:buNone/>
            </a:pPr>
            <a:endParaRPr sz="2400" b="0" i="0" u="none" strike="noStrike" cap="none" dirty="0">
              <a:solidFill>
                <a:schemeClr val="dk2"/>
              </a:solidFill>
              <a:latin typeface="Arial"/>
              <a:ea typeface="Arial"/>
              <a:cs typeface="Arial"/>
              <a:sym typeface="Arial"/>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145803"/>
            <a:ext cx="8229600" cy="697671"/>
          </a:xfrm>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HPC and Hadoop Ecosystem</a:t>
            </a:r>
          </a:p>
        </p:txBody>
      </p:sp>
      <p:pic>
        <p:nvPicPr>
          <p:cNvPr id="125" name="Shape 125" descr="layers_HPC_bigdata.pdf"/>
          <p:cNvPicPr preferRelativeResize="0">
            <a:picLocks noGrp="1"/>
          </p:cNvPicPr>
          <p:nvPr>
            <p:ph type="body" idx="1"/>
          </p:nvPr>
        </p:nvPicPr>
        <p:blipFill rotWithShape="1">
          <a:blip r:embed="rId3">
            <a:alphaModFix/>
          </a:blip>
          <a:srcRect t="-13718" r="10505" b="-13717"/>
          <a:stretch/>
        </p:blipFill>
        <p:spPr>
          <a:xfrm>
            <a:off x="421200" y="615849"/>
            <a:ext cx="7610400" cy="4232400"/>
          </a:xfrm>
          <a:prstGeom prst="rect">
            <a:avLst/>
          </a:prstGeom>
          <a:noFill/>
          <a:ln>
            <a:noFill/>
          </a:ln>
        </p:spPr>
      </p:pic>
      <p:sp>
        <p:nvSpPr>
          <p:cNvPr id="126" name="Shape 126"/>
          <p:cNvSpPr txBox="1"/>
          <p:nvPr/>
        </p:nvSpPr>
        <p:spPr>
          <a:xfrm>
            <a:off x="8306382" y="342027"/>
            <a:ext cx="184730" cy="30777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HPC and ABDS Interoperability</a:t>
            </a:r>
          </a:p>
        </p:txBody>
      </p:sp>
      <p:pic>
        <p:nvPicPr>
          <p:cNvPr id="132" name="Shape 132"/>
          <p:cNvPicPr preferRelativeResize="0"/>
          <p:nvPr/>
        </p:nvPicPr>
        <p:blipFill rotWithShape="1">
          <a:blip r:embed="rId3">
            <a:alphaModFix/>
          </a:blip>
          <a:srcRect/>
          <a:stretch/>
        </p:blipFill>
        <p:spPr>
          <a:xfrm>
            <a:off x="569775" y="871300"/>
            <a:ext cx="7150672" cy="3620497"/>
          </a:xfrm>
          <a:prstGeom prst="rect">
            <a:avLst/>
          </a:prstGeom>
          <a:noFill/>
          <a:ln>
            <a:noFill/>
          </a:ln>
        </p:spPr>
      </p:pic>
      <p:sp>
        <p:nvSpPr>
          <p:cNvPr id="133" name="Shape 133"/>
          <p:cNvSpPr/>
          <p:nvPr/>
        </p:nvSpPr>
        <p:spPr>
          <a:xfrm>
            <a:off x="673100" y="1019150"/>
            <a:ext cx="3282950" cy="3365499"/>
          </a:xfrm>
          <a:prstGeom prst="rect">
            <a:avLst/>
          </a:prstGeom>
          <a:noFill/>
          <a:ln w="381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34" name="Shape 134"/>
          <p:cNvSpPr/>
          <p:nvPr/>
        </p:nvSpPr>
        <p:spPr>
          <a:xfrm>
            <a:off x="3956050" y="1019150"/>
            <a:ext cx="3282950" cy="3365499"/>
          </a:xfrm>
          <a:prstGeom prst="rect">
            <a:avLst/>
          </a:prstGeom>
          <a:noFill/>
          <a:ln w="38100" cap="flat" cmpd="sng">
            <a:solidFill>
              <a:srgbClr val="C00000"/>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4800" b="1" i="0" u="none" strike="noStrike" cap="none">
                <a:solidFill>
                  <a:schemeClr val="lt1"/>
                </a:solidFill>
                <a:latin typeface="Arial"/>
                <a:ea typeface="Arial"/>
                <a:cs typeface="Arial"/>
                <a:sym typeface="Arial"/>
              </a:rPr>
              <a:t> </a:t>
            </a:r>
          </a:p>
        </p:txBody>
      </p:sp>
      <p:sp>
        <p:nvSpPr>
          <p:cNvPr id="140" name="Shape 140"/>
          <p:cNvSpPr txBox="1">
            <a:spLocks noGrp="1"/>
          </p:cNvSpPr>
          <p:nvPr>
            <p:ph type="body" idx="1"/>
          </p:nvPr>
        </p:nvSpPr>
        <p:spPr>
          <a:xfrm>
            <a:off x="239636" y="1460499"/>
            <a:ext cx="8447163" cy="3465298"/>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Arial"/>
              <a:buNone/>
            </a:pPr>
            <a:endParaRPr sz="4000" b="1"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endParaRPr sz="4000" b="1"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2"/>
              </a:buClr>
              <a:buSzPct val="25000"/>
              <a:buFont typeface="Arial"/>
              <a:buNone/>
            </a:pPr>
            <a:r>
              <a:rPr lang="en" sz="4000" b="1" dirty="0"/>
              <a:t>https://github.com/radical-cybertools/MIDAS-tutorial/wiki</a:t>
            </a:r>
          </a:p>
          <a:p>
            <a:pPr marL="0" marR="0" lvl="0" indent="0" algn="l" rtl="0">
              <a:lnSpc>
                <a:spcPct val="100000"/>
              </a:lnSpc>
              <a:spcBef>
                <a:spcPts val="0"/>
              </a:spcBef>
              <a:spcAft>
                <a:spcPts val="0"/>
              </a:spcAft>
              <a:buClr>
                <a:schemeClr val="dk2"/>
              </a:buClr>
              <a:buSzPct val="25000"/>
              <a:buFont typeface="Arial"/>
              <a:buNone/>
            </a:pPr>
            <a:endParaRPr sz="4000" b="1" i="0" u="none" strike="noStrike" cap="none" dirty="0">
              <a:solidFill>
                <a:schemeClr val="dk2"/>
              </a:solidFill>
              <a:latin typeface="Arial"/>
              <a:ea typeface="Arial"/>
              <a:cs typeface="Arial"/>
              <a:sym typeface="Arial"/>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ctr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4800" b="1" i="0" u="none" strike="noStrike" cap="none" dirty="0">
                <a:solidFill>
                  <a:srgbClr val="A50021"/>
                </a:solidFill>
                <a:latin typeface="Arial"/>
                <a:ea typeface="Arial"/>
                <a:cs typeface="Arial"/>
                <a:sym typeface="Arial"/>
              </a:rPr>
              <a:t>3. Pilot-Abstraction</a:t>
            </a:r>
          </a:p>
        </p:txBody>
      </p:sp>
      <p:sp>
        <p:nvSpPr>
          <p:cNvPr id="146" name="Shape 146"/>
          <p:cNvSpPr txBox="1">
            <a:spLocks noGrp="1"/>
          </p:cNvSpPr>
          <p:nvPr>
            <p:ph type="subTitle" idx="1"/>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2"/>
              </a:buClr>
              <a:buSzPct val="25000"/>
              <a:buFont typeface="Arial"/>
              <a:buNone/>
            </a:pPr>
            <a:endParaRPr sz="3000" b="1" i="0" u="none" strike="noStrike" cap="none">
              <a:solidFill>
                <a:schemeClr val="lt2"/>
              </a:solidFill>
              <a:latin typeface="Arial"/>
              <a:ea typeface="Arial"/>
              <a:cs typeface="Arial"/>
              <a:sym typeface="Arial"/>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3600" b="1" i="0" u="none" strike="noStrike" cap="none" dirty="0">
                <a:solidFill>
                  <a:srgbClr val="A50021"/>
                </a:solidFill>
                <a:latin typeface="Arial"/>
                <a:ea typeface="Arial"/>
                <a:cs typeface="Arial"/>
                <a:sym typeface="Arial"/>
              </a:rPr>
              <a:t>Introduction Pilot Abstraction</a:t>
            </a:r>
          </a:p>
        </p:txBody>
      </p:sp>
      <p:sp>
        <p:nvSpPr>
          <p:cNvPr id="152" name="Shape 152"/>
          <p:cNvSpPr txBox="1"/>
          <p:nvPr/>
        </p:nvSpPr>
        <p:spPr>
          <a:xfrm>
            <a:off x="182550" y="932229"/>
            <a:ext cx="8778900" cy="3704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b="0" i="0" u="none" strike="noStrike" cap="none" dirty="0">
                <a:solidFill>
                  <a:srgbClr val="000000"/>
                </a:solidFill>
                <a:latin typeface="Arial"/>
                <a:ea typeface="Arial"/>
                <a:cs typeface="Arial"/>
                <a:sym typeface="Arial"/>
              </a:rPr>
              <a:t>Working definition</a:t>
            </a:r>
            <a:r>
              <a:rPr lang="en" sz="1800" b="0" i="0" u="none" strike="noStrike" cap="none" dirty="0">
                <a:solidFill>
                  <a:schemeClr val="dk1"/>
                </a:solidFill>
                <a:latin typeface="Arial"/>
                <a:ea typeface="Arial"/>
                <a:cs typeface="Arial"/>
                <a:sym typeface="Arial"/>
              </a:rPr>
              <a:t>: </a:t>
            </a:r>
            <a:r>
              <a:rPr lang="en" sz="1400" b="0" i="0" u="none" strike="noStrike" cap="none" dirty="0">
                <a:solidFill>
                  <a:srgbClr val="606060"/>
                </a:solidFill>
                <a:latin typeface="Arial"/>
                <a:ea typeface="Arial"/>
                <a:cs typeface="Arial"/>
                <a:sym typeface="Arial"/>
              </a:rPr>
              <a:t>A system that generalizes a placeholder job to provide multi-level scheduling to allow application-level control over the system scheduler via a scheduling overlay.</a:t>
            </a:r>
          </a:p>
        </p:txBody>
      </p:sp>
      <p:sp>
        <p:nvSpPr>
          <p:cNvPr id="153" name="Shape 153"/>
          <p:cNvSpPr/>
          <p:nvPr/>
        </p:nvSpPr>
        <p:spPr>
          <a:xfrm>
            <a:off x="909637" y="3426467"/>
            <a:ext cx="7511999" cy="999000"/>
          </a:xfrm>
          <a:prstGeom prst="roundRect">
            <a:avLst>
              <a:gd name="adj" fmla="val 7690"/>
            </a:avLst>
          </a:prstGeom>
          <a:noFill/>
          <a:ln w="9525" cap="flat" cmpd="sng">
            <a:solidFill>
              <a:srgbClr val="5F5F5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54" name="Shape 154"/>
          <p:cNvSpPr/>
          <p:nvPr/>
        </p:nvSpPr>
        <p:spPr>
          <a:xfrm>
            <a:off x="1011237" y="3632446"/>
            <a:ext cx="1542899" cy="678599"/>
          </a:xfrm>
          <a:prstGeom prst="rect">
            <a:avLst/>
          </a:prstGeom>
          <a:noFill/>
          <a:ln w="12700" cap="flat" cmpd="sng">
            <a:solidFill>
              <a:srgbClr val="5F5F5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A</a:t>
            </a:r>
          </a:p>
        </p:txBody>
      </p:sp>
      <p:sp>
        <p:nvSpPr>
          <p:cNvPr id="155" name="Shape 155"/>
          <p:cNvSpPr/>
          <p:nvPr/>
        </p:nvSpPr>
        <p:spPr>
          <a:xfrm>
            <a:off x="2833688" y="3632446"/>
            <a:ext cx="1542899" cy="678599"/>
          </a:xfrm>
          <a:prstGeom prst="rect">
            <a:avLst/>
          </a:prstGeom>
          <a:noFill/>
          <a:ln w="19050" cap="flat" cmpd="sng">
            <a:solidFill>
              <a:srgbClr val="AAE98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B</a:t>
            </a:r>
          </a:p>
        </p:txBody>
      </p:sp>
      <p:sp>
        <p:nvSpPr>
          <p:cNvPr id="156" name="Shape 156"/>
          <p:cNvSpPr/>
          <p:nvPr/>
        </p:nvSpPr>
        <p:spPr>
          <a:xfrm>
            <a:off x="4656137" y="3632446"/>
            <a:ext cx="1542899" cy="678599"/>
          </a:xfrm>
          <a:prstGeom prst="rect">
            <a:avLst/>
          </a:prstGeom>
          <a:noFill/>
          <a:ln w="12700" cap="flat" cmpd="sng">
            <a:solidFill>
              <a:srgbClr val="5F5F5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C</a:t>
            </a:r>
          </a:p>
        </p:txBody>
      </p:sp>
      <p:sp>
        <p:nvSpPr>
          <p:cNvPr id="157" name="Shape 157"/>
          <p:cNvSpPr/>
          <p:nvPr/>
        </p:nvSpPr>
        <p:spPr>
          <a:xfrm>
            <a:off x="6478587" y="3632446"/>
            <a:ext cx="1542899" cy="678599"/>
          </a:xfrm>
          <a:prstGeom prst="rect">
            <a:avLst/>
          </a:prstGeom>
          <a:noFill/>
          <a:ln w="19050" cap="flat" cmpd="sng">
            <a:solidFill>
              <a:srgbClr val="AAE98F"/>
            </a:solidFill>
            <a:prstDash val="solid"/>
            <a:miter/>
            <a:headEnd type="none" w="med" len="med"/>
            <a:tailEnd type="none" w="med" len="med"/>
          </a:ln>
        </p:spPr>
        <p:txBody>
          <a:bodyPr lIns="0" tIns="0" rIns="0" bIns="0" anchor="b"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D</a:t>
            </a:r>
          </a:p>
        </p:txBody>
      </p:sp>
      <p:sp>
        <p:nvSpPr>
          <p:cNvPr id="158" name="Shape 158"/>
          <p:cNvSpPr/>
          <p:nvPr/>
        </p:nvSpPr>
        <p:spPr>
          <a:xfrm>
            <a:off x="198438" y="2607317"/>
            <a:ext cx="8364598" cy="1928699"/>
          </a:xfrm>
          <a:prstGeom prst="roundRect">
            <a:avLst>
              <a:gd name="adj" fmla="val 4167"/>
            </a:avLst>
          </a:prstGeom>
          <a:noFill/>
          <a:ln w="9525" cap="rnd" cmpd="sng">
            <a:solidFill>
              <a:srgbClr val="5F5F5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59" name="Shape 159"/>
          <p:cNvSpPr/>
          <p:nvPr/>
        </p:nvSpPr>
        <p:spPr>
          <a:xfrm>
            <a:off x="957262" y="1751258"/>
            <a:ext cx="3262199" cy="585899"/>
          </a:xfrm>
          <a:prstGeom prst="rect">
            <a:avLst/>
          </a:prstGeom>
          <a:noFill/>
          <a:ln w="19050" cap="flat" cmpd="sng">
            <a:solidFill>
              <a:srgbClr val="FFBF56"/>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User Application</a:t>
            </a:r>
          </a:p>
        </p:txBody>
      </p:sp>
      <p:sp>
        <p:nvSpPr>
          <p:cNvPr id="160" name="Shape 160"/>
          <p:cNvSpPr/>
          <p:nvPr/>
        </p:nvSpPr>
        <p:spPr>
          <a:xfrm>
            <a:off x="1038225"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1" name="Shape 161"/>
          <p:cNvSpPr/>
          <p:nvPr/>
        </p:nvSpPr>
        <p:spPr>
          <a:xfrm>
            <a:off x="1441450"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2" name="Shape 162"/>
          <p:cNvSpPr/>
          <p:nvPr/>
        </p:nvSpPr>
        <p:spPr>
          <a:xfrm>
            <a:off x="1844675"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3" name="Shape 163"/>
          <p:cNvSpPr/>
          <p:nvPr/>
        </p:nvSpPr>
        <p:spPr>
          <a:xfrm rot="-5400000">
            <a:off x="42273" y="3215474"/>
            <a:ext cx="958499" cy="55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System Space</a:t>
            </a:r>
          </a:p>
        </p:txBody>
      </p:sp>
      <p:sp>
        <p:nvSpPr>
          <p:cNvPr id="164" name="Shape 164"/>
          <p:cNvSpPr/>
          <p:nvPr/>
        </p:nvSpPr>
        <p:spPr>
          <a:xfrm>
            <a:off x="198438" y="1636958"/>
            <a:ext cx="8364598" cy="809698"/>
          </a:xfrm>
          <a:prstGeom prst="roundRect">
            <a:avLst>
              <a:gd name="adj" fmla="val 8819"/>
            </a:avLst>
          </a:prstGeom>
          <a:noFill/>
          <a:ln w="9525" cap="rnd" cmpd="sng">
            <a:solidFill>
              <a:srgbClr val="5F5F5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5" name="Shape 165"/>
          <p:cNvSpPr/>
          <p:nvPr/>
        </p:nvSpPr>
        <p:spPr>
          <a:xfrm rot="-5400000">
            <a:off x="125673" y="1735584"/>
            <a:ext cx="791700" cy="55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User Space</a:t>
            </a:r>
          </a:p>
        </p:txBody>
      </p:sp>
      <p:sp>
        <p:nvSpPr>
          <p:cNvPr id="166" name="Shape 166"/>
          <p:cNvSpPr/>
          <p:nvPr/>
        </p:nvSpPr>
        <p:spPr>
          <a:xfrm>
            <a:off x="2106613" y="3758653"/>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7" name="Shape 167"/>
          <p:cNvSpPr/>
          <p:nvPr/>
        </p:nvSpPr>
        <p:spPr>
          <a:xfrm>
            <a:off x="5754687" y="3770558"/>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8" name="Shape 168"/>
          <p:cNvSpPr/>
          <p:nvPr/>
        </p:nvSpPr>
        <p:spPr>
          <a:xfrm>
            <a:off x="1749425" y="3758653"/>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69" name="Shape 169"/>
          <p:cNvSpPr/>
          <p:nvPr/>
        </p:nvSpPr>
        <p:spPr>
          <a:xfrm>
            <a:off x="1401762" y="3758653"/>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0" name="Shape 170"/>
          <p:cNvSpPr/>
          <p:nvPr/>
        </p:nvSpPr>
        <p:spPr>
          <a:xfrm>
            <a:off x="5391150" y="3770558"/>
            <a:ext cx="357299" cy="251100"/>
          </a:xfrm>
          <a:prstGeom prst="ellipse">
            <a:avLst/>
          </a:prstGeom>
          <a:solidFill>
            <a:schemeClr val="accent5">
              <a:alpha val="24705"/>
            </a:schemeClr>
          </a:solidFill>
          <a:ln w="19050" cap="flat" cmpd="sng">
            <a:solidFill>
              <a:schemeClr val="accent5"/>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1" name="Shape 171"/>
          <p:cNvSpPr/>
          <p:nvPr/>
        </p:nvSpPr>
        <p:spPr>
          <a:xfrm>
            <a:off x="3392487" y="2754956"/>
            <a:ext cx="2074800" cy="584700"/>
          </a:xfrm>
          <a:prstGeom prst="rect">
            <a:avLst/>
          </a:prstGeom>
          <a:noFill/>
          <a:ln w="12700" cap="flat" cmpd="sng">
            <a:solidFill>
              <a:schemeClr val="accent5">
                <a:alpha val="84705"/>
              </a:schemeClr>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Resource Manager</a:t>
            </a:r>
          </a:p>
        </p:txBody>
      </p:sp>
      <p:sp>
        <p:nvSpPr>
          <p:cNvPr id="172" name="Shape 172"/>
          <p:cNvSpPr/>
          <p:nvPr/>
        </p:nvSpPr>
        <p:spPr>
          <a:xfrm>
            <a:off x="3608387" y="3007367"/>
            <a:ext cx="357299" cy="251100"/>
          </a:xfrm>
          <a:prstGeom prst="ellipse">
            <a:avLst/>
          </a:prstGeom>
          <a:solidFill>
            <a:schemeClr val="accent5">
              <a:alpha val="24705"/>
            </a:schemeClr>
          </a:solidFill>
          <a:ln w="19050" cap="flat" cmpd="sng">
            <a:solidFill>
              <a:schemeClr val="accent5"/>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3" name="Shape 173"/>
          <p:cNvSpPr/>
          <p:nvPr/>
        </p:nvSpPr>
        <p:spPr>
          <a:xfrm>
            <a:off x="4010025" y="3007367"/>
            <a:ext cx="355500" cy="251100"/>
          </a:xfrm>
          <a:prstGeom prst="ellipse">
            <a:avLst/>
          </a:prstGeom>
          <a:solidFill>
            <a:schemeClr val="accent5">
              <a:alpha val="24705"/>
            </a:schemeClr>
          </a:solidFill>
          <a:ln w="19050" cap="flat" cmpd="sng">
            <a:solidFill>
              <a:schemeClr val="accent5"/>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4" name="Shape 174"/>
          <p:cNvSpPr/>
          <p:nvPr/>
        </p:nvSpPr>
        <p:spPr>
          <a:xfrm>
            <a:off x="4694237" y="1751258"/>
            <a:ext cx="2352600" cy="585899"/>
          </a:xfrm>
          <a:prstGeom prst="rect">
            <a:avLst/>
          </a:prstGeom>
          <a:noFill/>
          <a:ln w="19050" cap="flat" cmpd="sng">
            <a:solidFill>
              <a:srgbClr val="AAE98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Pilot-Job System</a:t>
            </a:r>
          </a:p>
        </p:txBody>
      </p:sp>
      <p:sp>
        <p:nvSpPr>
          <p:cNvPr id="175" name="Shape 175"/>
          <p:cNvSpPr/>
          <p:nvPr/>
        </p:nvSpPr>
        <p:spPr>
          <a:xfrm>
            <a:off x="4230687" y="1940567"/>
            <a:ext cx="425400" cy="197699"/>
          </a:xfrm>
          <a:prstGeom prst="leftRightArrow">
            <a:avLst>
              <a:gd name="adj1" fmla="val 25537"/>
              <a:gd name="adj2" fmla="val 51139"/>
            </a:avLst>
          </a:prstGeom>
          <a:noFill/>
          <a:ln w="19050" cap="flat" cmpd="sng">
            <a:solidFill>
              <a:srgbClr val="FFBF56"/>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76" name="Shape 176"/>
          <p:cNvSpPr/>
          <p:nvPr/>
        </p:nvSpPr>
        <p:spPr>
          <a:xfrm>
            <a:off x="7478713" y="1751258"/>
            <a:ext cx="855664" cy="585791"/>
          </a:xfrm>
          <a:custGeom>
            <a:avLst/>
            <a:gdLst/>
            <a:ahLst/>
            <a:cxnLst/>
            <a:rect l="0" t="0" r="0" b="0"/>
            <a:pathLst>
              <a:path w="120000" h="120000" extrusionOk="0">
                <a:moveTo>
                  <a:pt x="23296" y="0"/>
                </a:moveTo>
                <a:cubicBezTo>
                  <a:pt x="10431" y="0"/>
                  <a:pt x="0" y="10744"/>
                  <a:pt x="0" y="24000"/>
                </a:cubicBezTo>
                <a:lnTo>
                  <a:pt x="0" y="48000"/>
                </a:lnTo>
                <a:lnTo>
                  <a:pt x="-58254" y="60000"/>
                </a:lnTo>
                <a:lnTo>
                  <a:pt x="0" y="72000"/>
                </a:lnTo>
                <a:lnTo>
                  <a:pt x="0" y="96000"/>
                </a:lnTo>
                <a:cubicBezTo>
                  <a:pt x="0" y="109255"/>
                  <a:pt x="10431" y="120000"/>
                  <a:pt x="23296" y="120000"/>
                </a:cubicBezTo>
                <a:lnTo>
                  <a:pt x="96694" y="120000"/>
                </a:lnTo>
                <a:cubicBezTo>
                  <a:pt x="109568" y="120000"/>
                  <a:pt x="120000" y="109255"/>
                  <a:pt x="120000" y="96000"/>
                </a:cubicBezTo>
                <a:lnTo>
                  <a:pt x="120000" y="24000"/>
                </a:lnTo>
                <a:cubicBezTo>
                  <a:pt x="120000" y="10744"/>
                  <a:pt x="109568" y="0"/>
                  <a:pt x="96694" y="0"/>
                </a:cubicBezTo>
                <a:lnTo>
                  <a:pt x="23296" y="0"/>
                </a:lnTo>
                <a:close/>
                <a:moveTo>
                  <a:pt x="23296" y="0"/>
                </a:moveTo>
              </a:path>
            </a:pathLst>
          </a:custGeom>
          <a:noFill/>
          <a:ln w="19050" cap="flat" cmpd="sng">
            <a:solidFill>
              <a:srgbClr val="AAE98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endParaRPr lang="en" sz="1400" i="0"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lang="en"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lang="en" sz="1400" i="0"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dirty="0">
                <a:solidFill>
                  <a:srgbClr val="000000"/>
                </a:solidFill>
                <a:latin typeface="Arial"/>
                <a:ea typeface="Arial"/>
                <a:cs typeface="Arial"/>
                <a:sym typeface="Arial"/>
              </a:rPr>
              <a:t>                  Policies</a:t>
            </a:r>
          </a:p>
        </p:txBody>
      </p:sp>
      <p:sp>
        <p:nvSpPr>
          <p:cNvPr id="177" name="Shape 177"/>
          <p:cNvSpPr/>
          <p:nvPr/>
        </p:nvSpPr>
        <p:spPr>
          <a:xfrm>
            <a:off x="4889500" y="2013197"/>
            <a:ext cx="965100" cy="271499"/>
          </a:xfrm>
          <a:prstGeom prst="round2DiagRect">
            <a:avLst>
              <a:gd name="adj1" fmla="val 16667"/>
              <a:gd name="adj2" fmla="val 0"/>
            </a:avLst>
          </a:prstGeom>
          <a:solidFill>
            <a:schemeClr val="lt1"/>
          </a:solidFill>
          <a:ln w="19050" cap="flat" cmpd="sng">
            <a:solidFill>
              <a:srgbClr val="AAE98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Pilot-Job</a:t>
            </a:r>
          </a:p>
        </p:txBody>
      </p:sp>
      <p:sp>
        <p:nvSpPr>
          <p:cNvPr id="178" name="Shape 178"/>
          <p:cNvSpPr/>
          <p:nvPr/>
        </p:nvSpPr>
        <p:spPr>
          <a:xfrm>
            <a:off x="5983287" y="2014386"/>
            <a:ext cx="965100" cy="271499"/>
          </a:xfrm>
          <a:prstGeom prst="round2DiagRect">
            <a:avLst>
              <a:gd name="adj1" fmla="val 16667"/>
              <a:gd name="adj2" fmla="val 0"/>
            </a:avLst>
          </a:prstGeom>
          <a:solidFill>
            <a:schemeClr val="lt1"/>
          </a:solidFill>
          <a:ln w="19050" cap="flat" cmpd="sng">
            <a:solidFill>
              <a:srgbClr val="AAE98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Pilot-Job</a:t>
            </a:r>
          </a:p>
        </p:txBody>
      </p:sp>
      <p:cxnSp>
        <p:nvCxnSpPr>
          <p:cNvPr id="179" name="Shape 179"/>
          <p:cNvCxnSpPr/>
          <p:nvPr/>
        </p:nvCxnSpPr>
        <p:spPr>
          <a:xfrm flipH="1">
            <a:off x="4964049" y="2266800"/>
            <a:ext cx="1201798" cy="797698"/>
          </a:xfrm>
          <a:prstGeom prst="straightConnector1">
            <a:avLst/>
          </a:prstGeom>
          <a:noFill/>
          <a:ln w="38100" cap="flat" cmpd="sng">
            <a:solidFill>
              <a:srgbClr val="AAE98F"/>
            </a:solidFill>
            <a:prstDash val="solid"/>
            <a:miter/>
            <a:headEnd type="triangle" w="lg" len="lg"/>
            <a:tailEnd type="triangle" w="lg" len="lg"/>
          </a:ln>
        </p:spPr>
      </p:cxnSp>
      <p:sp>
        <p:nvSpPr>
          <p:cNvPr id="180" name="Shape 180"/>
          <p:cNvSpPr/>
          <p:nvPr/>
        </p:nvSpPr>
        <p:spPr>
          <a:xfrm>
            <a:off x="2246313" y="2020341"/>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1" name="Shape 181"/>
          <p:cNvSpPr/>
          <p:nvPr/>
        </p:nvSpPr>
        <p:spPr>
          <a:xfrm>
            <a:off x="2649538"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2" name="Shape 182"/>
          <p:cNvSpPr/>
          <p:nvPr/>
        </p:nvSpPr>
        <p:spPr>
          <a:xfrm>
            <a:off x="3052763"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3" name="Shape 183"/>
          <p:cNvSpPr/>
          <p:nvPr/>
        </p:nvSpPr>
        <p:spPr>
          <a:xfrm>
            <a:off x="3455987" y="2026292"/>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cxnSp>
        <p:nvCxnSpPr>
          <p:cNvPr id="184" name="Shape 184"/>
          <p:cNvCxnSpPr/>
          <p:nvPr/>
        </p:nvCxnSpPr>
        <p:spPr>
          <a:xfrm flipH="1">
            <a:off x="4605249" y="2266800"/>
            <a:ext cx="493799" cy="831000"/>
          </a:xfrm>
          <a:prstGeom prst="straightConnector1">
            <a:avLst/>
          </a:prstGeom>
          <a:noFill/>
          <a:ln w="38100" cap="flat" cmpd="sng">
            <a:solidFill>
              <a:srgbClr val="AAE98F"/>
            </a:solidFill>
            <a:prstDash val="solid"/>
            <a:miter/>
            <a:headEnd type="triangle" w="lg" len="lg"/>
            <a:tailEnd type="triangle" w="lg" len="lg"/>
          </a:ln>
        </p:spPr>
      </p:cxnSp>
      <p:sp>
        <p:nvSpPr>
          <p:cNvPr id="185" name="Shape 185"/>
          <p:cNvSpPr/>
          <p:nvPr/>
        </p:nvSpPr>
        <p:spPr>
          <a:xfrm>
            <a:off x="4410075" y="3007367"/>
            <a:ext cx="357299" cy="251100"/>
          </a:xfrm>
          <a:prstGeom prst="ellipse">
            <a:avLst/>
          </a:prstGeom>
          <a:solidFill>
            <a:srgbClr val="92D050">
              <a:alpha val="24705"/>
            </a:srgbClr>
          </a:solidFill>
          <a:ln w="19050" cap="flat" cmpd="sng">
            <a:solidFill>
              <a:srgbClr val="AAE98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86" name="Shape 186"/>
          <p:cNvSpPr/>
          <p:nvPr/>
        </p:nvSpPr>
        <p:spPr>
          <a:xfrm>
            <a:off x="4811712" y="3007367"/>
            <a:ext cx="357299" cy="251100"/>
          </a:xfrm>
          <a:prstGeom prst="ellipse">
            <a:avLst/>
          </a:prstGeom>
          <a:solidFill>
            <a:srgbClr val="92D050">
              <a:alpha val="24705"/>
            </a:srgbClr>
          </a:solidFill>
          <a:ln w="19050" cap="flat" cmpd="sng">
            <a:solidFill>
              <a:srgbClr val="AAE98F"/>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cxnSp>
        <p:nvCxnSpPr>
          <p:cNvPr id="187" name="Shape 187"/>
          <p:cNvCxnSpPr/>
          <p:nvPr/>
        </p:nvCxnSpPr>
        <p:spPr>
          <a:xfrm flipH="1">
            <a:off x="3563836" y="3181200"/>
            <a:ext cx="1016099" cy="672599"/>
          </a:xfrm>
          <a:prstGeom prst="straightConnector1">
            <a:avLst/>
          </a:prstGeom>
          <a:noFill/>
          <a:ln w="38100" cap="flat" cmpd="sng">
            <a:solidFill>
              <a:srgbClr val="AAE98F"/>
            </a:solidFill>
            <a:prstDash val="solid"/>
            <a:miter/>
            <a:headEnd type="triangle" w="lg" len="lg"/>
            <a:tailEnd type="triangle" w="lg" len="lg"/>
          </a:ln>
        </p:spPr>
      </p:cxnSp>
      <p:cxnSp>
        <p:nvCxnSpPr>
          <p:cNvPr id="188" name="Shape 188"/>
          <p:cNvCxnSpPr/>
          <p:nvPr/>
        </p:nvCxnSpPr>
        <p:spPr>
          <a:xfrm>
            <a:off x="4867275" y="3168103"/>
            <a:ext cx="1971599" cy="608400"/>
          </a:xfrm>
          <a:prstGeom prst="straightConnector1">
            <a:avLst/>
          </a:prstGeom>
          <a:noFill/>
          <a:ln w="38100" cap="flat" cmpd="sng">
            <a:solidFill>
              <a:srgbClr val="AAE98F"/>
            </a:solidFill>
            <a:prstDash val="solid"/>
            <a:miter/>
            <a:headEnd type="triangle" w="lg" len="lg"/>
            <a:tailEnd type="triangle" w="lg" len="lg"/>
          </a:ln>
        </p:spPr>
      </p:cxnSp>
      <p:sp>
        <p:nvSpPr>
          <p:cNvPr id="189" name="Shape 189"/>
          <p:cNvSpPr/>
          <p:nvPr/>
        </p:nvSpPr>
        <p:spPr>
          <a:xfrm>
            <a:off x="2905125" y="3684833"/>
            <a:ext cx="1422298" cy="428700"/>
          </a:xfrm>
          <a:prstGeom prst="round2DiagRect">
            <a:avLst>
              <a:gd name="adj1" fmla="val 16667"/>
              <a:gd name="adj2" fmla="val 0"/>
            </a:avLst>
          </a:prstGeom>
          <a:noFill/>
          <a:ln w="19050" cap="flat" cmpd="sng">
            <a:solidFill>
              <a:srgbClr val="92D05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0" name="Shape 190"/>
          <p:cNvSpPr/>
          <p:nvPr/>
        </p:nvSpPr>
        <p:spPr>
          <a:xfrm>
            <a:off x="6538912" y="3677691"/>
            <a:ext cx="1422298" cy="428700"/>
          </a:xfrm>
          <a:prstGeom prst="round2DiagRect">
            <a:avLst>
              <a:gd name="adj1" fmla="val 16667"/>
              <a:gd name="adj2" fmla="val 0"/>
            </a:avLst>
          </a:prstGeom>
          <a:noFill/>
          <a:ln w="19050" cap="flat" cmpd="sng">
            <a:solidFill>
              <a:srgbClr val="92D05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191" name="Shape 191"/>
          <p:cNvCxnSpPr/>
          <p:nvPr/>
        </p:nvCxnSpPr>
        <p:spPr>
          <a:xfrm>
            <a:off x="3679825" y="2177502"/>
            <a:ext cx="3975000" cy="1676399"/>
          </a:xfrm>
          <a:prstGeom prst="straightConnector1">
            <a:avLst/>
          </a:prstGeom>
          <a:noFill/>
          <a:ln w="38100" cap="flat" cmpd="sng">
            <a:solidFill>
              <a:srgbClr val="FFBF56"/>
            </a:solidFill>
            <a:prstDash val="solid"/>
            <a:miter/>
            <a:headEnd type="triangle" w="lg" len="lg"/>
            <a:tailEnd type="triangle" w="lg" len="lg"/>
          </a:ln>
        </p:spPr>
      </p:cxnSp>
      <p:cxnSp>
        <p:nvCxnSpPr>
          <p:cNvPr id="192" name="Shape 192"/>
          <p:cNvCxnSpPr/>
          <p:nvPr/>
        </p:nvCxnSpPr>
        <p:spPr>
          <a:xfrm>
            <a:off x="3194050" y="2142975"/>
            <a:ext cx="890700" cy="1710899"/>
          </a:xfrm>
          <a:prstGeom prst="straightConnector1">
            <a:avLst/>
          </a:prstGeom>
          <a:noFill/>
          <a:ln w="38100" cap="flat" cmpd="sng">
            <a:solidFill>
              <a:srgbClr val="FFBF56"/>
            </a:solidFill>
            <a:prstDash val="solid"/>
            <a:miter/>
            <a:headEnd type="triangle" w="lg" len="lg"/>
            <a:tailEnd type="triangle" w="lg" len="lg"/>
          </a:ln>
        </p:spPr>
      </p:cxnSp>
      <p:sp>
        <p:nvSpPr>
          <p:cNvPr id="193" name="Shape 193"/>
          <p:cNvSpPr/>
          <p:nvPr/>
        </p:nvSpPr>
        <p:spPr>
          <a:xfrm>
            <a:off x="7558088" y="3766987"/>
            <a:ext cx="357299"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
        <p:nvSpPr>
          <p:cNvPr id="194" name="Shape 194"/>
          <p:cNvSpPr/>
          <p:nvPr/>
        </p:nvSpPr>
        <p:spPr>
          <a:xfrm>
            <a:off x="3856037" y="3766987"/>
            <a:ext cx="355500" cy="251100"/>
          </a:xfrm>
          <a:prstGeom prst="ellipse">
            <a:avLst/>
          </a:prstGeom>
          <a:solidFill>
            <a:srgbClr val="FFBF56">
              <a:alpha val="24705"/>
            </a:srgbClr>
          </a:solidFill>
          <a:ln w="19050" cap="flat" cmpd="sng">
            <a:solidFill>
              <a:srgbClr val="FFBF56"/>
            </a:solidFill>
            <a:prstDash val="solid"/>
            <a:round/>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
                                        <p:tgtEl>
                                          <p:spTgt spid="177"/>
                                        </p:tgtEl>
                                      </p:cBhvr>
                                    </p:animEffect>
                                  </p:childTnLst>
                                </p:cTn>
                              </p:par>
                              <p:par>
                                <p:cTn id="8" presetID="10"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1"/>
                                        <p:tgtEl>
                                          <p:spTgt spid="1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4"/>
                                        </p:tgtEl>
                                        <p:attrNameLst>
                                          <p:attrName>style.visibility</p:attrName>
                                        </p:attrNameLst>
                                      </p:cBhvr>
                                      <p:to>
                                        <p:strVal val="visible"/>
                                      </p:to>
                                    </p:set>
                                    <p:animEffect transition="in" filter="fade">
                                      <p:cBhvr>
                                        <p:cTn id="15" dur="1"/>
                                        <p:tgtEl>
                                          <p:spTgt spid="184"/>
                                        </p:tgtEl>
                                      </p:cBhvr>
                                    </p:animEffect>
                                  </p:childTnLst>
                                </p:cTn>
                              </p:par>
                              <p:par>
                                <p:cTn id="16" presetID="10" presetClass="entr" presetSubtype="0" fill="hold" nodeType="withEffect">
                                  <p:stCondLst>
                                    <p:cond delay="0"/>
                                  </p:stCondLst>
                                  <p:childTnLst>
                                    <p:set>
                                      <p:cBhvr>
                                        <p:cTn id="17" dur="1" fill="hold">
                                          <p:stCondLst>
                                            <p:cond delay="0"/>
                                          </p:stCondLst>
                                        </p:cTn>
                                        <p:tgtEl>
                                          <p:spTgt spid="179"/>
                                        </p:tgtEl>
                                        <p:attrNameLst>
                                          <p:attrName>style.visibility</p:attrName>
                                        </p:attrNameLst>
                                      </p:cBhvr>
                                      <p:to>
                                        <p:strVal val="visible"/>
                                      </p:to>
                                    </p:set>
                                    <p:animEffect transition="in" filter="fade">
                                      <p:cBhvr>
                                        <p:cTn id="18" dur="1"/>
                                        <p:tgtEl>
                                          <p:spTgt spid="17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1"/>
                                        <p:tgtEl>
                                          <p:spTgt spid="184"/>
                                        </p:tgtEl>
                                      </p:cBhvr>
                                    </p:animEffect>
                                    <p:set>
                                      <p:cBhvr>
                                        <p:cTn id="23" dur="1" fill="hold">
                                          <p:stCondLst>
                                            <p:cond delay="1"/>
                                          </p:stCondLst>
                                        </p:cTn>
                                        <p:tgtEl>
                                          <p:spTgt spid="18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1"/>
                                        <p:tgtEl>
                                          <p:spTgt spid="179"/>
                                        </p:tgtEl>
                                      </p:cBhvr>
                                    </p:animEffect>
                                    <p:set>
                                      <p:cBhvr>
                                        <p:cTn id="26" dur="1" fill="hold">
                                          <p:stCondLst>
                                            <p:cond delay="1"/>
                                          </p:stCondLst>
                                        </p:cTn>
                                        <p:tgtEl>
                                          <p:spTgt spid="17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1"/>
                                        <p:tgtEl>
                                          <p:spTgt spid="177"/>
                                        </p:tgtEl>
                                      </p:cBhvr>
                                    </p:animEffect>
                                    <p:set>
                                      <p:cBhvr>
                                        <p:cTn id="29" dur="1" fill="hold">
                                          <p:stCondLst>
                                            <p:cond delay="1"/>
                                          </p:stCondLst>
                                        </p:cTn>
                                        <p:tgtEl>
                                          <p:spTgt spid="177"/>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1"/>
                                        <p:tgtEl>
                                          <p:spTgt spid="178"/>
                                        </p:tgtEl>
                                      </p:cBhvr>
                                    </p:animEffect>
                                    <p:set>
                                      <p:cBhvr>
                                        <p:cTn id="32" dur="1" fill="hold">
                                          <p:stCondLst>
                                            <p:cond delay="1"/>
                                          </p:stCondLst>
                                        </p:cTn>
                                        <p:tgtEl>
                                          <p:spTgt spid="17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5"/>
                                        </p:tgtEl>
                                        <p:attrNameLst>
                                          <p:attrName>style.visibility</p:attrName>
                                        </p:attrNameLst>
                                      </p:cBhvr>
                                      <p:to>
                                        <p:strVal val="visible"/>
                                      </p:to>
                                    </p:set>
                                    <p:animEffect transition="in" filter="fade">
                                      <p:cBhvr>
                                        <p:cTn id="35" dur="1"/>
                                        <p:tgtEl>
                                          <p:spTgt spid="185"/>
                                        </p:tgtEl>
                                      </p:cBhvr>
                                    </p:animEffect>
                                  </p:childTnLst>
                                </p:cTn>
                              </p:par>
                              <p:par>
                                <p:cTn id="36" presetID="10" presetClass="entr" presetSubtype="0" fill="hold" nodeType="withEffect">
                                  <p:stCondLst>
                                    <p:cond delay="0"/>
                                  </p:stCondLst>
                                  <p:childTnLst>
                                    <p:set>
                                      <p:cBhvr>
                                        <p:cTn id="37" dur="1" fill="hold">
                                          <p:stCondLst>
                                            <p:cond delay="0"/>
                                          </p:stCondLst>
                                        </p:cTn>
                                        <p:tgtEl>
                                          <p:spTgt spid="186"/>
                                        </p:tgtEl>
                                        <p:attrNameLst>
                                          <p:attrName>style.visibility</p:attrName>
                                        </p:attrNameLst>
                                      </p:cBhvr>
                                      <p:to>
                                        <p:strVal val="visible"/>
                                      </p:to>
                                    </p:set>
                                    <p:animEffect transition="in" filter="fade">
                                      <p:cBhvr>
                                        <p:cTn id="38" dur="1"/>
                                        <p:tgtEl>
                                          <p:spTgt spid="18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8"/>
                                        </p:tgtEl>
                                        <p:attrNameLst>
                                          <p:attrName>style.visibility</p:attrName>
                                        </p:attrNameLst>
                                      </p:cBhvr>
                                      <p:to>
                                        <p:strVal val="visible"/>
                                      </p:to>
                                    </p:set>
                                    <p:animEffect transition="in" filter="fade">
                                      <p:cBhvr>
                                        <p:cTn id="43" dur="1"/>
                                        <p:tgtEl>
                                          <p:spTgt spid="188"/>
                                        </p:tgtEl>
                                      </p:cBhvr>
                                    </p:animEffect>
                                  </p:childTnLst>
                                </p:cTn>
                              </p:par>
                              <p:par>
                                <p:cTn id="44" presetID="10" presetClass="entr" presetSubtype="0" fill="hold" nodeType="withEffect">
                                  <p:stCondLst>
                                    <p:cond delay="0"/>
                                  </p:stCondLst>
                                  <p:childTnLst>
                                    <p:set>
                                      <p:cBhvr>
                                        <p:cTn id="45" dur="1" fill="hold">
                                          <p:stCondLst>
                                            <p:cond delay="0"/>
                                          </p:stCondLst>
                                        </p:cTn>
                                        <p:tgtEl>
                                          <p:spTgt spid="187"/>
                                        </p:tgtEl>
                                        <p:attrNameLst>
                                          <p:attrName>style.visibility</p:attrName>
                                        </p:attrNameLst>
                                      </p:cBhvr>
                                      <p:to>
                                        <p:strVal val="visible"/>
                                      </p:to>
                                    </p:set>
                                    <p:animEffect transition="in" filter="fade">
                                      <p:cBhvr>
                                        <p:cTn id="46" dur="1"/>
                                        <p:tgtEl>
                                          <p:spTgt spid="18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1"/>
                                        <p:tgtEl>
                                          <p:spTgt spid="188"/>
                                        </p:tgtEl>
                                      </p:cBhvr>
                                    </p:animEffect>
                                    <p:set>
                                      <p:cBhvr>
                                        <p:cTn id="51" dur="1" fill="hold">
                                          <p:stCondLst>
                                            <p:cond delay="1"/>
                                          </p:stCondLst>
                                        </p:cTn>
                                        <p:tgtEl>
                                          <p:spTgt spid="18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1"/>
                                        <p:tgtEl>
                                          <p:spTgt spid="187"/>
                                        </p:tgtEl>
                                      </p:cBhvr>
                                    </p:animEffect>
                                    <p:set>
                                      <p:cBhvr>
                                        <p:cTn id="54" dur="1" fill="hold">
                                          <p:stCondLst>
                                            <p:cond delay="1"/>
                                          </p:stCondLst>
                                        </p:cTn>
                                        <p:tgtEl>
                                          <p:spTgt spid="18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
                                        <p:tgtEl>
                                          <p:spTgt spid="185"/>
                                        </p:tgtEl>
                                      </p:cBhvr>
                                    </p:animEffect>
                                    <p:set>
                                      <p:cBhvr>
                                        <p:cTn id="57" dur="1" fill="hold">
                                          <p:stCondLst>
                                            <p:cond delay="1"/>
                                          </p:stCondLst>
                                        </p:cTn>
                                        <p:tgtEl>
                                          <p:spTgt spid="185"/>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
                                        <p:tgtEl>
                                          <p:spTgt spid="186"/>
                                        </p:tgtEl>
                                      </p:cBhvr>
                                    </p:animEffect>
                                    <p:set>
                                      <p:cBhvr>
                                        <p:cTn id="60" dur="1" fill="hold">
                                          <p:stCondLst>
                                            <p:cond delay="1"/>
                                          </p:stCondLst>
                                        </p:cTn>
                                        <p:tgtEl>
                                          <p:spTgt spid="186"/>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189"/>
                                        </p:tgtEl>
                                        <p:attrNameLst>
                                          <p:attrName>style.visibility</p:attrName>
                                        </p:attrNameLst>
                                      </p:cBhvr>
                                      <p:to>
                                        <p:strVal val="visible"/>
                                      </p:to>
                                    </p:set>
                                    <p:animEffect transition="in" filter="fade">
                                      <p:cBhvr>
                                        <p:cTn id="63" dur="1"/>
                                        <p:tgtEl>
                                          <p:spTgt spid="189"/>
                                        </p:tgtEl>
                                      </p:cBhvr>
                                    </p:animEffect>
                                  </p:childTnLst>
                                </p:cTn>
                              </p:par>
                              <p:par>
                                <p:cTn id="64" presetID="10" presetClass="entr" presetSubtype="0" fill="hold" nodeType="withEffect">
                                  <p:stCondLst>
                                    <p:cond delay="0"/>
                                  </p:stCondLst>
                                  <p:childTnLst>
                                    <p:set>
                                      <p:cBhvr>
                                        <p:cTn id="65" dur="1" fill="hold">
                                          <p:stCondLst>
                                            <p:cond delay="0"/>
                                          </p:stCondLst>
                                        </p:cTn>
                                        <p:tgtEl>
                                          <p:spTgt spid="190"/>
                                        </p:tgtEl>
                                        <p:attrNameLst>
                                          <p:attrName>style.visibility</p:attrName>
                                        </p:attrNameLst>
                                      </p:cBhvr>
                                      <p:to>
                                        <p:strVal val="visible"/>
                                      </p:to>
                                    </p:set>
                                    <p:animEffect transition="in" filter="fade">
                                      <p:cBhvr>
                                        <p:cTn id="66" dur="1"/>
                                        <p:tgtEl>
                                          <p:spTgt spid="19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92"/>
                                        </p:tgtEl>
                                        <p:attrNameLst>
                                          <p:attrName>style.visibility</p:attrName>
                                        </p:attrNameLst>
                                      </p:cBhvr>
                                      <p:to>
                                        <p:strVal val="visible"/>
                                      </p:to>
                                    </p:set>
                                    <p:animEffect transition="in" filter="fade">
                                      <p:cBhvr>
                                        <p:cTn id="71" dur="1"/>
                                        <p:tgtEl>
                                          <p:spTgt spid="192"/>
                                        </p:tgtEl>
                                      </p:cBhvr>
                                    </p:animEffect>
                                  </p:childTnLst>
                                </p:cTn>
                              </p:par>
                              <p:par>
                                <p:cTn id="72" presetID="10" presetClass="entr" presetSubtype="0" fill="hold" nodeType="withEffect">
                                  <p:stCondLst>
                                    <p:cond delay="0"/>
                                  </p:stCondLst>
                                  <p:childTnLst>
                                    <p:set>
                                      <p:cBhvr>
                                        <p:cTn id="73" dur="1" fill="hold">
                                          <p:stCondLst>
                                            <p:cond delay="0"/>
                                          </p:stCondLst>
                                        </p:cTn>
                                        <p:tgtEl>
                                          <p:spTgt spid="191"/>
                                        </p:tgtEl>
                                        <p:attrNameLst>
                                          <p:attrName>style.visibility</p:attrName>
                                        </p:attrNameLst>
                                      </p:cBhvr>
                                      <p:to>
                                        <p:strVal val="visible"/>
                                      </p:to>
                                    </p:set>
                                    <p:animEffect transition="in" filter="fade">
                                      <p:cBhvr>
                                        <p:cTn id="74" dur="1"/>
                                        <p:tgtEl>
                                          <p:spTgt spid="19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1"/>
                                        <p:tgtEl>
                                          <p:spTgt spid="192"/>
                                        </p:tgtEl>
                                      </p:cBhvr>
                                    </p:animEffect>
                                    <p:set>
                                      <p:cBhvr>
                                        <p:cTn id="79" dur="1" fill="hold">
                                          <p:stCondLst>
                                            <p:cond delay="1"/>
                                          </p:stCondLst>
                                        </p:cTn>
                                        <p:tgtEl>
                                          <p:spTgt spid="192"/>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1"/>
                                        <p:tgtEl>
                                          <p:spTgt spid="191"/>
                                        </p:tgtEl>
                                      </p:cBhvr>
                                    </p:animEffect>
                                    <p:set>
                                      <p:cBhvr>
                                        <p:cTn id="82" dur="1" fill="hold">
                                          <p:stCondLst>
                                            <p:cond delay="1"/>
                                          </p:stCondLst>
                                        </p:cTn>
                                        <p:tgtEl>
                                          <p:spTgt spid="191"/>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1"/>
                                        <p:tgtEl>
                                          <p:spTgt spid="182"/>
                                        </p:tgtEl>
                                      </p:cBhvr>
                                    </p:animEffect>
                                    <p:set>
                                      <p:cBhvr>
                                        <p:cTn id="85" dur="1" fill="hold">
                                          <p:stCondLst>
                                            <p:cond delay="1"/>
                                          </p:stCondLst>
                                        </p:cTn>
                                        <p:tgtEl>
                                          <p:spTgt spid="182"/>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1"/>
                                        <p:tgtEl>
                                          <p:spTgt spid="183"/>
                                        </p:tgtEl>
                                      </p:cBhvr>
                                    </p:animEffect>
                                    <p:set>
                                      <p:cBhvr>
                                        <p:cTn id="88" dur="1" fill="hold">
                                          <p:stCondLst>
                                            <p:cond delay="1"/>
                                          </p:stCondLst>
                                        </p:cTn>
                                        <p:tgtEl>
                                          <p:spTgt spid="183"/>
                                        </p:tgtEl>
                                        <p:attrNameLst>
                                          <p:attrName>style.visibility</p:attrName>
                                        </p:attrNameLst>
                                      </p:cBhvr>
                                      <p:to>
                                        <p:strVal val="hidden"/>
                                      </p:to>
                                    </p:set>
                                  </p:childTnLst>
                                </p:cTn>
                              </p:par>
                              <p:par>
                                <p:cTn id="89" presetID="10" presetClass="entr" presetSubtype="0" fill="hold" nodeType="withEffect">
                                  <p:stCondLst>
                                    <p:cond delay="0"/>
                                  </p:stCondLst>
                                  <p:childTnLst>
                                    <p:set>
                                      <p:cBhvr>
                                        <p:cTn id="90" dur="1" fill="hold">
                                          <p:stCondLst>
                                            <p:cond delay="0"/>
                                          </p:stCondLst>
                                        </p:cTn>
                                        <p:tgtEl>
                                          <p:spTgt spid="194"/>
                                        </p:tgtEl>
                                        <p:attrNameLst>
                                          <p:attrName>style.visibility</p:attrName>
                                        </p:attrNameLst>
                                      </p:cBhvr>
                                      <p:to>
                                        <p:strVal val="visible"/>
                                      </p:to>
                                    </p:set>
                                    <p:animEffect transition="in" filter="fade">
                                      <p:cBhvr>
                                        <p:cTn id="91" dur="1"/>
                                        <p:tgtEl>
                                          <p:spTgt spid="194"/>
                                        </p:tgtEl>
                                      </p:cBhvr>
                                    </p:animEffect>
                                  </p:childTnLst>
                                </p:cTn>
                              </p:par>
                              <p:par>
                                <p:cTn id="92" presetID="10" presetClass="entr" presetSubtype="0" fill="hold" nodeType="withEffect">
                                  <p:stCondLst>
                                    <p:cond delay="0"/>
                                  </p:stCondLst>
                                  <p:childTnLst>
                                    <p:set>
                                      <p:cBhvr>
                                        <p:cTn id="93" dur="1" fill="hold">
                                          <p:stCondLst>
                                            <p:cond delay="0"/>
                                          </p:stCondLst>
                                        </p:cTn>
                                        <p:tgtEl>
                                          <p:spTgt spid="193"/>
                                        </p:tgtEl>
                                        <p:attrNameLst>
                                          <p:attrName>style.visibility</p:attrName>
                                        </p:attrNameLst>
                                      </p:cBhvr>
                                      <p:to>
                                        <p:strVal val="visible"/>
                                      </p:to>
                                    </p:set>
                                    <p:animEffect transition="in" filter="fade">
                                      <p:cBhvr>
                                        <p:cTn id="94" dur="1"/>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Introduction to Pilot-Abstraction</a:t>
            </a:r>
            <a:br>
              <a:rPr lang="en" sz="3600" b="1" i="0" u="none" strike="noStrike" cap="none" dirty="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sp>
        <p:nvSpPr>
          <p:cNvPr id="201" name="Shape 201"/>
          <p:cNvSpPr txBox="1">
            <a:spLocks noGrp="1"/>
          </p:cNvSpPr>
          <p:nvPr>
            <p:ph type="body" idx="1"/>
          </p:nvPr>
        </p:nvSpPr>
        <p:spPr>
          <a:xfrm>
            <a:off x="277200" y="985299"/>
            <a:ext cx="8229600" cy="3465298"/>
          </a:xfrm>
          <a:prstGeom prst="rect">
            <a:avLst/>
          </a:prstGeom>
          <a:noFill/>
          <a:ln>
            <a:noFill/>
          </a:ln>
        </p:spPr>
        <p:txBody>
          <a:bodyPr lIns="91425" tIns="45700" rIns="91425" bIns="45700" anchor="t" anchorCtr="0">
            <a:noAutofit/>
          </a:bodyPr>
          <a:lstStyle/>
          <a:p>
            <a:pPr marL="227013" marR="0" lvl="0" indent="-227013" algn="l" rtl="0">
              <a:lnSpc>
                <a:spcPct val="100000"/>
              </a:lnSpc>
              <a:spcBef>
                <a:spcPts val="0"/>
              </a:spcBef>
              <a:spcAft>
                <a:spcPts val="0"/>
              </a:spcAft>
              <a:buClr>
                <a:srgbClr val="0C0C0C"/>
              </a:buClr>
              <a:buSzPct val="100000"/>
              <a:buFont typeface="Arial"/>
              <a:buChar char="•"/>
            </a:pPr>
            <a:r>
              <a:rPr lang="en" sz="1800" b="0" i="0" u="none" strike="noStrike" cap="none" dirty="0">
                <a:solidFill>
                  <a:srgbClr val="D7112E"/>
                </a:solidFill>
                <a:latin typeface="Arial"/>
                <a:ea typeface="Arial"/>
                <a:cs typeface="Arial"/>
                <a:sym typeface="Arial"/>
              </a:rPr>
              <a:t>Advantages</a:t>
            </a:r>
            <a:r>
              <a:rPr lang="en" sz="1800" b="0" i="0" u="none" strike="noStrike" cap="none" dirty="0">
                <a:solidFill>
                  <a:srgbClr val="0C0C0C"/>
                </a:solidFill>
                <a:latin typeface="Arial"/>
                <a:ea typeface="Arial"/>
                <a:cs typeface="Arial"/>
                <a:sym typeface="Arial"/>
              </a:rPr>
              <a:t> of Pilot-Abstractions:</a:t>
            </a:r>
          </a:p>
          <a:p>
            <a:pPr marL="682625" marR="0" lvl="1" indent="-225425"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The Perfect Pilot: Decouples workload from resource management</a:t>
            </a:r>
          </a:p>
          <a:p>
            <a:pPr marL="682625" marR="0" lvl="1" indent="-225425"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Flexible Resource Management</a:t>
            </a:r>
          </a:p>
          <a:p>
            <a:pPr marL="1090613" marR="0" lvl="2" indent="-176212"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Enables the fine-grained (ie “slicing and dicing”) of resources </a:t>
            </a:r>
          </a:p>
          <a:p>
            <a:pPr marL="1090613" marR="0" lvl="2" indent="-176212"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Tighter temporal control and other advantages of application-level Scheduling (avoid limitations of system-level only scheduling)</a:t>
            </a:r>
          </a:p>
          <a:p>
            <a:pPr marL="682625" marR="0" lvl="1" indent="-225425" algn="l" rtl="0">
              <a:lnSpc>
                <a:spcPct val="100000"/>
              </a:lnSpc>
              <a:spcBef>
                <a:spcPts val="360"/>
              </a:spcBef>
              <a:spcAft>
                <a:spcPts val="0"/>
              </a:spcAft>
              <a:buClr>
                <a:srgbClr val="0C0C0C"/>
              </a:buClr>
              <a:buSzPct val="100000"/>
              <a:buFont typeface="Arial"/>
              <a:buChar char="–"/>
            </a:pPr>
            <a:r>
              <a:rPr lang="en" sz="1800" b="0" i="0" u="none" strike="noStrike" cap="none" dirty="0">
                <a:solidFill>
                  <a:srgbClr val="5F5F5F"/>
                </a:solidFill>
                <a:latin typeface="Arial"/>
                <a:ea typeface="Arial"/>
                <a:cs typeface="Arial"/>
                <a:sym typeface="Arial"/>
              </a:rPr>
              <a:t>Build higher-level frameworks without explicit resource management </a:t>
            </a:r>
          </a:p>
          <a:p>
            <a:pPr marL="1090613" marR="0" lvl="2" indent="-61912" algn="l" rtl="0">
              <a:lnSpc>
                <a:spcPct val="100000"/>
              </a:lnSpc>
              <a:spcBef>
                <a:spcPts val="360"/>
              </a:spcBef>
              <a:spcAft>
                <a:spcPts val="0"/>
              </a:spcAft>
              <a:buClr>
                <a:srgbClr val="0C0C0C"/>
              </a:buClr>
              <a:buSzPct val="25000"/>
              <a:buFont typeface="Arial"/>
              <a:buNone/>
            </a:pPr>
            <a:endParaRPr sz="1800" b="0" i="0" u="none" strike="noStrike" cap="none" dirty="0">
              <a:solidFill>
                <a:srgbClr val="5F5F5F"/>
              </a:solidFill>
              <a:latin typeface="Arial"/>
              <a:ea typeface="Arial"/>
              <a:cs typeface="Arial"/>
              <a:sym typeface="Arial"/>
            </a:endParaRPr>
          </a:p>
        </p:txBody>
      </p:sp>
      <p:pic>
        <p:nvPicPr>
          <p:cNvPr id="202" name="Shape 202"/>
          <p:cNvPicPr preferRelativeResize="0"/>
          <p:nvPr/>
        </p:nvPicPr>
        <p:blipFill rotWithShape="1">
          <a:blip r:embed="rId3">
            <a:alphaModFix/>
          </a:blip>
          <a:srcRect l="-4253" r="-4263"/>
          <a:stretch/>
        </p:blipFill>
        <p:spPr>
          <a:xfrm>
            <a:off x="936284" y="3215108"/>
            <a:ext cx="2869464" cy="1235489"/>
          </a:xfrm>
          <a:prstGeom prst="rect">
            <a:avLst/>
          </a:prstGeom>
          <a:noFill/>
          <a:ln>
            <a:noFill/>
          </a:ln>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prstGeom prst="rect">
            <a:avLst/>
          </a:prstGeom>
          <a:noFill/>
          <a:ln>
            <a:noFill/>
          </a:ln>
        </p:spPr>
        <p:txBody>
          <a:bodyPr lIns="91425" tIns="0" rIns="91425"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RADICAL-Pilot: Architecture</a:t>
            </a:r>
            <a:br>
              <a:rPr lang="en" sz="3600" b="1" i="0" u="none" strike="noStrike" cap="none" dirty="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pic>
        <p:nvPicPr>
          <p:cNvPr id="208" name="Shape 208"/>
          <p:cNvPicPr preferRelativeResize="0"/>
          <p:nvPr/>
        </p:nvPicPr>
        <p:blipFill rotWithShape="1">
          <a:blip r:embed="rId3">
            <a:alphaModFix/>
          </a:blip>
          <a:srcRect/>
          <a:stretch/>
        </p:blipFill>
        <p:spPr>
          <a:xfrm>
            <a:off x="4723224" y="1466549"/>
            <a:ext cx="4331399" cy="3222300"/>
          </a:xfrm>
          <a:prstGeom prst="rect">
            <a:avLst/>
          </a:prstGeom>
          <a:noFill/>
          <a:ln>
            <a:noFill/>
          </a:ln>
        </p:spPr>
      </p:pic>
      <p:sp>
        <p:nvSpPr>
          <p:cNvPr id="209" name="Shape 209"/>
          <p:cNvSpPr txBox="1"/>
          <p:nvPr/>
        </p:nvSpPr>
        <p:spPr>
          <a:xfrm>
            <a:off x="24624" y="940544"/>
            <a:ext cx="4698600" cy="3550340"/>
          </a:xfrm>
          <a:prstGeom prst="rect">
            <a:avLst/>
          </a:prstGeom>
          <a:noFill/>
          <a:ln>
            <a:noFill/>
          </a:ln>
        </p:spPr>
        <p:txBody>
          <a:bodyPr lIns="91425" tIns="91425" rIns="91425" bIns="91425" anchor="t" anchorCtr="0">
            <a:noAutofit/>
          </a:bodyPr>
          <a:lstStyle/>
          <a:p>
            <a:pPr marL="571500" indent="-342900">
              <a:spcBef>
                <a:spcPts val="0"/>
              </a:spcBef>
              <a:buFont typeface="Arial" panose="020B0604020202020204" pitchFamily="34" charset="0"/>
              <a:buChar char="•"/>
            </a:pPr>
            <a:r>
              <a:rPr lang="en" sz="1800" dirty="0"/>
              <a:t>ApplicaPilot-Description: Describes the resources</a:t>
            </a:r>
          </a:p>
          <a:p>
            <a:pPr marL="571500" lvl="0" indent="-342900" rtl="0">
              <a:spcBef>
                <a:spcPts val="0"/>
              </a:spcBef>
              <a:buFont typeface="Arial" panose="020B0604020202020204" pitchFamily="34" charset="0"/>
              <a:buChar char="•"/>
            </a:pPr>
            <a:r>
              <a:rPr lang="en" sz="1800" dirty="0"/>
              <a:t>tion Level:</a:t>
            </a:r>
          </a:p>
          <a:p>
            <a:pPr marL="1028700" lvl="1" indent="-342900">
              <a:spcBef>
                <a:spcPts val="0"/>
              </a:spcBef>
              <a:buFont typeface="Arial" panose="020B0604020202020204" pitchFamily="34" charset="0"/>
              <a:buChar char="•"/>
            </a:pPr>
            <a:r>
              <a:rPr lang="en" sz="1800" dirty="0"/>
              <a:t>Unit-Description: Describes the compute task</a:t>
            </a:r>
          </a:p>
          <a:p>
            <a:pPr marL="571500" indent="-342900">
              <a:spcBef>
                <a:spcPts val="0"/>
              </a:spcBef>
              <a:buFont typeface="Arial" panose="020B0604020202020204" pitchFamily="34" charset="0"/>
              <a:buChar char="•"/>
            </a:pPr>
            <a:r>
              <a:rPr lang="en" sz="1800" dirty="0"/>
              <a:t>RADICAL-Pilot Client:</a:t>
            </a:r>
          </a:p>
          <a:p>
            <a:pPr marL="1028700" lvl="1" indent="-342900">
              <a:spcBef>
                <a:spcPts val="0"/>
              </a:spcBef>
              <a:buFont typeface="Arial" panose="020B0604020202020204" pitchFamily="34" charset="0"/>
              <a:buChar char="•"/>
            </a:pPr>
            <a:r>
              <a:rPr lang="en" sz="1800" dirty="0"/>
              <a:t>Pilot Manager &amp; Launcher: Are responsible to launch a Pilot to a resource</a:t>
            </a:r>
          </a:p>
          <a:p>
            <a:pPr marL="1028700" lvl="1" indent="-342900">
              <a:spcBef>
                <a:spcPts val="0"/>
              </a:spcBef>
              <a:buFont typeface="Arial" panose="020B0604020202020204" pitchFamily="34" charset="0"/>
              <a:buChar char="•"/>
            </a:pPr>
            <a:r>
              <a:rPr lang="en" sz="1800" dirty="0"/>
              <a:t>Unit Manager &amp; Scheduler : Manage and schedule unit to various pilots</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ctrTitle"/>
          </p:nvPr>
        </p:nvSpPr>
        <p:spPr>
          <a:prstGeom prst="rect">
            <a:avLst/>
          </a:prstGeom>
        </p:spPr>
        <p:txBody>
          <a:bodyPr lIns="91425" tIns="91425" rIns="91425" bIns="91425" anchor="b" anchorCtr="0">
            <a:noAutofit/>
          </a:bodyPr>
          <a:lstStyle/>
          <a:p>
            <a:pPr lvl="0">
              <a:spcBef>
                <a:spcPts val="0"/>
              </a:spcBef>
              <a:buNone/>
            </a:pPr>
            <a:r>
              <a:rPr lang="en" sz="3600" dirty="0">
                <a:solidFill>
                  <a:schemeClr val="bg2">
                    <a:lumMod val="75000"/>
                  </a:schemeClr>
                </a:solidFill>
              </a:rPr>
              <a:t>MIDAS- Molecular Dynamics Analysis Tutorial</a:t>
            </a:r>
          </a:p>
        </p:txBody>
      </p:sp>
      <p:sp>
        <p:nvSpPr>
          <p:cNvPr id="43" name="Shape 43"/>
          <p:cNvSpPr txBox="1">
            <a:spLocks noGrp="1"/>
          </p:cNvSpPr>
          <p:nvPr>
            <p:ph type="subTitle" idx="1"/>
          </p:nvPr>
        </p:nvSpPr>
        <p:spPr>
          <a:prstGeom prst="rect">
            <a:avLst/>
          </a:prstGeom>
        </p:spPr>
        <p:txBody>
          <a:bodyPr lIns="91425" tIns="91425" rIns="91425" bIns="91425" anchor="ctr" anchorCtr="0">
            <a:noAutofit/>
          </a:bodyPr>
          <a:lstStyle/>
          <a:p>
            <a:pPr lvl="0">
              <a:spcBef>
                <a:spcPts val="0"/>
              </a:spcBef>
              <a:buNone/>
            </a:pPr>
            <a:r>
              <a:rPr lang="en" dirty="0"/>
              <a:t>Ioannis Paraskevakos, Andre Luckow, Oliver Beckstein, Shantenu Jha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1"/>
              </a:buClr>
              <a:buSzPct val="25000"/>
              <a:buFont typeface="Arial"/>
              <a:buNone/>
            </a:pPr>
            <a:r>
              <a:rPr lang="en" sz="3600" dirty="0">
                <a:solidFill>
                  <a:srgbClr val="A50021"/>
                </a:solidFill>
              </a:rPr>
              <a:t>RADICAL-Pilot: Architecture</a:t>
            </a:r>
          </a:p>
        </p:txBody>
      </p:sp>
      <p:sp>
        <p:nvSpPr>
          <p:cNvPr id="215" name="Shape 215"/>
          <p:cNvSpPr txBox="1">
            <a:spLocks noGrp="1"/>
          </p:cNvSpPr>
          <p:nvPr>
            <p:ph type="body" idx="1"/>
          </p:nvPr>
        </p:nvSpPr>
        <p:spPr>
          <a:xfrm>
            <a:off x="457200" y="1347475"/>
            <a:ext cx="3920700" cy="3465300"/>
          </a:xfrm>
          <a:prstGeom prst="rect">
            <a:avLst/>
          </a:prstGeom>
        </p:spPr>
        <p:txBody>
          <a:bodyPr lIns="91425" tIns="91425" rIns="91425" bIns="91425" anchor="t" anchorCtr="0">
            <a:noAutofit/>
          </a:bodyPr>
          <a:lstStyle/>
          <a:p>
            <a:pPr lvl="0">
              <a:spcBef>
                <a:spcPts val="0"/>
              </a:spcBef>
              <a:buNone/>
            </a:pPr>
            <a:r>
              <a:rPr lang="en" sz="1400" dirty="0">
                <a:solidFill>
                  <a:schemeClr val="dk1"/>
                </a:solidFill>
              </a:rPr>
              <a:t>Under RP Pilot we have:</a:t>
            </a:r>
          </a:p>
          <a:p>
            <a:r>
              <a:rPr lang="en" sz="1400" dirty="0">
                <a:solidFill>
                  <a:schemeClr val="dk1"/>
                </a:solidFill>
              </a:rPr>
              <a:t>Task Spawner: It is responsible to start the execution of a task.</a:t>
            </a:r>
          </a:p>
          <a:p>
            <a:r>
              <a:rPr lang="en" sz="1400" dirty="0">
                <a:solidFill>
                  <a:schemeClr val="dk1"/>
                </a:solidFill>
              </a:rPr>
              <a:t>The Launch Method recognises the way a task will be executed, e.g. mpirun, ssh, spark-submit</a:t>
            </a:r>
          </a:p>
          <a:p>
            <a:r>
              <a:rPr lang="en" sz="1400" dirty="0">
                <a:solidFill>
                  <a:schemeClr val="dk1"/>
                </a:solidFill>
              </a:rPr>
              <a:t>LRMS * : This module recognises the resources that the Pilot has acquired (which exact nodes for example) and informs the Scheduler *</a:t>
            </a:r>
          </a:p>
          <a:p>
            <a:r>
              <a:rPr lang="en" sz="1400" dirty="0">
                <a:solidFill>
                  <a:schemeClr val="dk1"/>
                </a:solidFill>
              </a:rPr>
              <a:t>Scheduler *: Knows how many resources are free and how many are being used. It is also responsible to decide where a task will be executed.</a:t>
            </a:r>
          </a:p>
        </p:txBody>
      </p:sp>
      <p:pic>
        <p:nvPicPr>
          <p:cNvPr id="216" name="Shape 216"/>
          <p:cNvPicPr preferRelativeResize="0"/>
          <p:nvPr/>
        </p:nvPicPr>
        <p:blipFill rotWithShape="1">
          <a:blip r:embed="rId3">
            <a:alphaModFix/>
          </a:blip>
          <a:srcRect/>
          <a:stretch/>
        </p:blipFill>
        <p:spPr>
          <a:xfrm>
            <a:off x="4377900" y="1460500"/>
            <a:ext cx="4767600" cy="281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457200" y="58493"/>
            <a:ext cx="8229600" cy="1141498"/>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200" b="0" i="0" u="none" strike="noStrike" cap="none" dirty="0">
                <a:solidFill>
                  <a:srgbClr val="A50021"/>
                </a:solidFill>
                <a:latin typeface="Arial"/>
                <a:ea typeface="Arial"/>
                <a:cs typeface="Arial"/>
                <a:sym typeface="Arial"/>
              </a:rPr>
              <a:t>RADICAL-Pilot</a:t>
            </a:r>
            <a:r>
              <a:rPr lang="en" sz="3200" b="1" i="0" u="none" strike="noStrike" cap="none" dirty="0">
                <a:solidFill>
                  <a:srgbClr val="A50021"/>
                </a:solidFill>
                <a:latin typeface="Arial"/>
                <a:ea typeface="Arial"/>
                <a:cs typeface="Arial"/>
                <a:sym typeface="Arial"/>
              </a:rPr>
              <a:t>:</a:t>
            </a:r>
          </a:p>
        </p:txBody>
      </p:sp>
      <p:sp>
        <p:nvSpPr>
          <p:cNvPr id="222" name="Shape 222"/>
          <p:cNvSpPr txBox="1">
            <a:spLocks noGrp="1"/>
          </p:cNvSpPr>
          <p:nvPr>
            <p:ph type="body" idx="1"/>
          </p:nvPr>
        </p:nvSpPr>
        <p:spPr>
          <a:xfrm>
            <a:off x="457200" y="995925"/>
            <a:ext cx="5619600" cy="3465298"/>
          </a:xfrm>
          <a:prstGeom prst="rect">
            <a:avLst/>
          </a:prstGeom>
          <a:noFill/>
          <a:ln>
            <a:noFill/>
          </a:ln>
        </p:spPr>
        <p:txBody>
          <a:bodyPr lIns="91425" tIns="45700" rIns="91425" bIns="45700" anchor="t" anchorCtr="0">
            <a:noAutofit/>
          </a:bodyPr>
          <a:lstStyle/>
          <a:p>
            <a:pPr marL="227011" marR="0" lvl="0" indent="-227011" algn="l" rtl="0">
              <a:lnSpc>
                <a:spcPct val="100000"/>
              </a:lnSpc>
              <a:spcBef>
                <a:spcPts val="0"/>
              </a:spcBef>
              <a:spcAft>
                <a:spcPts val="0"/>
              </a:spcAft>
              <a:buClr>
                <a:srgbClr val="000000"/>
              </a:buClr>
              <a:buSzPct val="100000"/>
              <a:buFont typeface="Arial"/>
              <a:buChar char="•"/>
            </a:pPr>
            <a:r>
              <a:rPr lang="en" sz="1700" b="0" i="0" u="none" strike="noStrike" cap="none" dirty="0">
                <a:latin typeface="Arial"/>
                <a:ea typeface="Arial"/>
                <a:cs typeface="Arial"/>
                <a:sym typeface="Arial"/>
              </a:rPr>
              <a:t>Why RADICAL-Pilot?</a:t>
            </a:r>
          </a:p>
          <a:p>
            <a:pPr marL="227011" marR="0" lvl="0" indent="-227011" algn="l" rtl="0">
              <a:lnSpc>
                <a:spcPct val="100000"/>
              </a:lnSpc>
              <a:spcBef>
                <a:spcPts val="1200"/>
              </a:spcBef>
              <a:spcAft>
                <a:spcPts val="0"/>
              </a:spcAft>
              <a:buClr>
                <a:srgbClr val="000000"/>
              </a:buClr>
              <a:buSzPct val="100000"/>
              <a:buFont typeface="Arial"/>
              <a:buChar char="•"/>
            </a:pPr>
            <a:r>
              <a:rPr lang="en" sz="1700" b="0" i="0" u="none" strike="noStrike" cap="none" dirty="0">
                <a:latin typeface="Arial"/>
                <a:ea typeface="Arial"/>
                <a:cs typeface="Arial"/>
                <a:sym typeface="Arial"/>
              </a:rPr>
              <a:t>Well defined state models (for pilots and units) </a:t>
            </a:r>
          </a:p>
          <a:p>
            <a:pPr marL="227012" marR="0" lvl="0" indent="-227012" algn="l" rtl="0">
              <a:lnSpc>
                <a:spcPct val="100000"/>
              </a:lnSpc>
              <a:spcBef>
                <a:spcPts val="1200"/>
              </a:spcBef>
              <a:spcAft>
                <a:spcPts val="0"/>
              </a:spcAft>
              <a:buClr>
                <a:srgbClr val="000000"/>
              </a:buClr>
              <a:buSzPct val="100000"/>
              <a:buFont typeface="Arial"/>
              <a:buChar char="•"/>
            </a:pPr>
            <a:r>
              <a:rPr lang="en" sz="1700" b="0" i="0" u="none" strike="noStrike" cap="none" dirty="0">
                <a:latin typeface="Arial"/>
                <a:ea typeface="Arial"/>
                <a:cs typeface="Arial"/>
                <a:sym typeface="Arial"/>
              </a:rPr>
              <a:t>Scalability (up and out) and Portability (often contradictory design objectives!)</a:t>
            </a:r>
          </a:p>
          <a:p>
            <a:pPr marL="227012" marR="0" lvl="0" indent="-227012" algn="l" rtl="0">
              <a:lnSpc>
                <a:spcPct val="100000"/>
              </a:lnSpc>
              <a:spcBef>
                <a:spcPts val="1200"/>
              </a:spcBef>
              <a:spcAft>
                <a:spcPts val="0"/>
              </a:spcAft>
              <a:buClr>
                <a:srgbClr val="000000"/>
              </a:buClr>
              <a:buSzPct val="100000"/>
              <a:buFont typeface="Arial"/>
              <a:buChar char="•"/>
            </a:pPr>
            <a:r>
              <a:rPr lang="en" sz="1700" b="0" i="0" u="none" strike="noStrike" cap="none" dirty="0">
                <a:latin typeface="Arial"/>
                <a:ea typeface="Arial"/>
                <a:cs typeface="Arial"/>
                <a:sym typeface="Arial"/>
              </a:rPr>
              <a:t>Supports research whilst supporting production scalable science!</a:t>
            </a:r>
          </a:p>
          <a:p>
            <a:pPr marL="682625" marR="0" lvl="1" indent="-225425" algn="l" rtl="0">
              <a:lnSpc>
                <a:spcPct val="100000"/>
              </a:lnSpc>
              <a:spcBef>
                <a:spcPts val="360"/>
              </a:spcBef>
              <a:spcAft>
                <a:spcPts val="0"/>
              </a:spcAft>
              <a:buClr>
                <a:srgbClr val="000000"/>
              </a:buClr>
              <a:buSzPct val="100000"/>
              <a:buFont typeface="Arial"/>
              <a:buChar char="–"/>
            </a:pPr>
            <a:r>
              <a:rPr lang="en" sz="1700" b="0" i="0" u="none" strike="noStrike" cap="none" dirty="0">
                <a:latin typeface="Arial"/>
                <a:ea typeface="Arial"/>
                <a:cs typeface="Arial"/>
                <a:sym typeface="Arial"/>
              </a:rPr>
              <a:t>Pluggable schedulers; high degree of introspection, provenance.</a:t>
            </a:r>
          </a:p>
          <a:p>
            <a:pPr marL="227012" marR="0" lvl="0" indent="-227012" algn="l" rtl="0">
              <a:lnSpc>
                <a:spcPct val="100000"/>
              </a:lnSpc>
              <a:spcBef>
                <a:spcPts val="360"/>
              </a:spcBef>
              <a:spcAft>
                <a:spcPts val="0"/>
              </a:spcAft>
              <a:buClr>
                <a:srgbClr val="000000"/>
              </a:buClr>
              <a:buSzPct val="100000"/>
              <a:buFont typeface="Arial"/>
              <a:buChar char="•"/>
            </a:pPr>
            <a:r>
              <a:rPr lang="en" sz="1700" b="0" i="0" u="none" strike="noStrike" cap="none" dirty="0">
                <a:latin typeface="Arial"/>
                <a:ea typeface="Arial"/>
                <a:cs typeface="Arial"/>
                <a:sym typeface="Arial"/>
              </a:rPr>
              <a:t>Modular Pilot agent adaptable for different architectures</a:t>
            </a:r>
          </a:p>
        </p:txBody>
      </p:sp>
      <p:pic>
        <p:nvPicPr>
          <p:cNvPr id="223" name="Shape 223"/>
          <p:cNvPicPr preferRelativeResize="0"/>
          <p:nvPr/>
        </p:nvPicPr>
        <p:blipFill rotWithShape="1">
          <a:blip r:embed="rId3">
            <a:alphaModFix/>
          </a:blip>
          <a:srcRect/>
          <a:stretch/>
        </p:blipFill>
        <p:spPr>
          <a:xfrm>
            <a:off x="5751350" y="745202"/>
            <a:ext cx="3392699" cy="3465300"/>
          </a:xfrm>
          <a:prstGeom prst="rect">
            <a:avLst/>
          </a:prstGeom>
          <a:noFill/>
          <a:ln>
            <a:noFill/>
          </a:ln>
        </p:spPr>
      </p:pic>
      <p:sp>
        <p:nvSpPr>
          <p:cNvPr id="2" name="TextBox 1"/>
          <p:cNvSpPr txBox="1"/>
          <p:nvPr/>
        </p:nvSpPr>
        <p:spPr>
          <a:xfrm>
            <a:off x="201600" y="4322723"/>
            <a:ext cx="6564618" cy="276999"/>
          </a:xfrm>
          <a:prstGeom prst="rect">
            <a:avLst/>
          </a:prstGeom>
          <a:noFill/>
        </p:spPr>
        <p:txBody>
          <a:bodyPr wrap="none" rtlCol="0">
            <a:spAutoFit/>
          </a:bodyPr>
          <a:lstStyle/>
          <a:p>
            <a:r>
              <a:rPr lang="en-US" sz="1200" dirty="0">
                <a:ea typeface="Arial"/>
                <a:cs typeface="Arial"/>
                <a:sym typeface="Arial"/>
              </a:rPr>
              <a:t>Link: </a:t>
            </a:r>
            <a:r>
              <a:rPr lang="en-US" sz="1200" dirty="0">
                <a:ea typeface="Arial"/>
                <a:cs typeface="Arial"/>
                <a:sym typeface="Arial"/>
                <a:hlinkClick r:id="rId4"/>
              </a:rPr>
              <a:t>https://github.com/radical-cybertools/MIDAS-tutorial/blob/master/pilot/Radical_Pilot.ipynb</a:t>
            </a:r>
            <a:endParaRPr lang="en-US" sz="1200" dirty="0">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dirty="0">
                <a:solidFill>
                  <a:srgbClr val="A50021"/>
                </a:solidFill>
              </a:rPr>
              <a:t>Pilot-Hadoop</a:t>
            </a:r>
          </a:p>
        </p:txBody>
      </p:sp>
      <p:sp>
        <p:nvSpPr>
          <p:cNvPr id="229" name="Shape 229"/>
          <p:cNvSpPr txBox="1">
            <a:spLocks noGrp="1"/>
          </p:cNvSpPr>
          <p:nvPr>
            <p:ph type="body" idx="1"/>
          </p:nvPr>
        </p:nvSpPr>
        <p:spPr>
          <a:xfrm>
            <a:off x="457200" y="1460500"/>
            <a:ext cx="4090800" cy="3465300"/>
          </a:xfrm>
          <a:prstGeom prst="rect">
            <a:avLst/>
          </a:prstGeom>
        </p:spPr>
        <p:txBody>
          <a:bodyPr lIns="91425" tIns="91425" rIns="91425" bIns="91425" anchor="t" anchorCtr="0">
            <a:noAutofit/>
          </a:bodyPr>
          <a:lstStyle/>
          <a:p>
            <a:pPr marL="361950" indent="-285750">
              <a:buSzPct val="100000"/>
            </a:pPr>
            <a:r>
              <a:rPr lang="en" sz="1800" dirty="0"/>
              <a:t>Pilot-Hadoop are able to start a Hadoop cluster on an HPC resource</a:t>
            </a:r>
          </a:p>
          <a:p>
            <a:pPr marL="361950" indent="-285750">
              <a:buSzPct val="100000"/>
            </a:pPr>
            <a:r>
              <a:rPr lang="en" sz="1800" dirty="0"/>
              <a:t>The Pilot’s agent is responsible to manage Hadoop resources</a:t>
            </a:r>
          </a:p>
          <a:p>
            <a:pPr marL="361950" indent="-285750">
              <a:buSzPct val="100000"/>
            </a:pPr>
            <a:r>
              <a:rPr lang="en" sz="1800" dirty="0"/>
              <a:t>Units are submitted to Hadoop’s RM YARN</a:t>
            </a:r>
          </a:p>
        </p:txBody>
      </p:sp>
      <p:pic>
        <p:nvPicPr>
          <p:cNvPr id="230" name="Shape 230" descr="rp-architecture-yarn.png"/>
          <p:cNvPicPr preferRelativeResize="0"/>
          <p:nvPr/>
        </p:nvPicPr>
        <p:blipFill>
          <a:blip r:embed="rId3">
            <a:alphaModFix/>
          </a:blip>
          <a:stretch>
            <a:fillRect/>
          </a:stretch>
        </p:blipFill>
        <p:spPr>
          <a:xfrm>
            <a:off x="4401000" y="1384299"/>
            <a:ext cx="4708126" cy="3130899"/>
          </a:xfrm>
          <a:prstGeom prst="rect">
            <a:avLst/>
          </a:prstGeom>
          <a:noFill/>
          <a:ln>
            <a:noFill/>
          </a:ln>
        </p:spPr>
      </p:pic>
      <p:sp>
        <p:nvSpPr>
          <p:cNvPr id="2" name="Rectangle 1"/>
          <p:cNvSpPr/>
          <p:nvPr/>
        </p:nvSpPr>
        <p:spPr>
          <a:xfrm>
            <a:off x="135900" y="4275393"/>
            <a:ext cx="8792100" cy="276999"/>
          </a:xfrm>
          <a:prstGeom prst="rect">
            <a:avLst/>
          </a:prstGeom>
        </p:spPr>
        <p:txBody>
          <a:bodyPr wrap="square">
            <a:spAutoFit/>
          </a:bodyPr>
          <a:lstStyle/>
          <a:p>
            <a:r>
              <a:rPr lang="en-US" sz="1200" dirty="0"/>
              <a:t>Link: </a:t>
            </a:r>
            <a:r>
              <a:rPr lang="en-US" sz="1200" dirty="0">
                <a:hlinkClick r:id="rId4"/>
              </a:rPr>
              <a:t>https://github.com/radical-cybertools/MIDAS-tutorial/blob/master/pilot/Pilot-Hadoop.ipynb</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Pilot</a:t>
            </a:r>
            <a:r>
              <a:rPr lang="en" sz="3600" dirty="0">
                <a:solidFill>
                  <a:srgbClr val="A50021"/>
                </a:solidFill>
              </a:rPr>
              <a:t>-Spark</a:t>
            </a:r>
            <a:br>
              <a:rPr lang="en" sz="3600" b="1" i="0" u="none" strike="noStrike" cap="none" dirty="0">
                <a:solidFill>
                  <a:srgbClr val="A50021"/>
                </a:solidFill>
                <a:latin typeface="Arial"/>
                <a:ea typeface="Arial"/>
                <a:cs typeface="Arial"/>
                <a:sym typeface="Arial"/>
              </a:rPr>
            </a:br>
            <a:endParaRPr lang="en" sz="3600" b="1" i="0" u="none" strike="noStrike" cap="none" dirty="0">
              <a:solidFill>
                <a:srgbClr val="A50021"/>
              </a:solidFill>
              <a:latin typeface="Arial"/>
              <a:ea typeface="Arial"/>
              <a:cs typeface="Arial"/>
              <a:sym typeface="Arial"/>
            </a:endParaRPr>
          </a:p>
        </p:txBody>
      </p:sp>
      <p:pic>
        <p:nvPicPr>
          <p:cNvPr id="236" name="Shape 236" descr="Spark Cluster - Agent Interaction-3.png"/>
          <p:cNvPicPr preferRelativeResize="0"/>
          <p:nvPr/>
        </p:nvPicPr>
        <p:blipFill>
          <a:blip r:embed="rId3">
            <a:alphaModFix/>
          </a:blip>
          <a:stretch>
            <a:fillRect/>
          </a:stretch>
        </p:blipFill>
        <p:spPr>
          <a:xfrm>
            <a:off x="3504700" y="1436950"/>
            <a:ext cx="5639300" cy="2818750"/>
          </a:xfrm>
          <a:prstGeom prst="rect">
            <a:avLst/>
          </a:prstGeom>
          <a:noFill/>
          <a:ln>
            <a:noFill/>
          </a:ln>
        </p:spPr>
      </p:pic>
      <p:sp>
        <p:nvSpPr>
          <p:cNvPr id="237" name="Shape 237"/>
          <p:cNvSpPr txBox="1"/>
          <p:nvPr/>
        </p:nvSpPr>
        <p:spPr>
          <a:xfrm>
            <a:off x="232225" y="1522400"/>
            <a:ext cx="4954200" cy="2924400"/>
          </a:xfrm>
          <a:prstGeom prst="rect">
            <a:avLst/>
          </a:prstGeom>
          <a:noFill/>
          <a:ln>
            <a:noFill/>
          </a:ln>
        </p:spPr>
        <p:txBody>
          <a:bodyPr lIns="91425" tIns="91425" rIns="91425" bIns="91425" anchor="t" anchorCtr="0">
            <a:noAutofit/>
          </a:bodyPr>
          <a:lstStyle/>
          <a:p>
            <a:pPr marL="406400" lvl="0" indent="-285750" rtl="0">
              <a:spcBef>
                <a:spcPts val="0"/>
              </a:spcBef>
              <a:buSzPct val="100000"/>
              <a:buFont typeface="Arial" panose="020B0604020202020204" pitchFamily="34" charset="0"/>
              <a:buChar char="•"/>
            </a:pPr>
            <a:r>
              <a:rPr lang="en" sz="1700" dirty="0"/>
              <a:t>Pilot downloads and </a:t>
            </a:r>
            <a:br>
              <a:rPr lang="en" sz="1700" dirty="0"/>
            </a:br>
            <a:r>
              <a:rPr lang="en" sz="1700" dirty="0"/>
              <a:t>configures a Spark cluster</a:t>
            </a:r>
          </a:p>
          <a:p>
            <a:pPr marL="406400" lvl="0" indent="-285750" rtl="0">
              <a:spcBef>
                <a:spcPts val="0"/>
              </a:spcBef>
              <a:buSzPct val="100000"/>
              <a:buFont typeface="Arial" panose="020B0604020202020204" pitchFamily="34" charset="0"/>
              <a:buChar char="•"/>
            </a:pPr>
            <a:r>
              <a:rPr lang="en" sz="1700" dirty="0"/>
              <a:t>The Master node is with the</a:t>
            </a:r>
            <a:br>
              <a:rPr lang="en" sz="1700" dirty="0"/>
            </a:br>
            <a:r>
              <a:rPr lang="en" sz="1700" dirty="0"/>
              <a:t>Pilot’s Agent</a:t>
            </a:r>
          </a:p>
          <a:p>
            <a:pPr marL="406400" lvl="0" indent="-285750" rtl="0">
              <a:spcBef>
                <a:spcPts val="0"/>
              </a:spcBef>
              <a:buSzPct val="100000"/>
              <a:buFont typeface="Arial" panose="020B0604020202020204" pitchFamily="34" charset="0"/>
              <a:buChar char="•"/>
            </a:pPr>
            <a:r>
              <a:rPr lang="en" sz="1700" dirty="0"/>
              <a:t>When Spark is launched,</a:t>
            </a:r>
            <a:br>
              <a:rPr lang="en" sz="1700" dirty="0"/>
            </a:br>
            <a:r>
              <a:rPr lang="en" sz="1700" dirty="0"/>
              <a:t>Spark applications can be</a:t>
            </a:r>
            <a:br>
              <a:rPr lang="en" sz="1700" dirty="0"/>
            </a:br>
            <a:r>
              <a:rPr lang="en" sz="1700" dirty="0"/>
              <a:t>submitted.</a:t>
            </a:r>
          </a:p>
        </p:txBody>
      </p:sp>
      <p:sp>
        <p:nvSpPr>
          <p:cNvPr id="2" name="Rectangle 1"/>
          <p:cNvSpPr/>
          <p:nvPr/>
        </p:nvSpPr>
        <p:spPr>
          <a:xfrm>
            <a:off x="232226" y="4284784"/>
            <a:ext cx="6406174" cy="251820"/>
          </a:xfrm>
          <a:prstGeom prst="rect">
            <a:avLst/>
          </a:prstGeom>
        </p:spPr>
        <p:txBody>
          <a:bodyPr wrap="square">
            <a:spAutoFit/>
          </a:bodyPr>
          <a:lstStyle/>
          <a:p>
            <a:r>
              <a:rPr lang="en-US" sz="1200" dirty="0"/>
              <a:t>Link: </a:t>
            </a:r>
            <a:r>
              <a:rPr lang="en-US" sz="1200" dirty="0">
                <a:hlinkClick r:id="rId4"/>
              </a:rPr>
              <a:t>https://github.com/radical-cybertools/MIDAS-tutorial/blob/master/pilot/Pilot-Spark.ipynb</a:t>
            </a:r>
            <a:endParaRPr lang="en-US" sz="1200"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sz="1600" dirty="0"/>
              <a:t>Introduction</a:t>
            </a:r>
          </a:p>
          <a:p>
            <a:r>
              <a:rPr lang="en" sz="1600" dirty="0">
                <a:ea typeface="Arial"/>
                <a:cs typeface="Arial"/>
                <a:sym typeface="Arial"/>
              </a:rPr>
              <a:t>Pilot-Abstractions: A Unified Abstraction for Hadoop, Spark and HPC</a:t>
            </a:r>
          </a:p>
          <a:p>
            <a:r>
              <a:rPr lang="en" sz="1600" dirty="0"/>
              <a:t>BioMolecular Dynamics Applications</a:t>
            </a:r>
          </a:p>
          <a:p>
            <a:r>
              <a:rPr lang="en" sz="1600" dirty="0">
                <a:ea typeface="Arial"/>
                <a:cs typeface="Arial"/>
                <a:sym typeface="Arial"/>
              </a:rPr>
              <a:t>Performance Analysis</a:t>
            </a:r>
          </a:p>
          <a:p>
            <a:r>
              <a:rPr lang="en" sz="1600" dirty="0">
                <a:ea typeface="Arial"/>
                <a:cs typeface="Arial"/>
                <a:sym typeface="Arial"/>
              </a:rPr>
              <a:t>Conclusion and Hands-On</a:t>
            </a:r>
          </a:p>
          <a:p>
            <a:endParaRPr lang="en" sz="1600" dirty="0">
              <a:ea typeface="Arial"/>
              <a:cs typeface="Arial"/>
              <a:sym typeface="Arial"/>
            </a:endParaRPr>
          </a:p>
          <a:p>
            <a:endParaRPr lang="en" sz="1600" dirty="0"/>
          </a:p>
          <a:p>
            <a:endParaRPr lang="en-US" dirty="0"/>
          </a:p>
          <a:p>
            <a:endParaRPr lang="en-US" dirty="0"/>
          </a:p>
        </p:txBody>
      </p:sp>
    </p:spTree>
    <p:extLst>
      <p:ext uri="{BB962C8B-B14F-4D97-AF65-F5344CB8AC3E}">
        <p14:creationId xmlns:p14="http://schemas.microsoft.com/office/powerpoint/2010/main" val="427453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 dirty="0"/>
              <a:t>Material</a:t>
            </a:r>
          </a:p>
        </p:txBody>
      </p:sp>
      <p:sp>
        <p:nvSpPr>
          <p:cNvPr id="64" name="Shape 64"/>
          <p:cNvSpPr txBox="1">
            <a:spLocks noGrp="1"/>
          </p:cNvSpPr>
          <p:nvPr>
            <p:ph type="body" idx="1"/>
          </p:nvPr>
        </p:nvSpPr>
        <p:spPr>
          <a:prstGeom prst="rect">
            <a:avLst/>
          </a:prstGeom>
        </p:spPr>
        <p:txBody>
          <a:bodyPr lIns="91425" tIns="91425" rIns="91425" bIns="91425" anchor="t" anchorCtr="0">
            <a:noAutofit/>
          </a:bodyPr>
          <a:lstStyle/>
          <a:p>
            <a:pPr marL="457200" lvl="0" indent="-342900" rtl="0">
              <a:spcBef>
                <a:spcPts val="0"/>
              </a:spcBef>
              <a:buSzPct val="100000"/>
              <a:buChar char="●"/>
            </a:pPr>
            <a:r>
              <a:rPr lang="en" sz="1800" u="sng">
                <a:solidFill>
                  <a:schemeClr val="hlink"/>
                </a:solidFill>
                <a:hlinkClick r:id="rId3"/>
              </a:rPr>
              <a:t>https://becksteinlab.github.io/SPIDAL-MDAnalysis-Midas-tutorial/</a:t>
            </a:r>
          </a:p>
          <a:p>
            <a:pPr marL="457200" lvl="0" indent="-342900" rtl="0">
              <a:spcBef>
                <a:spcPts val="0"/>
              </a:spcBef>
              <a:buSzPct val="100000"/>
              <a:buChar char="●"/>
            </a:pPr>
            <a:r>
              <a:rPr lang="en" sz="1800" u="sng">
                <a:solidFill>
                  <a:schemeClr val="hlink"/>
                </a:solidFill>
                <a:hlinkClick r:id="rId4"/>
              </a:rPr>
              <a:t>https://github.com/radical-cybertools/MIDAS-tutorial</a:t>
            </a:r>
          </a:p>
          <a:p>
            <a:pPr marL="457200" lvl="0" indent="-342900">
              <a:spcBef>
                <a:spcPts val="0"/>
              </a:spcBef>
              <a:buSzPct val="100000"/>
              <a:buChar char="●"/>
            </a:pPr>
            <a:r>
              <a:rPr lang="en" sz="1800" u="sng">
                <a:solidFill>
                  <a:schemeClr val="hlink"/>
                </a:solidFill>
                <a:hlinkClick r:id="rId5"/>
              </a:rPr>
              <a:t>https://github.com/Becksteinlab/SPIDAL-MDAnalysis-Midas-tutorial</a:t>
            </a:r>
            <a:r>
              <a:rPr lang="en" sz="1800"/>
              <a:t> </a:t>
            </a:r>
          </a:p>
          <a:p>
            <a:pPr lvl="0">
              <a:spcBef>
                <a:spcPts val="0"/>
              </a:spcBef>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prstGeom prst="rect">
            <a:avLst/>
          </a:prstGeom>
          <a:no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 sz="4800" b="1" i="0" u="none" strike="noStrike" cap="none" dirty="0">
                <a:solidFill>
                  <a:srgbClr val="A50021"/>
                </a:solidFill>
                <a:latin typeface="Arial"/>
                <a:ea typeface="Arial"/>
                <a:cs typeface="Arial"/>
                <a:sym typeface="Arial"/>
              </a:rPr>
              <a:t>1. Introduction</a:t>
            </a:r>
          </a:p>
        </p:txBody>
      </p:sp>
      <p:sp>
        <p:nvSpPr>
          <p:cNvPr id="70" name="Shape 70"/>
          <p:cNvSpPr txBox="1">
            <a:spLocks noGrp="1"/>
          </p:cNvSpPr>
          <p:nvPr>
            <p:ph type="subTitle" idx="1"/>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2"/>
              </a:buClr>
              <a:buSzPct val="25000"/>
              <a:buFont typeface="Arial"/>
              <a:buNone/>
            </a:pPr>
            <a:endParaRPr sz="3000" b="1" i="0" u="none" strike="noStrike" cap="none">
              <a:solidFill>
                <a:schemeClr val="lt2"/>
              </a:solidFill>
              <a:latin typeface="Arial"/>
              <a:ea typeface="Arial"/>
              <a:cs typeface="Arial"/>
              <a:sym typeface="Arial"/>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3462"/>
            <a:ext cx="9126166" cy="765062"/>
          </a:xfrm>
        </p:spPr>
        <p:txBody>
          <a:bodyPr/>
          <a:lstStyle/>
          <a:p>
            <a:r>
              <a:rPr lang="en-US" dirty="0"/>
              <a:t>The Convergence of HPC and “Data Intensive” Computing</a:t>
            </a:r>
          </a:p>
        </p:txBody>
      </p:sp>
      <p:sp>
        <p:nvSpPr>
          <p:cNvPr id="4" name="Shape 79"/>
          <p:cNvSpPr txBox="1"/>
          <p:nvPr/>
        </p:nvSpPr>
        <p:spPr>
          <a:xfrm>
            <a:off x="0" y="729625"/>
            <a:ext cx="9144000" cy="11699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1400" b="0" i="0" u="none" strike="noStrike" cap="none" dirty="0">
                <a:solidFill>
                  <a:schemeClr val="dk1"/>
                </a:solidFill>
                <a:latin typeface="Arial"/>
                <a:ea typeface="Arial"/>
                <a:cs typeface="Arial"/>
                <a:sym typeface="Arial"/>
              </a:rPr>
              <a:t>At multiple levels: Applications, Micro-Architectural (“near data computing” processors), Macro-Architectural (e.g. File Systems), Software Environment (e.g., Analytical Libraries).</a:t>
            </a:r>
          </a:p>
          <a:p>
            <a:pPr marL="0" marR="0" lvl="0" indent="0" algn="l" rtl="0">
              <a:lnSpc>
                <a:spcPct val="100000"/>
              </a:lnSpc>
              <a:spcBef>
                <a:spcPts val="1200"/>
              </a:spcBef>
              <a:spcAft>
                <a:spcPts val="0"/>
              </a:spcAft>
              <a:buClr>
                <a:srgbClr val="0C0C0C"/>
              </a:buClr>
              <a:buSzPct val="25000"/>
              <a:buFont typeface="Arial"/>
              <a:buNone/>
            </a:pPr>
            <a:r>
              <a:rPr lang="en" sz="1400" b="0" i="0" u="none" strike="noStrike" cap="none" dirty="0">
                <a:solidFill>
                  <a:srgbClr val="0C0C0C"/>
                </a:solidFill>
                <a:latin typeface="Arial"/>
                <a:ea typeface="Arial"/>
                <a:cs typeface="Arial"/>
                <a:sym typeface="Arial"/>
              </a:rPr>
              <a:t>Objective: </a:t>
            </a:r>
            <a:r>
              <a:rPr lang="en" sz="1400" b="0" i="0" u="none" strike="noStrike" cap="none" dirty="0">
                <a:solidFill>
                  <a:schemeClr val="dk1"/>
                </a:solidFill>
                <a:latin typeface="Arial"/>
                <a:ea typeface="Arial"/>
                <a:cs typeface="Arial"/>
                <a:sym typeface="Arial"/>
              </a:rPr>
              <a:t>Bring ABDS Capabilities to HPDC </a:t>
            </a:r>
          </a:p>
          <a:p>
            <a:pPr marL="457200" marR="0" lvl="0" indent="-228600" algn="l" rtl="0">
              <a:lnSpc>
                <a:spcPct val="100000"/>
              </a:lnSpc>
              <a:spcBef>
                <a:spcPts val="0"/>
              </a:spcBef>
              <a:spcAft>
                <a:spcPts val="0"/>
              </a:spcAft>
              <a:buClr>
                <a:schemeClr val="dk1"/>
              </a:buClr>
              <a:buSzPct val="100000"/>
              <a:buFont typeface="Arial"/>
              <a:buChar char="●"/>
            </a:pPr>
            <a:r>
              <a:rPr lang="en" sz="1400" b="0" i="0" u="none" strike="noStrike" cap="none" dirty="0">
                <a:solidFill>
                  <a:schemeClr val="dk1"/>
                </a:solidFill>
                <a:latin typeface="Arial"/>
                <a:ea typeface="Arial"/>
                <a:cs typeface="Arial"/>
                <a:sym typeface="Arial"/>
              </a:rPr>
              <a:t>HPC: Simple Functionality, Complex Stack, High Performance ABDS: Advanced Functionality</a:t>
            </a:r>
          </a:p>
        </p:txBody>
      </p:sp>
      <p:pic>
        <p:nvPicPr>
          <p:cNvPr id="5" name="Shape 75"/>
          <p:cNvPicPr preferRelativeResize="0"/>
          <p:nvPr/>
        </p:nvPicPr>
        <p:blipFill rotWithShape="1">
          <a:blip r:embed="rId2">
            <a:alphaModFix/>
          </a:blip>
          <a:srcRect t="-50206" b="-46759"/>
          <a:stretch/>
        </p:blipFill>
        <p:spPr>
          <a:xfrm>
            <a:off x="5717500" y="1187450"/>
            <a:ext cx="3426598" cy="3484498"/>
          </a:xfrm>
          <a:prstGeom prst="rect">
            <a:avLst/>
          </a:prstGeom>
          <a:noFill/>
          <a:ln>
            <a:noFill/>
          </a:ln>
        </p:spPr>
      </p:pic>
      <p:pic>
        <p:nvPicPr>
          <p:cNvPr id="6" name="Shape 76"/>
          <p:cNvPicPr preferRelativeResize="0"/>
          <p:nvPr/>
        </p:nvPicPr>
        <p:blipFill rotWithShape="1">
          <a:blip r:embed="rId3">
            <a:alphaModFix/>
          </a:blip>
          <a:srcRect t="-19235" b="-19249"/>
          <a:stretch/>
        </p:blipFill>
        <p:spPr>
          <a:xfrm>
            <a:off x="17250" y="1663700"/>
            <a:ext cx="5638200" cy="2531999"/>
          </a:xfrm>
          <a:prstGeom prst="rect">
            <a:avLst/>
          </a:prstGeom>
          <a:noFill/>
          <a:ln>
            <a:noFill/>
          </a:ln>
        </p:spPr>
      </p:pic>
      <p:sp>
        <p:nvSpPr>
          <p:cNvPr id="7" name="Shape 80"/>
          <p:cNvSpPr txBox="1"/>
          <p:nvPr/>
        </p:nvSpPr>
        <p:spPr>
          <a:xfrm>
            <a:off x="0" y="3884474"/>
            <a:ext cx="7876800" cy="757075"/>
          </a:xfrm>
          <a:prstGeom prst="rect">
            <a:avLst/>
          </a:prstGeom>
          <a:solidFill>
            <a:schemeClr val="dk2"/>
          </a:solidFill>
          <a:ln>
            <a:noFill/>
          </a:ln>
        </p:spPr>
        <p:txBody>
          <a:bodyPr lIns="1188700" tIns="45700" rIns="274300" bIns="45700" anchor="ctr" anchorCtr="0">
            <a:noAutofit/>
          </a:bodyPr>
          <a:lstStyle/>
          <a:p>
            <a:pPr marL="0" marR="0" lvl="0" indent="0" algn="l" rtl="0">
              <a:lnSpc>
                <a:spcPct val="90000"/>
              </a:lnSpc>
              <a:spcBef>
                <a:spcPts val="0"/>
              </a:spcBef>
              <a:spcAft>
                <a:spcPts val="0"/>
              </a:spcAft>
              <a:buClr>
                <a:srgbClr val="FFFFFF"/>
              </a:buClr>
              <a:buSzPct val="25000"/>
              <a:buFont typeface="Arial"/>
              <a:buNone/>
            </a:pPr>
            <a:endParaRPr lang="en" sz="1400" i="0" dirty="0">
              <a:solidFill>
                <a:srgbClr val="FFFFFF"/>
              </a:solidFill>
              <a:latin typeface="Arial"/>
              <a:ea typeface="Arial"/>
              <a:cs typeface="Arial"/>
              <a:sym typeface="Arial"/>
            </a:endParaRPr>
          </a:p>
          <a:p>
            <a:pPr marL="0" marR="0" lvl="0" indent="0" rtl="0">
              <a:lnSpc>
                <a:spcPct val="90000"/>
              </a:lnSpc>
              <a:spcBef>
                <a:spcPts val="0"/>
              </a:spcBef>
              <a:spcAft>
                <a:spcPts val="0"/>
              </a:spcAft>
              <a:buClr>
                <a:srgbClr val="FFFFFF"/>
              </a:buClr>
              <a:buSzPct val="25000"/>
              <a:buFont typeface="Arial"/>
              <a:buNone/>
            </a:pPr>
            <a:r>
              <a:rPr lang="en" sz="1400" b="0" i="0" u="none" strike="noStrike" cap="none" dirty="0">
                <a:solidFill>
                  <a:schemeClr val="bg2">
                    <a:lumMod val="75000"/>
                  </a:schemeClr>
                </a:solidFill>
                <a:latin typeface="Arial"/>
                <a:ea typeface="Arial"/>
                <a:cs typeface="Arial"/>
                <a:sym typeface="Arial"/>
              </a:rPr>
              <a:t>A Tale of Two Data-Intensive Paradigms: Data Intensive Applications, Abstractions and Architectures </a:t>
            </a:r>
            <a:r>
              <a:rPr lang="en" sz="1400" b="0" i="0" u="none" strike="noStrike" cap="none" dirty="0">
                <a:solidFill>
                  <a:srgbClr val="FF0000"/>
                </a:solidFill>
                <a:latin typeface="Arial"/>
                <a:ea typeface="Arial"/>
                <a:cs typeface="Arial"/>
                <a:sym typeface="Arial"/>
              </a:rPr>
              <a:t>In collaboration with Geoffrey Fox</a:t>
            </a:r>
            <a:r>
              <a:rPr lang="en" sz="1400" b="0" i="0" u="none" strike="noStrike" cap="none" baseline="30000" dirty="0">
                <a:solidFill>
                  <a:srgbClr val="FF0000"/>
                </a:solidFill>
                <a:latin typeface="Arial"/>
                <a:ea typeface="Arial"/>
                <a:cs typeface="Arial"/>
                <a:sym typeface="Arial"/>
              </a:rPr>
              <a:t>   </a:t>
            </a:r>
            <a:r>
              <a:rPr lang="en" sz="1400" b="0" i="0" u="none" strike="noStrike" cap="none" dirty="0">
                <a:solidFill>
                  <a:srgbClr val="FF0000"/>
                </a:solidFill>
                <a:latin typeface="Arial"/>
                <a:ea typeface="Arial"/>
                <a:cs typeface="Arial"/>
                <a:sym typeface="Arial"/>
              </a:rPr>
              <a:t>(Indiana)</a:t>
            </a:r>
            <a:r>
              <a:rPr lang="en" sz="1400" b="0" i="0" u="none" strike="noStrike" cap="none" dirty="0">
                <a:solidFill>
                  <a:srgbClr val="000000"/>
                </a:solidFill>
                <a:latin typeface="Arial"/>
                <a:ea typeface="Arial"/>
                <a:cs typeface="Arial"/>
                <a:sym typeface="Arial"/>
              </a:rPr>
              <a:t>, </a:t>
            </a:r>
            <a:r>
              <a:rPr lang="en" sz="1400" b="0" i="0" u="none" strike="noStrike" cap="none" baseline="30000" dirty="0">
                <a:solidFill>
                  <a:srgbClr val="BFBFBF"/>
                </a:solidFill>
                <a:latin typeface="Arial"/>
                <a:ea typeface="Arial"/>
                <a:cs typeface="Arial"/>
                <a:sym typeface="Arial"/>
              </a:rPr>
              <a:t>http://arxiv.org/abs/1403.1528</a:t>
            </a:r>
          </a:p>
          <a:p>
            <a:pPr marL="0" marR="0" lvl="0" indent="0" algn="l" rtl="0">
              <a:lnSpc>
                <a:spcPct val="90000"/>
              </a:lnSpc>
              <a:spcBef>
                <a:spcPts val="0"/>
              </a:spcBef>
              <a:spcAft>
                <a:spcPts val="0"/>
              </a:spcAft>
              <a:buClr>
                <a:schemeClr val="dk1"/>
              </a:buClr>
              <a:buFont typeface="Arial"/>
              <a:buNone/>
            </a:pPr>
            <a:endParaRPr sz="1400" b="0"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262055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RADICAL-</a:t>
            </a:r>
            <a:r>
              <a:rPr lang="en-US" dirty="0" err="1"/>
              <a:t>Cybetools</a:t>
            </a:r>
            <a:r>
              <a:rPr lang="en-US" dirty="0"/>
              <a:t>: Abstraction based approach to HPC</a:t>
            </a:r>
          </a:p>
        </p:txBody>
      </p:sp>
      <p:sp>
        <p:nvSpPr>
          <p:cNvPr id="3" name="Text Placeholder 2"/>
          <p:cNvSpPr>
            <a:spLocks noGrp="1"/>
          </p:cNvSpPr>
          <p:nvPr>
            <p:ph type="body" idx="1"/>
          </p:nvPr>
        </p:nvSpPr>
        <p:spPr>
          <a:xfrm>
            <a:off x="104400" y="1252437"/>
            <a:ext cx="4338000" cy="3465298"/>
          </a:xfrm>
        </p:spPr>
        <p:txBody>
          <a:bodyPr/>
          <a:lstStyle/>
          <a:p>
            <a:r>
              <a:rPr lang="en-US" dirty="0"/>
              <a:t>RADICAL-</a:t>
            </a:r>
            <a:r>
              <a:rPr lang="en-US" dirty="0" err="1"/>
              <a:t>Cybertools</a:t>
            </a:r>
            <a:r>
              <a:rPr lang="en-US" dirty="0"/>
              <a:t> provide:</a:t>
            </a:r>
          </a:p>
          <a:p>
            <a:pPr lvl="1"/>
            <a:r>
              <a:rPr lang="en-US" dirty="0"/>
              <a:t>Flexible execution and resource management</a:t>
            </a:r>
          </a:p>
          <a:p>
            <a:pPr lvl="2"/>
            <a:r>
              <a:rPr lang="en-US" dirty="0"/>
              <a:t>“Static” versus “Dynamic” resource execution</a:t>
            </a:r>
          </a:p>
          <a:p>
            <a:pPr lvl="2"/>
            <a:r>
              <a:rPr lang="en-US" dirty="0"/>
              <a:t>Pilot-Abstraction for “higher-level” resource management</a:t>
            </a:r>
          </a:p>
          <a:p>
            <a:pPr lvl="1"/>
            <a:r>
              <a:rPr lang="en-US" dirty="0"/>
              <a:t>Manage heterogeneity</a:t>
            </a:r>
          </a:p>
          <a:p>
            <a:pPr lvl="2"/>
            <a:r>
              <a:rPr lang="en-US" dirty="0"/>
              <a:t>Middleware variants (syntax)</a:t>
            </a:r>
          </a:p>
          <a:p>
            <a:pPr lvl="2"/>
            <a:r>
              <a:rPr lang="en-US" dirty="0"/>
              <a:t>Infrastructure utilization (semantics)</a:t>
            </a:r>
          </a:p>
          <a:p>
            <a:pPr lvl="2"/>
            <a:r>
              <a:rPr lang="en-US" dirty="0"/>
              <a:t>(some) Architectural features</a:t>
            </a:r>
          </a:p>
          <a:p>
            <a:pPr lvl="1"/>
            <a:r>
              <a:rPr lang="en-US" dirty="0"/>
              <a:t>Serve as building blocks upon which other components can be built</a:t>
            </a:r>
          </a:p>
          <a:p>
            <a:pPr lvl="2"/>
            <a:r>
              <a:rPr lang="en-US" dirty="0"/>
              <a:t>Application/Domain specific </a:t>
            </a:r>
            <a:r>
              <a:rPr lang="en-US" dirty="0" err="1"/>
              <a:t>Toolkits:Ensemble</a:t>
            </a:r>
            <a:r>
              <a:rPr lang="en-US" dirty="0"/>
              <a:t> Toolkit</a:t>
            </a:r>
          </a:p>
          <a:p>
            <a:pPr lvl="2"/>
            <a:r>
              <a:rPr lang="en-US" dirty="0"/>
              <a:t>Data-</a:t>
            </a:r>
            <a:r>
              <a:rPr lang="en-US" dirty="0" err="1"/>
              <a:t>Intensie</a:t>
            </a:r>
            <a:r>
              <a:rPr lang="en-US" dirty="0"/>
              <a:t> Applications Libraries (SPIDAL)</a:t>
            </a:r>
          </a:p>
        </p:txBody>
      </p:sp>
      <p:pic>
        <p:nvPicPr>
          <p:cNvPr id="5" name="Shape 87"/>
          <p:cNvPicPr preferRelativeResize="0"/>
          <p:nvPr/>
        </p:nvPicPr>
        <p:blipFill rotWithShape="1">
          <a:blip r:embed="rId2">
            <a:alphaModFix/>
          </a:blip>
          <a:srcRect/>
          <a:stretch/>
        </p:blipFill>
        <p:spPr>
          <a:xfrm>
            <a:off x="4329875" y="343416"/>
            <a:ext cx="4040850" cy="3199072"/>
          </a:xfrm>
          <a:prstGeom prst="rect">
            <a:avLst/>
          </a:prstGeom>
          <a:noFill/>
          <a:ln>
            <a:noFill/>
          </a:ln>
        </p:spPr>
      </p:pic>
      <p:sp>
        <p:nvSpPr>
          <p:cNvPr id="6" name="Shape 89"/>
          <p:cNvSpPr/>
          <p:nvPr/>
        </p:nvSpPr>
        <p:spPr>
          <a:xfrm>
            <a:off x="4901759" y="2650789"/>
            <a:ext cx="2897100" cy="1815900"/>
          </a:xfrm>
          <a:prstGeom prst="rect">
            <a:avLst/>
          </a:prstGeom>
          <a:noFill/>
          <a:ln>
            <a:noFill/>
          </a:ln>
        </p:spPr>
        <p:txBody>
          <a:bodyPr lIns="91425" tIns="45700" rIns="91425" bIns="45700" anchor="t" anchorCtr="0">
            <a:noAutofit/>
          </a:bodyPr>
          <a:lstStyle/>
          <a:p>
            <a:pPr marL="457200" marR="0" lvl="0" indent="-228600" algn="l" rtl="0">
              <a:lnSpc>
                <a:spcPct val="100000"/>
              </a:lnSpc>
              <a:spcBef>
                <a:spcPts val="0"/>
              </a:spcBef>
              <a:spcAft>
                <a:spcPts val="0"/>
              </a:spcAft>
              <a:buClr>
                <a:srgbClr val="000000"/>
              </a:buClr>
              <a:buSzPct val="25000"/>
              <a:buFont typeface="Arial"/>
              <a:buNone/>
            </a:pPr>
            <a:r>
              <a:rPr lang="en" sz="1400" b="0" i="0" u="none" strike="noStrike" cap="none">
                <a:solidFill>
                  <a:srgbClr val="000000"/>
                </a:solidFill>
                <a:latin typeface="Arial"/>
                <a:ea typeface="Arial"/>
                <a:cs typeface="Arial"/>
                <a:sym typeface="Arial"/>
              </a:rPr>
              <a:t>Infrastructural abstractions:</a:t>
            </a:r>
          </a:p>
          <a:p>
            <a:pPr marL="514350" marR="0" lvl="0" indent="-285750" algn="l" rtl="0">
              <a:lnSpc>
                <a:spcPct val="100000"/>
              </a:lnSpc>
              <a:spcBef>
                <a:spcPts val="0"/>
              </a:spcBef>
              <a:spcAft>
                <a:spcPts val="0"/>
              </a:spcAft>
              <a:buClr>
                <a:srgbClr val="000000"/>
              </a:buClr>
              <a:buSzPct val="100000"/>
              <a:buFont typeface="Arial"/>
              <a:buChar char="•"/>
            </a:pPr>
            <a:r>
              <a:rPr lang="en" sz="1400" b="1" i="1" u="none" strike="noStrike" cap="none">
                <a:solidFill>
                  <a:srgbClr val="000000"/>
                </a:solidFill>
                <a:latin typeface="Arial"/>
                <a:ea typeface="Arial"/>
                <a:cs typeface="Arial"/>
                <a:sym typeface="Arial"/>
              </a:rPr>
              <a:t>Pilot-Abstraction: </a:t>
            </a:r>
            <a:r>
              <a:rPr lang="en" sz="1400" b="0" i="0" u="none" strike="noStrike" cap="none">
                <a:solidFill>
                  <a:srgbClr val="000000"/>
                </a:solidFill>
                <a:latin typeface="Arial"/>
                <a:ea typeface="Arial"/>
                <a:cs typeface="Arial"/>
                <a:sym typeface="Arial"/>
              </a:rPr>
              <a:t>General, Scalable HPDC resource management </a:t>
            </a:r>
          </a:p>
          <a:p>
            <a:pPr marL="514350" marR="0" lvl="0" indent="-285750" algn="l" rtl="0">
              <a:lnSpc>
                <a:spcPct val="100000"/>
              </a:lnSpc>
              <a:spcBef>
                <a:spcPts val="0"/>
              </a:spcBef>
              <a:spcAft>
                <a:spcPts val="0"/>
              </a:spcAft>
              <a:buClr>
                <a:srgbClr val="000000"/>
              </a:buClr>
              <a:buSzPct val="100000"/>
              <a:buFont typeface="Arial"/>
              <a:buChar char="•"/>
            </a:pPr>
            <a:r>
              <a:rPr lang="en" sz="1400" b="1" i="0" u="none" strike="noStrike" cap="none">
                <a:solidFill>
                  <a:srgbClr val="000000"/>
                </a:solidFill>
                <a:latin typeface="Arial"/>
                <a:ea typeface="Arial"/>
                <a:cs typeface="Arial"/>
                <a:sym typeface="Arial"/>
              </a:rPr>
              <a:t>SAGA:</a:t>
            </a:r>
            <a:r>
              <a:rPr lang="en" sz="1400" b="0" i="0" u="none" strike="noStrike" cap="none">
                <a:solidFill>
                  <a:srgbClr val="000000"/>
                </a:solidFill>
                <a:latin typeface="Arial"/>
                <a:ea typeface="Arial"/>
                <a:cs typeface="Arial"/>
                <a:sym typeface="Arial"/>
              </a:rPr>
              <a:t> Standardized API</a:t>
            </a:r>
          </a:p>
          <a:p>
            <a:pPr marL="514350" marR="0" lvl="0" indent="-285750" algn="l" rtl="0">
              <a:lnSpc>
                <a:spcPct val="100000"/>
              </a:lnSpc>
              <a:spcBef>
                <a:spcPts val="0"/>
              </a:spcBef>
              <a:spcAft>
                <a:spcPts val="0"/>
              </a:spcAft>
              <a:buClr>
                <a:srgbClr val="000000"/>
              </a:buClr>
              <a:buSzPct val="100000"/>
              <a:buFont typeface="Arial"/>
              <a:buChar char="•"/>
            </a:pPr>
            <a:r>
              <a:rPr lang="en" sz="1400" b="0" i="0" u="none" strike="noStrike" cap="none">
                <a:solidFill>
                  <a:srgbClr val="000000"/>
                </a:solidFill>
                <a:latin typeface="Arial"/>
                <a:ea typeface="Arial"/>
                <a:cs typeface="Arial"/>
                <a:sym typeface="Arial"/>
              </a:rPr>
              <a:t>Execution Strategy</a:t>
            </a:r>
            <a:r>
              <a:rPr lang="en" sz="1400" b="1" i="0" u="none" strike="noStrike" cap="none">
                <a:solidFill>
                  <a:srgbClr val="000000"/>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Decouple workload from execution management</a:t>
            </a:r>
          </a:p>
        </p:txBody>
      </p:sp>
    </p:spTree>
    <p:extLst>
      <p:ext uri="{BB962C8B-B14F-4D97-AF65-F5344CB8AC3E}">
        <p14:creationId xmlns:p14="http://schemas.microsoft.com/office/powerpoint/2010/main" val="101934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A50021"/>
                </a:solidFill>
              </a:rPr>
              <a:t>Objectives</a:t>
            </a:r>
          </a:p>
        </p:txBody>
      </p:sp>
      <p:sp>
        <p:nvSpPr>
          <p:cNvPr id="3" name="Text Placeholder 2"/>
          <p:cNvSpPr>
            <a:spLocks noGrp="1"/>
          </p:cNvSpPr>
          <p:nvPr>
            <p:ph type="body" idx="1"/>
          </p:nvPr>
        </p:nvSpPr>
        <p:spPr>
          <a:xfrm>
            <a:off x="457200" y="1347475"/>
            <a:ext cx="8229600" cy="3465298"/>
          </a:xfrm>
        </p:spPr>
        <p:txBody>
          <a:bodyPr/>
          <a:lstStyle/>
          <a:p>
            <a:r>
              <a:rPr lang="en-US" dirty="0"/>
              <a:t>Introduce MIDAS</a:t>
            </a:r>
          </a:p>
          <a:p>
            <a:r>
              <a:rPr lang="en" dirty="0"/>
              <a:t>Introduce how to execute Data-Intensive Molecular Dynamics Analysis applications using RADICAL-Pilot</a:t>
            </a:r>
          </a:p>
          <a:p>
            <a:endParaRPr lang="en-US" dirty="0"/>
          </a:p>
          <a:p>
            <a:endParaRPr lang="en-US" dirty="0"/>
          </a:p>
        </p:txBody>
      </p:sp>
    </p:spTree>
    <p:extLst>
      <p:ext uri="{BB962C8B-B14F-4D97-AF65-F5344CB8AC3E}">
        <p14:creationId xmlns:p14="http://schemas.microsoft.com/office/powerpoint/2010/main" val="4152839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 sz="3600" b="1" i="0" u="none" strike="noStrike" cap="none" dirty="0">
                <a:solidFill>
                  <a:srgbClr val="A50021"/>
                </a:solidFill>
                <a:latin typeface="Arial"/>
                <a:ea typeface="Arial"/>
                <a:cs typeface="Arial"/>
                <a:sym typeface="Arial"/>
              </a:rPr>
              <a:t>MIDAS: Pilot-based Middleware for Data-intensive Analysis and Science</a:t>
            </a:r>
          </a:p>
        </p:txBody>
      </p:sp>
      <p:sp>
        <p:nvSpPr>
          <p:cNvPr id="101" name="Shape 101"/>
          <p:cNvSpPr txBox="1">
            <a:spLocks noGrp="1"/>
          </p:cNvSpPr>
          <p:nvPr>
            <p:ph type="body" idx="1"/>
          </p:nvPr>
        </p:nvSpPr>
        <p:spPr>
          <a:prstGeom prst="rect">
            <a:avLst/>
          </a:prstGeom>
          <a:noFill/>
          <a:ln>
            <a:noFill/>
          </a:ln>
        </p:spPr>
        <p:txBody>
          <a:bodyPr lIns="91425" tIns="45700" rIns="91425" bIns="45700" anchor="t" anchorCtr="0">
            <a:noAutofit/>
          </a:bodyPr>
          <a:lstStyle/>
          <a:p>
            <a:pPr marL="571500" marR="0" lvl="0" indent="-3429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Arial"/>
                <a:ea typeface="Arial"/>
                <a:cs typeface="Arial"/>
                <a:sym typeface="Arial"/>
              </a:rPr>
              <a:t>Application is integrated deeply with Infrastructure.</a:t>
            </a:r>
          </a:p>
          <a:p>
            <a:pPr marL="871538" lvl="1" indent="-342900">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Great for performance. But bad for extensibility &amp; flexibility.</a:t>
            </a:r>
          </a:p>
          <a:p>
            <a:pPr marL="571500" marR="0" lvl="0" indent="-3429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Arial"/>
                <a:ea typeface="Arial"/>
                <a:cs typeface="Arial"/>
                <a:sym typeface="Arial"/>
              </a:rPr>
              <a:t>Multiple levels of functionality, indirection and abstractions</a:t>
            </a:r>
          </a:p>
          <a:p>
            <a:pPr marL="871538" lvl="1" indent="-342900">
              <a:spcAft>
                <a:spcPts val="0"/>
              </a:spcAft>
              <a:buClr>
                <a:schemeClr val="dk1"/>
              </a:buClr>
              <a:buSzPct val="100000"/>
              <a:buFont typeface="Arial"/>
              <a:buChar char="•"/>
            </a:pPr>
            <a:r>
              <a:rPr lang="en" sz="1600" b="0" i="0" u="none" strike="noStrike" cap="none" dirty="0">
                <a:solidFill>
                  <a:schemeClr val="dk1"/>
                </a:solidFill>
                <a:latin typeface="Arial"/>
                <a:ea typeface="Arial"/>
                <a:cs typeface="Arial"/>
                <a:sym typeface="Arial"/>
              </a:rPr>
              <a:t>Performance is often difficult.</a:t>
            </a:r>
          </a:p>
          <a:p>
            <a:pPr marL="571500" marR="0" lvl="0" indent="-342900" algn="l" rtl="0">
              <a:lnSpc>
                <a:spcPct val="100000"/>
              </a:lnSpc>
              <a:spcBef>
                <a:spcPts val="0"/>
              </a:spcBef>
              <a:spcAft>
                <a:spcPts val="0"/>
              </a:spcAft>
              <a:buClr>
                <a:schemeClr val="dk1"/>
              </a:buClr>
              <a:buSzPct val="100000"/>
              <a:buFont typeface="Arial"/>
              <a:buChar char="•"/>
            </a:pPr>
            <a:r>
              <a:rPr lang="en" sz="2000" b="0" i="0" u="none" strike="noStrike" cap="none" dirty="0">
                <a:solidFill>
                  <a:schemeClr val="dk1"/>
                </a:solidFill>
                <a:latin typeface="Arial"/>
                <a:ea typeface="Arial"/>
                <a:cs typeface="Arial"/>
                <a:sym typeface="Arial"/>
              </a:rPr>
              <a:t>Challenge: How to find “Sweet Spot”?  “Neck of hour glass” for multiple applications and infrastructure</a:t>
            </a:r>
          </a:p>
          <a:p>
            <a:pPr marL="0" marR="0" lvl="0" indent="0" algn="l" rtl="0">
              <a:lnSpc>
                <a:spcPct val="100000"/>
              </a:lnSpc>
              <a:spcBef>
                <a:spcPts val="0"/>
              </a:spcBef>
              <a:spcAft>
                <a:spcPts val="0"/>
              </a:spcAft>
              <a:buClr>
                <a:schemeClr val="dk2"/>
              </a:buClr>
              <a:buSzPct val="25000"/>
              <a:buFont typeface="Arial"/>
              <a:buNone/>
            </a:pPr>
            <a:endParaRPr sz="2000" b="0" i="0" u="none" strike="noStrike" cap="none" dirty="0">
              <a:solidFill>
                <a:srgbClr val="5F5F5F"/>
              </a:solidFill>
              <a:latin typeface="Arial"/>
              <a:ea typeface="Arial"/>
              <a:cs typeface="Arial"/>
              <a:sym typeface="Arial"/>
            </a:endParaRPr>
          </a:p>
        </p:txBody>
      </p:sp>
    </p:spTree>
  </p:cSld>
  <p:clrMapOvr>
    <a:masterClrMapping/>
  </p:clrMapOvr>
  <p:transition spd="slow">
    <p:fade/>
  </p:transition>
</p:sld>
</file>

<file path=ppt/theme/theme1.xml><?xml version="1.0" encoding="utf-8"?>
<a:theme xmlns:a="http://schemas.openxmlformats.org/drawingml/2006/main" name="Theme1">
  <a:themeElements>
    <a:clrScheme name="Custom 2">
      <a:dk1>
        <a:srgbClr val="000000"/>
      </a:dk1>
      <a:lt1>
        <a:srgbClr val="FFFFFF"/>
      </a:lt1>
      <a:dk2>
        <a:srgbClr val="F8F3D2"/>
      </a:dk2>
      <a:lt2>
        <a:srgbClr val="B0B2B4"/>
      </a:lt2>
      <a:accent1>
        <a:srgbClr val="8E0C33"/>
      </a:accent1>
      <a:accent2>
        <a:srgbClr val="6D6E70"/>
      </a:accent2>
      <a:accent3>
        <a:srgbClr val="FFFFFF"/>
      </a:accent3>
      <a:accent4>
        <a:srgbClr val="000000"/>
      </a:accent4>
      <a:accent5>
        <a:srgbClr val="BFAAAA"/>
      </a:accent5>
      <a:accent6>
        <a:srgbClr val="626365"/>
      </a:accent6>
      <a:hlink>
        <a:srgbClr val="8E0C33"/>
      </a:hlink>
      <a:folHlink>
        <a:srgbClr val="6D6E7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7F297723-AB9E-4B6A-80BE-E623DE086D45}" vid="{A35D9E3A-7FAE-4300-9595-1F0B66D59BA3}"/>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56</TotalTime>
  <Words>1615</Words>
  <Application>Microsoft Office PowerPoint</Application>
  <PresentationFormat>On-screen Show (16:9)</PresentationFormat>
  <Paragraphs>155</Paragraphs>
  <Slides>23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ＭＳ Ｐゴシック</vt:lpstr>
      <vt:lpstr>Arial</vt:lpstr>
      <vt:lpstr>Calibri</vt:lpstr>
      <vt:lpstr>Franklin Gothic Medium</vt:lpstr>
      <vt:lpstr>Times New Roman</vt:lpstr>
      <vt:lpstr>Theme1</vt:lpstr>
      <vt:lpstr>PowerPoint Presentation</vt:lpstr>
      <vt:lpstr>MIDAS- Molecular Dynamics Analysis Tutorial</vt:lpstr>
      <vt:lpstr>Agenda</vt:lpstr>
      <vt:lpstr>Material</vt:lpstr>
      <vt:lpstr>1. Introduction</vt:lpstr>
      <vt:lpstr>The Convergence of HPC and “Data Intensive” Computing</vt:lpstr>
      <vt:lpstr>RADICAL-Cybetools: Abstraction based approach to HPC</vt:lpstr>
      <vt:lpstr>Objectives</vt:lpstr>
      <vt:lpstr>MIDAS: Pilot-based Middleware for Data-intensive Analysis and Science</vt:lpstr>
      <vt:lpstr>MIDAS: Pilot-based Middleware for Data-intensive Analysis and Science</vt:lpstr>
      <vt:lpstr>MIDAS: Pilot-based Middleware for Data-intensive Analysis and Science</vt:lpstr>
      <vt:lpstr>Why Hadoop/Spark on HPC?</vt:lpstr>
      <vt:lpstr>HPC and Hadoop Ecosystem</vt:lpstr>
      <vt:lpstr>HPC and ABDS Interoperability</vt:lpstr>
      <vt:lpstr> </vt:lpstr>
      <vt:lpstr>3. Pilot-Abstraction</vt:lpstr>
      <vt:lpstr>Introduction Pilot Abstraction</vt:lpstr>
      <vt:lpstr>Introduction to Pilot-Abstraction </vt:lpstr>
      <vt:lpstr>RADICAL-Pilot: Architecture </vt:lpstr>
      <vt:lpstr>RADICAL-Pilot: Architecture</vt:lpstr>
      <vt:lpstr>RADICAL-Pilot:</vt:lpstr>
      <vt:lpstr>Pilot-Hadoop</vt:lpstr>
      <vt:lpstr>Pilot-Spark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MIDAS- Molecular Dynamics Analysis Tutorial</dc:title>
  <cp:lastModifiedBy>neinon21</cp:lastModifiedBy>
  <cp:revision>8</cp:revision>
  <dcterms:modified xsi:type="dcterms:W3CDTF">2017-02-11T00:35:17Z</dcterms:modified>
</cp:coreProperties>
</file>