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embeddedFontLst>
    <p:embeddedFont>
      <p:font typeface="Proxima Nova"/>
      <p:regular r:id="rId48"/>
      <p:bold r:id="rId49"/>
      <p:italic r:id="rId50"/>
      <p:boldItalic r:id="rId51"/>
    </p:embeddedFont>
    <p:embeddedFont>
      <p:font typeface="Robo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A174B26-9739-4EA3-B425-57C5F52A4CC0}">
  <a:tblStyle styleId="{DA174B26-9739-4EA3-B425-57C5F52A4C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ProximaNova-regular.fntdata"/><Relationship Id="rId47" Type="http://schemas.openxmlformats.org/officeDocument/2006/relationships/slide" Target="slides/slide41.xml"/><Relationship Id="rId49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-boldItalic.fntdata"/><Relationship Id="rId50" Type="http://schemas.openxmlformats.org/officeDocument/2006/relationships/font" Target="fonts/ProximaNova-italic.fntdata"/><Relationship Id="rId53" Type="http://schemas.openxmlformats.org/officeDocument/2006/relationships/font" Target="fonts/Roboto-bold.fntdata"/><Relationship Id="rId52" Type="http://schemas.openxmlformats.org/officeDocument/2006/relationships/font" Target="fonts/Roboto-regular.fntdata"/><Relationship Id="rId11" Type="http://schemas.openxmlformats.org/officeDocument/2006/relationships/slide" Target="slides/slide5.xml"/><Relationship Id="rId55" Type="http://schemas.openxmlformats.org/officeDocument/2006/relationships/font" Target="fonts/Roboto-boldItalic.fntdata"/><Relationship Id="rId10" Type="http://schemas.openxmlformats.org/officeDocument/2006/relationships/slide" Target="slides/slide4.xml"/><Relationship Id="rId54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krb09/Benchmarking_K_Means/blob/master/start_workers.py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ikit-learn.org/stable/modules/generated/sklearn.cluster.KMeans.html#:~:text=The%20k%2Dmeans%20problem%20is,is%20the%20number%20of%20iteration.&amp;text=In%20practice%2C%20the%20k%2Dmeans,it%20falls%20in%20local%20minima." TargetMode="Externa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4cc85d42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4cc85d42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Points from 2 to ~500,000 points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5 minutes or 300 seconds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fed7e75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fed7e75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-divided the work on Edge and Cloud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Now since the best performance is on the cloud, I see the change in performance with respect to work 100 on the cloud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fed7e754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fed7e754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fed7e754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fed7e754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7039b01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7039b01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8063241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8063241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80632414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80632414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053e279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053e279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 million points: Threshold to send data by Kafka Brokers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 billion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Avg: </a:t>
            </a:r>
            <a:r>
              <a:rPr lang="en" sz="1000"/>
              <a:t>643948.2094 ~ 0.6 million points per second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053e279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053e279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5c1ba78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5c1ba78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Time is different on the two machines? (consumer machine shows receiving time less the product time)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It shows very fluctuating results. Thus, I run it 5 times first and then take the average of 10 times.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--Points are different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4cc85d42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4cc85d42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5c1ba78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5c1ba78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5c1ba78e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5c1ba78e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clusters= 3</a:t>
            </a:r>
            <a:br>
              <a:rPr lang="en"/>
            </a:br>
            <a:r>
              <a:rPr lang="en"/>
              <a:t>Number of cores = 10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7b0bfa5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7b0bfa5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 date command simultaneously to both of my machines.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7b0bfa5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7b0bfa5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800314c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800314c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Data_rate = 600000 data points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 power of Edge = 50% of the cloud</a:t>
            </a:r>
            <a:br>
              <a:rPr lang="en"/>
            </a:br>
            <a:br>
              <a:rPr lang="en"/>
            </a:br>
            <a:r>
              <a:rPr lang="en"/>
              <a:t>NOTES: Number of points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800314c2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800314c2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Bandwidth? </a:t>
            </a:r>
            <a:br>
              <a:rPr lang="en"/>
            </a:br>
            <a:br>
              <a:rPr lang="en"/>
            </a:br>
            <a:r>
              <a:rPr lang="en"/>
              <a:t>The amount of tasks we can compute on the edge with overwhel the edge resources</a:t>
            </a:r>
            <a:br>
              <a:rPr lang="en"/>
            </a:br>
            <a:br>
              <a:rPr lang="en"/>
            </a:br>
            <a:r>
              <a:rPr lang="en"/>
              <a:t>API</a:t>
            </a:r>
            <a:br>
              <a:rPr lang="en"/>
            </a:br>
            <a:br>
              <a:rPr lang="en"/>
            </a:br>
            <a:r>
              <a:rPr lang="en"/>
              <a:t>Vivek’s emulator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983f87e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983f87e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Emulator works</a:t>
            </a:r>
            <a:br>
              <a:rPr lang="en"/>
            </a:br>
            <a:r>
              <a:rPr lang="en"/>
              <a:t>- Working </a:t>
            </a:r>
            <a:br>
              <a:rPr lang="en"/>
            </a:br>
            <a:r>
              <a:rPr lang="en"/>
              <a:t>- Extensions done by Kartik</a:t>
            </a:r>
            <a:br>
              <a:rPr lang="en"/>
            </a:br>
            <a:br>
              <a:rPr lang="en"/>
            </a:br>
            <a:r>
              <a:rPr lang="en"/>
              <a:t>Task </a:t>
            </a:r>
            <a:r>
              <a:rPr lang="en"/>
              <a:t>management</a:t>
            </a:r>
            <a:r>
              <a:rPr lang="en"/>
              <a:t> overhead? </a:t>
            </a:r>
            <a:br>
              <a:rPr lang="en"/>
            </a:br>
            <a:r>
              <a:rPr lang="en"/>
              <a:t>WLMS: sim/emulate and then verify them on the VMS 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Benchmark the overheads and include in viveks emulator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983f87e6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983f87e6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983f87e6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983f87e6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</a:t>
            </a:r>
            <a:r>
              <a:rPr lang="en"/>
              <a:t>throughout</a:t>
            </a:r>
            <a:r>
              <a:rPr lang="en"/>
              <a:t> as a metric:</a:t>
            </a:r>
            <a:br>
              <a:rPr lang="en"/>
            </a:br>
            <a:r>
              <a:rPr lang="en"/>
              <a:t>Quality of model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8fa0909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8fa0909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4cc85d42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4cc85d42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8fa0909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8fa0909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link: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https://github.com/krb09/Benchmarking_K_Means/blob/master/start_workers.py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a9cf4b5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a9cf4b5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Both utilize parallel processing, but in different sense. 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a9cf4b5c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a9cf4b5c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for scikit: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https://scikit-learn.org/stable/modules/generated/sklearn.cluster.KMeans.html#:~:text=The%20k%2Dmeans%20problem%20is,is%20the%20number%20of%20iteration.&amp;text=In%20practice%2C%20the%20k%2Dmeans,it%20falls%20in%20local%20minima.</a:t>
            </a:r>
            <a:br>
              <a:rPr lang="en"/>
            </a:br>
            <a:r>
              <a:rPr lang="en"/>
              <a:t>This brings me to the number of operations per second for a core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a585d8a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a585d8a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Put the data into the repository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Use case into rough draft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Ratio of data points to TTCP and between two TTCP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b80cd4e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b80cd4e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 :m1.xxlarge (CPU: 44, Mem: 120 GB, Disk: 60 GB)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b80cd4e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b80cd4e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be55506b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be55506b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be55506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be55506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to fine tune</a:t>
            </a:r>
            <a:br>
              <a:rPr lang="en"/>
            </a:br>
            <a:r>
              <a:rPr lang="en"/>
              <a:t>Compute time on edge data movement and cloud compute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24f9ffc2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24f9ffc2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core per resource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24f9ffc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24f9ffc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= m1.tiny (CPU: 1, Mem: 2 GB, Disk: 8 GB)(execution time in seconds)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= m1.xxlarge (CPU: 44, Mem: 120 GB, Disk: 60 GB)(execution time in seconds)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4cc85d42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4cc85d42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24f9ffc2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24f9ffc2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Universal scalability law: reference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Vivek thesis, Giannis and Aydin for mimic workload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24f9ffc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24f9ffc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4cc85d42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4cc85d42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4cc85d42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4cc85d42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4cc85d42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4cc85d42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cc85d42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cc85d42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 on 50 percent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on 1%, …….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4cc85d42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4cc85d42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google.com/presentation/d/18sciSqvqgFaK2OLIJhqkJJz99NW8MwlwCDZvodwRgvI/edit#slide=id.g882a99e560_0_135" TargetMode="External"/><Relationship Id="rId4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Emulator Metrics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5" y="1009275"/>
            <a:ext cx="4296150" cy="265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0475" y="1111825"/>
            <a:ext cx="4448724" cy="27507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data transfer time and Data rate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5200"/>
            <a:ext cx="8520600" cy="1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work on Edge and Cloud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/>
            </a:br>
            <a:r>
              <a:rPr lang="en" sz="1500"/>
              <a:t>How much compute can I run on the edge without degrading my performance?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75" y="1465275"/>
            <a:ext cx="7210374" cy="353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16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work on Edge and Cloud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/>
            </a:br>
            <a:r>
              <a:rPr lang="en" sz="1500"/>
              <a:t>How much compute can I run on the edge without degrading my performance?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00" y="790400"/>
            <a:ext cx="8634051" cy="414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868" y="0"/>
            <a:ext cx="695656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K_means provided with Andre</a:t>
            </a:r>
            <a:endParaRPr/>
          </a:p>
        </p:txBody>
      </p:sp>
      <p:pic>
        <p:nvPicPr>
          <p:cNvPr id="144" name="Google Shape;144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850" y="1091075"/>
            <a:ext cx="6094650" cy="37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of data rate as a List: Calculate the data_rate	</a:t>
            </a:r>
            <a:endParaRPr/>
          </a:p>
        </p:txBody>
      </p:sp>
      <p:pic>
        <p:nvPicPr>
          <p:cNvPr id="150" name="Google Shape;150;p27" title="Chart"/>
          <p:cNvPicPr preferRelativeResize="0"/>
          <p:nvPr/>
        </p:nvPicPr>
        <p:blipFill rotWithShape="1">
          <a:blip r:embed="rId3">
            <a:alphaModFix/>
          </a:blip>
          <a:srcRect b="0" l="0" r="-3316" t="0"/>
          <a:stretch/>
        </p:blipFill>
        <p:spPr>
          <a:xfrm>
            <a:off x="975850" y="1152475"/>
            <a:ext cx="6885099" cy="33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135525" y="119750"/>
            <a:ext cx="86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 with data_rate = 88183.81658</a:t>
            </a:r>
            <a:endParaRPr/>
          </a:p>
        </p:txBody>
      </p:sp>
      <p:pic>
        <p:nvPicPr>
          <p:cNvPr id="156" name="Google Shape;156;p2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035" y="756512"/>
            <a:ext cx="6805926" cy="42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3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of data rate as a List: Calculate the data_rate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‘stable data rate for points greater than 131072 to steady the data rate’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50" y="794075"/>
            <a:ext cx="8030376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22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comparison as complexity increases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‘Trade-off between working on Edge and Cloud’</a:t>
            </a:r>
            <a:endParaRPr b="1" sz="1500"/>
          </a:p>
        </p:txBody>
      </p:sp>
      <p:pic>
        <p:nvPicPr>
          <p:cNvPr id="168" name="Google Shape;168;p3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600" y="996175"/>
            <a:ext cx="6817350" cy="37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End to end experiment for transfer of data and running K-Means clustering</a:t>
            </a:r>
            <a:endParaRPr sz="2000"/>
          </a:p>
        </p:txBody>
      </p:sp>
      <p:pic>
        <p:nvPicPr>
          <p:cNvPr id="174" name="Google Shape;174;p3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615975" cy="223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101" y="2317625"/>
            <a:ext cx="3916725" cy="242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500"/>
              <a:t>PERFORMANCE COMPARISON</a:t>
            </a:r>
            <a:endParaRPr sz="3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Benchmarking Andre K_Means on large (num cores=10)</a:t>
            </a:r>
            <a:endParaRPr sz="2000"/>
          </a:p>
        </p:txBody>
      </p:sp>
      <p:pic>
        <p:nvPicPr>
          <p:cNvPr id="181" name="Google Shape;181;p3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250" y="1017725"/>
            <a:ext cx="6652449" cy="39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Transfer time (Computation E2E - benchmarking (just K-Means)) ?</a:t>
            </a:r>
            <a:endParaRPr sz="2000"/>
          </a:p>
        </p:txBody>
      </p:sp>
      <p:pic>
        <p:nvPicPr>
          <p:cNvPr id="187" name="Google Shape;187;p3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50" y="1221025"/>
            <a:ext cx="6234000" cy="385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NTP-date: synchronize two machine upto milliseconds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850" y="2534475"/>
            <a:ext cx="3876250" cy="6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75" y="1648250"/>
            <a:ext cx="3479900" cy="6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126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End to end experiment for transfer of data and running K-Means clustering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434" y="806850"/>
            <a:ext cx="5929125" cy="366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Vivek’s Emulator Reproduction of results</a:t>
            </a:r>
            <a:endParaRPr/>
          </a:p>
        </p:txBody>
      </p:sp>
      <p:pic>
        <p:nvPicPr>
          <p:cNvPr id="206" name="Google Shape;206;p3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800" y="1152475"/>
            <a:ext cx="6209475" cy="35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bring the systems (VMs and Vivek’s Emulator) to the same scale?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Computation in emulator is: Ops/execution power (this is not in seconds?)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Computation time in VMs is seconds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There is also some constant time for cloud resources (starting the cores?). How do I include that in the Vivek’s emulator?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the two systems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Vivek’s Emulator: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Task = x operations (x is defined wrt a distribution)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data of 50 tasks (define a uniform distribution with mean = 1000), each task consist of 1000 operations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Execution time = </a:t>
            </a:r>
            <a:r>
              <a:rPr lang="en"/>
              <a:t>Ops/execution power + data_transfer time (Ops / data_rate)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for distribution of workload on cores in not benchmarked, significant part of execution in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Execution time = Transfer time via Kafka brokers + </a:t>
            </a:r>
            <a:r>
              <a:rPr lang="en"/>
              <a:t>Computation time on VMs is seconds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Also, includes time for distribution of workload on cores: Overheads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311700" y="11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way round: Verify the Emulator on VMs	</a:t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Resource 1: Edge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m1.tiny (CPU: 1, Mem: 2 GB, Disk: 8 GB)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Resource 2: Cloud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m1.xxlarge (CPU: 44, Mem: 120 GB, Disk: 60 GB)</a:t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I try to split the K-means to run x% points on Resource 1 and then the total -x % points on Resource 2 to see if similar numbers are generated?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would be a good approach? Openstack API?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30" name="Google Shape;23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Breakdown</a:t>
            </a:r>
            <a:r>
              <a:rPr lang="en"/>
              <a:t> execution for edge devices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Maximum data set that can give us good execution times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good?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Experimenting with diff Clustering sizes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are we doing this?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 other than K-Means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the Parameter 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 data rates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 the number of VMs in the experiment: Openstack API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4550" y="1152475"/>
            <a:ext cx="902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Model: Emulator works</a:t>
            </a:r>
            <a:b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Working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Extensions done :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https://docs.google.com/presentation/d/18sciSqvqgFaK2OLIJhqkJJz99NW8MwlwCDZvodwRgvI/edit#slide=id.g882a99e560_0_135</a:t>
            </a:r>
            <a:b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management overhead?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37" name="Google Shape;23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050" y="2190750"/>
            <a:ext cx="4761750" cy="27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Resource 1: 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m1.tiny (CPU: 1, Mem: 2 GB, Disk: 8 GB)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Resource 2: Fog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m1.quad (CPU: 4, Mem: 10 GB, Disk: 20 GB)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Resource 3: Cloud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m1.xxlarge (CPU: 44, Mem: 120 GB, Disk: 60 GB)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Running K_means: Clustering 4,8,16……...1048576 point into 3 clusters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Overhead for Xsede Machines</a:t>
            </a:r>
            <a:endParaRPr/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311700" y="1152475"/>
            <a:ext cx="541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Number of cores used	Start-time(secs)	End-time(secs)	Total execution time=overhead(secs)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1			</a:t>
            </a:r>
            <a:r>
              <a:rPr lang="en" sz="1000"/>
              <a:t>1592836927	1592836927	0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2			</a:t>
            </a:r>
            <a:r>
              <a:rPr lang="en" sz="1000"/>
              <a:t>1592836914	1592836914	0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4			</a:t>
            </a:r>
            <a:r>
              <a:rPr lang="en" sz="1000"/>
              <a:t>1592836899	1592836899	0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8			</a:t>
            </a:r>
            <a:r>
              <a:rPr lang="en" sz="1000"/>
              <a:t>1592836716	1592836716	0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16			</a:t>
            </a:r>
            <a:r>
              <a:rPr lang="en" sz="1000"/>
              <a:t>1592836690	1592836690	0.009999990463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32			</a:t>
            </a:r>
            <a:r>
              <a:rPr lang="en" sz="1000"/>
              <a:t>1592836660	1592836660	0.01999998093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44			1592836290	1592836290	0.02999997139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graphicFrame>
        <p:nvGraphicFramePr>
          <p:cNvPr id="244" name="Google Shape;244;p42"/>
          <p:cNvGraphicFramePr/>
          <p:nvPr/>
        </p:nvGraphicFramePr>
        <p:xfrm>
          <a:off x="130125" y="112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{DA174B26-9739-4EA3-B425-57C5F52A4CC0}</a:tableStyleId>
              </a:tblPr>
              <a:tblGrid>
                <a:gridCol w="1556200"/>
                <a:gridCol w="954900"/>
                <a:gridCol w="889750"/>
                <a:gridCol w="225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5" name="Google Shape;245;p42" title="Chart"/>
          <p:cNvPicPr preferRelativeResize="0"/>
          <p:nvPr/>
        </p:nvPicPr>
        <p:blipFill rotWithShape="1">
          <a:blip r:embed="rId3">
            <a:alphaModFix/>
          </a:blip>
          <a:srcRect b="0" l="2384" r="2222" t="0"/>
          <a:stretch/>
        </p:blipFill>
        <p:spPr>
          <a:xfrm>
            <a:off x="5824475" y="1125850"/>
            <a:ext cx="3319524" cy="23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type="title"/>
          </p:nvPr>
        </p:nvSpPr>
        <p:spPr>
          <a:xfrm>
            <a:off x="217325" y="234925"/>
            <a:ext cx="88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 between the Emulator and the VMs experiment</a:t>
            </a:r>
            <a:endParaRPr/>
          </a:p>
        </p:txBody>
      </p:sp>
      <p:sp>
        <p:nvSpPr>
          <p:cNvPr id="251" name="Google Shape;251;p43"/>
          <p:cNvSpPr/>
          <p:nvPr/>
        </p:nvSpPr>
        <p:spPr>
          <a:xfrm>
            <a:off x="658850" y="1166625"/>
            <a:ext cx="2425800" cy="250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3"/>
          <p:cNvSpPr/>
          <p:nvPr/>
        </p:nvSpPr>
        <p:spPr>
          <a:xfrm>
            <a:off x="965800" y="1662100"/>
            <a:ext cx="1729500" cy="16470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3"/>
          <p:cNvSpPr/>
          <p:nvPr/>
        </p:nvSpPr>
        <p:spPr>
          <a:xfrm>
            <a:off x="1175450" y="2144550"/>
            <a:ext cx="1210200" cy="747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3"/>
          <p:cNvSpPr txBox="1"/>
          <p:nvPr/>
        </p:nvSpPr>
        <p:spPr>
          <a:xfrm>
            <a:off x="1003225" y="1165900"/>
            <a:ext cx="15498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WorkLoad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5" name="Google Shape;255;p43"/>
          <p:cNvSpPr txBox="1"/>
          <p:nvPr/>
        </p:nvSpPr>
        <p:spPr>
          <a:xfrm>
            <a:off x="1096850" y="1579025"/>
            <a:ext cx="15498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aseline="-25000"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Tasks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1145500" y="2144550"/>
            <a:ext cx="15498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aseline="-25000" lang="en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Operations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7" name="Google Shape;257;p43"/>
          <p:cNvSpPr/>
          <p:nvPr/>
        </p:nvSpPr>
        <p:spPr>
          <a:xfrm>
            <a:off x="5400725" y="1121702"/>
            <a:ext cx="2425800" cy="255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3"/>
          <p:cNvSpPr/>
          <p:nvPr/>
        </p:nvSpPr>
        <p:spPr>
          <a:xfrm>
            <a:off x="5707675" y="1579029"/>
            <a:ext cx="1729500" cy="1730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3"/>
          <p:cNvSpPr/>
          <p:nvPr/>
        </p:nvSpPr>
        <p:spPr>
          <a:xfrm>
            <a:off x="5887375" y="2144525"/>
            <a:ext cx="1458600" cy="747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3"/>
          <p:cNvSpPr txBox="1"/>
          <p:nvPr/>
        </p:nvSpPr>
        <p:spPr>
          <a:xfrm>
            <a:off x="5745100" y="1165900"/>
            <a:ext cx="17718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K-Means Algorithm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43"/>
          <p:cNvSpPr txBox="1"/>
          <p:nvPr/>
        </p:nvSpPr>
        <p:spPr>
          <a:xfrm>
            <a:off x="5838725" y="1579013"/>
            <a:ext cx="15498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aseline="-25000"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Iterations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2" name="Google Shape;262;p43"/>
          <p:cNvSpPr txBox="1"/>
          <p:nvPr/>
        </p:nvSpPr>
        <p:spPr>
          <a:xfrm>
            <a:off x="5887375" y="2144538"/>
            <a:ext cx="15498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aseline="-25000" lang="en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Data_points X </a:t>
            </a:r>
            <a:r>
              <a:rPr lang="en">
                <a:solidFill>
                  <a:srgbClr val="FF0000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clusters</a:t>
            </a:r>
            <a:endParaRPr>
              <a:solidFill>
                <a:srgbClr val="FF0000"/>
              </a:solidFill>
              <a:highlight>
                <a:srgbClr val="FFFF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63" name="Google Shape;263;p43"/>
          <p:cNvCxnSpPr/>
          <p:nvPr/>
        </p:nvCxnSpPr>
        <p:spPr>
          <a:xfrm>
            <a:off x="4245075" y="1197900"/>
            <a:ext cx="0" cy="308460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deduction?</a:t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188350" y="985850"/>
            <a:ext cx="8838000" cy="3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K- means Clustering: 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iteration has number of points * </a:t>
            </a:r>
            <a:r>
              <a:rPr b="1" lang="en" sz="1500">
                <a:highlight>
                  <a:srgbClr val="FFFF00"/>
                </a:highlight>
              </a:rPr>
              <a:t>number of clusters</a:t>
            </a:r>
            <a:r>
              <a:rPr lang="en" sz="1500"/>
              <a:t>  operations which do not influence the total complexity.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For instance 512 points * number of cluster, </a:t>
            </a:r>
            <a:br>
              <a:rPr lang="en" sz="1500"/>
            </a:br>
            <a:r>
              <a:rPr lang="en" sz="1500"/>
              <a:t>Each iterations = 512 X i ~ 512 * number of clusters operations </a:t>
            </a:r>
            <a:r>
              <a:rPr b="1" lang="en" sz="1500"/>
              <a:t>——————————— (1) </a:t>
            </a:r>
            <a:br>
              <a:rPr b="1" lang="en" sz="1500"/>
            </a:b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the scikit K-means script, we have 300 iterations completed = 10.04 seconds (for an edge device)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1 iteration = 10.04 / 300 seconds ⇒ </a:t>
            </a:r>
            <a:r>
              <a:rPr b="1" lang="en" sz="1500"/>
              <a:t>D</a:t>
            </a:r>
            <a:r>
              <a:rPr lang="en" sz="1500"/>
              <a:t> </a:t>
            </a:r>
            <a:r>
              <a:rPr b="1" lang="en" sz="1500"/>
              <a:t>——————————————(2) </a:t>
            </a:r>
            <a:br>
              <a:rPr lang="en" sz="1500"/>
            </a:br>
            <a:r>
              <a:rPr lang="en" sz="1500"/>
              <a:t>=&gt; 1 second  = 512 X 1/D operations ??  ——————--from (1) and (2)</a:t>
            </a:r>
            <a:endParaRPr sz="15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K_means Experiment on Emulator</a:t>
            </a:r>
            <a:endParaRPr/>
          </a:p>
        </p:txBody>
      </p:sp>
      <p:pic>
        <p:nvPicPr>
          <p:cNvPr id="275" name="Google Shape;275;p4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725" y="1017725"/>
            <a:ext cx="4272099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150" y="2152725"/>
            <a:ext cx="4307847" cy="2663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type="title"/>
          </p:nvPr>
        </p:nvSpPr>
        <p:spPr>
          <a:xfrm>
            <a:off x="311700" y="22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Ratios between data_points, and devices computation times</a:t>
            </a:r>
            <a:endParaRPr/>
          </a:p>
        </p:txBody>
      </p:sp>
      <p:sp>
        <p:nvSpPr>
          <p:cNvPr id="282" name="Google Shape;28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4207776" cy="260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469" y="2134650"/>
            <a:ext cx="4207776" cy="260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Overheads: one point one cluster K-Means on VMs</a:t>
            </a:r>
            <a:endParaRPr/>
          </a:p>
        </p:txBody>
      </p:sp>
      <p:pic>
        <p:nvPicPr>
          <p:cNvPr id="290" name="Google Shape;290;p4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303" y="1203588"/>
            <a:ext cx="5842050" cy="36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Ratios between data_points, and devices computation times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8"/>
          <p:cNvSpPr txBox="1"/>
          <p:nvPr>
            <p:ph idx="1" type="body"/>
          </p:nvPr>
        </p:nvSpPr>
        <p:spPr>
          <a:xfrm>
            <a:off x="311700" y="1484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Apples and oranges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repeated the experiments on the VMS and the emulator for one core (cloud devices). 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311700" y="9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Ratios between data_points, and devices computation times ( 1 CORE)</a:t>
            </a:r>
            <a:endParaRPr/>
          </a:p>
        </p:txBody>
      </p:sp>
      <p:pic>
        <p:nvPicPr>
          <p:cNvPr id="302" name="Google Shape;302;p4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172" y="1084275"/>
            <a:ext cx="6318675" cy="390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217325" y="234925"/>
            <a:ext cx="88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 between the Emulator and the VMs experiment</a:t>
            </a:r>
            <a:endParaRPr/>
          </a:p>
        </p:txBody>
      </p:sp>
      <p:sp>
        <p:nvSpPr>
          <p:cNvPr id="308" name="Google Shape;308;p50"/>
          <p:cNvSpPr/>
          <p:nvPr/>
        </p:nvSpPr>
        <p:spPr>
          <a:xfrm>
            <a:off x="658850" y="1166625"/>
            <a:ext cx="2425800" cy="226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0"/>
          <p:cNvSpPr/>
          <p:nvPr/>
        </p:nvSpPr>
        <p:spPr>
          <a:xfrm>
            <a:off x="965800" y="1662100"/>
            <a:ext cx="1729500" cy="16470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50"/>
          <p:cNvSpPr/>
          <p:nvPr/>
        </p:nvSpPr>
        <p:spPr>
          <a:xfrm>
            <a:off x="1175450" y="2144550"/>
            <a:ext cx="1210200" cy="747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0"/>
          <p:cNvSpPr txBox="1"/>
          <p:nvPr/>
        </p:nvSpPr>
        <p:spPr>
          <a:xfrm>
            <a:off x="1003225" y="1165900"/>
            <a:ext cx="15498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WorkLoad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2" name="Google Shape;312;p50"/>
          <p:cNvSpPr txBox="1"/>
          <p:nvPr/>
        </p:nvSpPr>
        <p:spPr>
          <a:xfrm>
            <a:off x="1096850" y="1579025"/>
            <a:ext cx="15498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aseline="-25000"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Tasks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50"/>
          <p:cNvSpPr txBox="1"/>
          <p:nvPr/>
        </p:nvSpPr>
        <p:spPr>
          <a:xfrm>
            <a:off x="1145500" y="2144550"/>
            <a:ext cx="15498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aseline="-25000" lang="en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Operations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4" name="Google Shape;314;p50"/>
          <p:cNvSpPr/>
          <p:nvPr/>
        </p:nvSpPr>
        <p:spPr>
          <a:xfrm>
            <a:off x="5400725" y="1121700"/>
            <a:ext cx="2425800" cy="239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0"/>
          <p:cNvSpPr/>
          <p:nvPr/>
        </p:nvSpPr>
        <p:spPr>
          <a:xfrm>
            <a:off x="5482325" y="1579025"/>
            <a:ext cx="2270100" cy="1730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0"/>
          <p:cNvSpPr/>
          <p:nvPr/>
        </p:nvSpPr>
        <p:spPr>
          <a:xfrm>
            <a:off x="5574175" y="2144525"/>
            <a:ext cx="2063100" cy="7473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0"/>
          <p:cNvSpPr txBox="1"/>
          <p:nvPr/>
        </p:nvSpPr>
        <p:spPr>
          <a:xfrm>
            <a:off x="5745100" y="1165900"/>
            <a:ext cx="17718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K-Means Algorithm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50"/>
          <p:cNvSpPr txBox="1"/>
          <p:nvPr/>
        </p:nvSpPr>
        <p:spPr>
          <a:xfrm>
            <a:off x="5838725" y="1579013"/>
            <a:ext cx="15498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aseline="-25000"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Iterations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9" name="Google Shape;319;p50"/>
          <p:cNvSpPr txBox="1"/>
          <p:nvPr/>
        </p:nvSpPr>
        <p:spPr>
          <a:xfrm>
            <a:off x="5506375" y="2296950"/>
            <a:ext cx="26646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aseline="-25000" lang="en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Data_points X </a:t>
            </a:r>
            <a:r>
              <a:rPr lang="en">
                <a:solidFill>
                  <a:srgbClr val="FF0000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clusters</a:t>
            </a:r>
            <a:endParaRPr>
              <a:solidFill>
                <a:srgbClr val="FF0000"/>
              </a:solidFill>
              <a:highlight>
                <a:srgbClr val="FFFF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20" name="Google Shape;320;p50"/>
          <p:cNvCxnSpPr/>
          <p:nvPr/>
        </p:nvCxnSpPr>
        <p:spPr>
          <a:xfrm>
            <a:off x="4245075" y="1197900"/>
            <a:ext cx="10800" cy="239370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50"/>
          <p:cNvSpPr txBox="1"/>
          <p:nvPr/>
        </p:nvSpPr>
        <p:spPr>
          <a:xfrm>
            <a:off x="230400" y="3788175"/>
            <a:ext cx="80100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VMs have 1 core per resource, therefore no concurrent execution of K-means. That is each iteration happens on 1 core and then we move on to the next iteration sequentially.  </a:t>
            </a:r>
            <a:br>
              <a:rPr lang="en"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For the emulator, the same thing happens. Each task (== each iteration) happens sequentially.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Ops per second to calculate Total time to execution</a:t>
            </a:r>
            <a:endParaRPr/>
          </a:p>
        </p:txBody>
      </p:sp>
      <p:sp>
        <p:nvSpPr>
          <p:cNvPr id="327" name="Google Shape;327;p5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emulator: total time to execution = total ops in a task / performance of core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*performance of core = ops per second.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Tried to mimic the performance of these resources from the VM on jetstream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5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2500600"/>
            <a:ext cx="3507099" cy="216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210" y="2571750"/>
            <a:ext cx="3392040" cy="20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performance: Edge resources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75" y="1188075"/>
            <a:ext cx="61722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Ops per second to calculate Total time to execution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2"/>
          <p:cNvSpPr txBox="1"/>
          <p:nvPr>
            <p:ph idx="1" type="body"/>
          </p:nvPr>
        </p:nvSpPr>
        <p:spPr>
          <a:xfrm>
            <a:off x="311700" y="1152475"/>
            <a:ext cx="8520600" cy="3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 for D points in 3 cluster (300 iterations) = T secs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⇒ T secs = D x 3 x 300 ops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⇒ 1 sec = ( D x 3 x 300 ) / T   ⇒ ops per second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Feeding this into the Emulator: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⇒ TTC = number of ops (D x3) / [ (D x 3 x 300) / T] ⇒ T / 300 ⇒ constant for the size of data points.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 differs for each of the data-size. So do I need to enter each time. But the number of ops per sec on a resource should be constant?</a:t>
            </a:r>
            <a:endParaRPr/>
          </a:p>
        </p:txBody>
      </p:sp>
      <p:sp>
        <p:nvSpPr>
          <p:cNvPr id="336" name="Google Shape;336;p52"/>
          <p:cNvSpPr/>
          <p:nvPr/>
        </p:nvSpPr>
        <p:spPr>
          <a:xfrm>
            <a:off x="6224300" y="2017800"/>
            <a:ext cx="325200" cy="23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2"/>
          <p:cNvSpPr/>
          <p:nvPr/>
        </p:nvSpPr>
        <p:spPr>
          <a:xfrm>
            <a:off x="7135850" y="1592525"/>
            <a:ext cx="989400" cy="738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2"/>
          <p:cNvSpPr/>
          <p:nvPr/>
        </p:nvSpPr>
        <p:spPr>
          <a:xfrm>
            <a:off x="7173050" y="2605575"/>
            <a:ext cx="989400" cy="7386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9" name="Google Shape;339;p52"/>
          <p:cNvCxnSpPr>
            <a:stCxn id="336" idx="6"/>
            <a:endCxn id="337" idx="2"/>
          </p:cNvCxnSpPr>
          <p:nvPr/>
        </p:nvCxnSpPr>
        <p:spPr>
          <a:xfrm flipH="1" rot="10800000">
            <a:off x="6549500" y="1961700"/>
            <a:ext cx="586500" cy="1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52"/>
          <p:cNvCxnSpPr>
            <a:stCxn id="336" idx="5"/>
          </p:cNvCxnSpPr>
          <p:nvPr/>
        </p:nvCxnSpPr>
        <p:spPr>
          <a:xfrm>
            <a:off x="6501876" y="2214459"/>
            <a:ext cx="840600" cy="5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52"/>
          <p:cNvCxnSpPr>
            <a:stCxn id="336" idx="3"/>
            <a:endCxn id="342" idx="7"/>
          </p:cNvCxnSpPr>
          <p:nvPr/>
        </p:nvCxnSpPr>
        <p:spPr>
          <a:xfrm flipH="1">
            <a:off x="5737324" y="2214459"/>
            <a:ext cx="534600" cy="4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52"/>
          <p:cNvSpPr/>
          <p:nvPr/>
        </p:nvSpPr>
        <p:spPr>
          <a:xfrm>
            <a:off x="4892775" y="2517625"/>
            <a:ext cx="989400" cy="738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2"/>
          <p:cNvSpPr txBox="1"/>
          <p:nvPr/>
        </p:nvSpPr>
        <p:spPr>
          <a:xfrm>
            <a:off x="8294650" y="1944900"/>
            <a:ext cx="5895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4" name="Google Shape;344;p52"/>
          <p:cNvSpPr txBox="1"/>
          <p:nvPr/>
        </p:nvSpPr>
        <p:spPr>
          <a:xfrm>
            <a:off x="8242800" y="2941200"/>
            <a:ext cx="5895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5" name="Google Shape;345;p52"/>
          <p:cNvSpPr txBox="1"/>
          <p:nvPr/>
        </p:nvSpPr>
        <p:spPr>
          <a:xfrm>
            <a:off x="6088750" y="2703925"/>
            <a:ext cx="5895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52"/>
          <p:cNvSpPr txBox="1"/>
          <p:nvPr/>
        </p:nvSpPr>
        <p:spPr>
          <a:xfrm>
            <a:off x="5482400" y="1872525"/>
            <a:ext cx="5895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calculate the ops per second for Emulator</a:t>
            </a:r>
            <a:endParaRPr/>
          </a:p>
        </p:txBody>
      </p:sp>
      <p:sp>
        <p:nvSpPr>
          <p:cNvPr id="352" name="Google Shape;35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 can figure out the ratio of performance between the two resources. </a:t>
            </a:r>
            <a:br>
              <a:rPr lang="en"/>
            </a:br>
            <a:br>
              <a:rPr lang="en"/>
            </a:br>
            <a:r>
              <a:rPr lang="en"/>
              <a:t>BUT </a:t>
            </a:r>
            <a:br>
              <a:rPr lang="en"/>
            </a:br>
            <a:br>
              <a:rPr lang="en"/>
            </a:br>
            <a:r>
              <a:rPr lang="en"/>
              <a:t>How do I calculate the number of ops done per second by the </a:t>
            </a:r>
            <a:r>
              <a:rPr lang="en"/>
              <a:t>resource</a:t>
            </a:r>
            <a:r>
              <a:rPr lang="en"/>
              <a:t>?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Till now I have been calculating the number of ops done to complete the K-means algorithm. How do I </a:t>
            </a:r>
            <a:r>
              <a:rPr lang="en"/>
              <a:t>calculate</a:t>
            </a:r>
            <a:r>
              <a:rPr lang="en"/>
              <a:t> the general performance?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performance: Fog 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175" y="1152475"/>
            <a:ext cx="6230151" cy="38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performance: cloud 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852" y="1017725"/>
            <a:ext cx="6454503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1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between resources</a:t>
            </a:r>
            <a:endParaRPr/>
          </a:p>
        </p:txBody>
      </p:sp>
      <p:pic>
        <p:nvPicPr>
          <p:cNvPr id="99" name="Google Shape;99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00" y="819350"/>
            <a:ext cx="7679025" cy="41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0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Vivek’s Emulator comparison (Edge, Cloud and Edge-Cloud)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4042350"/>
            <a:ext cx="85206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/>
              <a:t>The right graph has the vertical axis in log scale.</a:t>
            </a:r>
            <a:endParaRPr b="1" sz="1000"/>
          </a:p>
        </p:txBody>
      </p:sp>
      <p:pic>
        <p:nvPicPr>
          <p:cNvPr id="106" name="Google Shape;106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0" y="1263300"/>
            <a:ext cx="4627875" cy="290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135" y="1283638"/>
            <a:ext cx="4627866" cy="286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data transfer time and Data rate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257525" y="1152475"/>
            <a:ext cx="870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Resource 1: m1.small (CPU: 2, Mem: 4 GB, Disk: 20 GB)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PRODUCER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Resource 2: s1.large (CPU: 10, Mem: 30 GB, Disk: 120 GB, Disk: 120 GB root)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CONSUMER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KAFKA BROKER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Where Data rate = Number of Data_points / Total time in seconds to transfer the data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Using confluent_Kafka, I produced random points (2,4,8,16……...524288) and calculated the total time required </a:t>
            </a:r>
            <a:r>
              <a:rPr b="1" lang="en" sz="1500">
                <a:solidFill>
                  <a:srgbClr val="FF0000"/>
                </a:solidFill>
              </a:rPr>
              <a:t>between generation of first point and </a:t>
            </a:r>
            <a:r>
              <a:rPr b="1" lang="en" sz="1500">
                <a:solidFill>
                  <a:srgbClr val="FF0000"/>
                </a:solidFill>
              </a:rPr>
              <a:t>receiving</a:t>
            </a:r>
            <a:r>
              <a:rPr b="1" lang="en" sz="1500">
                <a:solidFill>
                  <a:srgbClr val="FF0000"/>
                </a:solidFill>
              </a:rPr>
              <a:t> the last data point on consumer. </a:t>
            </a:r>
            <a:endParaRPr b="1"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