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DAF04A-554A-44A6-A48A-B8BC36C41713}">
  <a:tblStyle styleId="{38DAF04A-554A-44A6-A48A-B8BC36C41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aaa0a8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aaa0a8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cf4212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cf421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2c0646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2c0646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c2b4cd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c2b4cd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2c064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2c064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2c0646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2c0646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2c0646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2c0646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aea125a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aea125a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06100" y="1204250"/>
            <a:ext cx="7284300" cy="20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Emulator- Design and implementation decision support system for Workload Management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	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76950" y="1762125"/>
            <a:ext cx="86094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Scientific experiments, such as Molecular Dynamics simulations, require large execution cost if done on a single computer system (even a single supercomputer takes 2 billion core hours for MD simulations).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Distribution</a:t>
            </a:r>
            <a:r>
              <a:rPr lang="en"/>
              <a:t> of the work/experiments to multiple computer systems required to reduce the execution cost.</a:t>
            </a:r>
            <a:br>
              <a:rPr lang="en"/>
            </a:br>
            <a:endParaRPr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Organizations like Xsede have multiple resources with different properties: </a:t>
            </a:r>
            <a:r>
              <a:rPr b="1" lang="en" sz="1100"/>
              <a:t>HETEROGENOUS</a:t>
            </a:r>
            <a:r>
              <a:rPr lang="en" sz="1100"/>
              <a:t>.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Properties of a resource might also change over time: </a:t>
            </a:r>
            <a:r>
              <a:rPr b="1" lang="en"/>
              <a:t>DYNAMIC</a:t>
            </a:r>
            <a:r>
              <a:rPr lang="en"/>
              <a:t>. </a:t>
            </a:r>
            <a:br>
              <a:rPr lang="en"/>
            </a:br>
            <a:endParaRPr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Efficient execution of the experiment requires selection of viable resources: </a:t>
            </a:r>
            <a:r>
              <a:rPr b="1" lang="en" sz="1100"/>
              <a:t>RESOURCE SELECTION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Different tasks in an experiment can be mapped to competent resources that reduce overall execution cost: </a:t>
            </a:r>
            <a:r>
              <a:rPr b="1" lang="en" sz="1100"/>
              <a:t>WORKLOAD MANAGEMENT</a:t>
            </a:r>
            <a:endParaRPr b="1"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Emulator</a:t>
            </a:r>
            <a:r>
              <a:rPr lang="en"/>
              <a:t>: provides an insight and act as a </a:t>
            </a:r>
            <a:r>
              <a:rPr lang="en"/>
              <a:t>precursor</a:t>
            </a:r>
            <a:r>
              <a:rPr lang="en"/>
              <a:t> for developing a workload management system that can be used in practice.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WLMS Emulator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Discusses WLM system with respect to three combinations: 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Homogenous and static Workload, homogenous and static resources.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Homogenous and static Workload, h</a:t>
            </a:r>
            <a:r>
              <a:rPr lang="en"/>
              <a:t>omogeneous</a:t>
            </a:r>
            <a:r>
              <a:rPr lang="en"/>
              <a:t> and dynamic resources.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Heterogenous and static Workload, homogenous and dynamic resources.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the three combinations, uses two mapping &amp; two binding techniques: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Random mapping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Task with longest execution time bound to resource that completes it first:  L2FF mapping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Early binding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Late binding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Late binding of task with L2FF leads to minimum execution time for all the three cases.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As </a:t>
            </a:r>
            <a:r>
              <a:rPr lang="en"/>
              <a:t>heterogeneity</a:t>
            </a:r>
            <a:r>
              <a:rPr lang="en"/>
              <a:t> increases, there is in an increases in execution time. But late binding- L2FF still takes the least execution time.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15250" y="1762125"/>
            <a:ext cx="808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Stand-alone process that has well defined input, output, termination criteria, and resources requirements.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Workload</a:t>
            </a:r>
            <a:r>
              <a:rPr lang="en"/>
              <a:t>: 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of tasks whose dependencies have been satisfied and can be concurrently executed.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hardware system that can provide computational ability and storage memory.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 on devices generating the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solve latency issues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Fog/Cloudlet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Brings computation power closer to the data creation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solve scalability issues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 title="Points scored"/>
          <p:cNvPicPr preferRelativeResize="0"/>
          <p:nvPr/>
        </p:nvPicPr>
        <p:blipFill rotWithShape="1">
          <a:blip r:embed="rId3">
            <a:alphaModFix/>
          </a:blip>
          <a:srcRect b="0" l="12884" r="0" t="0"/>
          <a:stretch/>
        </p:blipFill>
        <p:spPr>
          <a:xfrm>
            <a:off x="5792375" y="2940400"/>
            <a:ext cx="2706099" cy="18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38150" y="464600"/>
            <a:ext cx="7894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Modelling (min use-case)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14350" y="1670075"/>
            <a:ext cx="8110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Workload</a:t>
            </a:r>
            <a:r>
              <a:rPr lang="en"/>
              <a:t> : { Task</a:t>
            </a:r>
            <a:r>
              <a:rPr baseline="-25000" lang="en"/>
              <a:t>1</a:t>
            </a:r>
            <a:r>
              <a:rPr lang="en"/>
              <a:t>, Task</a:t>
            </a:r>
            <a:r>
              <a:rPr baseline="-25000" lang="en"/>
              <a:t>2</a:t>
            </a:r>
            <a:r>
              <a:rPr lang="en"/>
              <a:t>, .................................. , Task</a:t>
            </a:r>
            <a:r>
              <a:rPr baseline="-25000" lang="en"/>
              <a:t>n-1</a:t>
            </a:r>
            <a:r>
              <a:rPr lang="en"/>
              <a:t>, Task</a:t>
            </a:r>
            <a:r>
              <a:rPr baseline="-25000" lang="en"/>
              <a:t>n</a:t>
            </a:r>
            <a:r>
              <a:rPr lang="en"/>
              <a:t>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Resource </a:t>
            </a:r>
            <a:r>
              <a:rPr lang="en"/>
              <a:t> : { Resource</a:t>
            </a:r>
            <a:r>
              <a:rPr baseline="-25000" lang="en"/>
              <a:t>1</a:t>
            </a:r>
            <a:r>
              <a:rPr lang="en"/>
              <a:t>, Resource</a:t>
            </a:r>
            <a:r>
              <a:rPr baseline="-25000" lang="en"/>
              <a:t>2</a:t>
            </a:r>
            <a:r>
              <a:rPr lang="en"/>
              <a:t>, ............................, Resource</a:t>
            </a:r>
            <a:r>
              <a:rPr baseline="-25000" lang="en"/>
              <a:t>m-1</a:t>
            </a:r>
            <a:r>
              <a:rPr lang="en"/>
              <a:t>, Resource</a:t>
            </a:r>
            <a:r>
              <a:rPr baseline="-25000" lang="en"/>
              <a:t>m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Algorithm</a:t>
            </a:r>
            <a:r>
              <a:rPr lang="en"/>
              <a:t> : { Algorithm</a:t>
            </a:r>
            <a:r>
              <a:rPr baseline="-25000" lang="en"/>
              <a:t>1</a:t>
            </a:r>
            <a:r>
              <a:rPr lang="en"/>
              <a:t>, Algorithm</a:t>
            </a:r>
            <a:r>
              <a:rPr baseline="-25000" lang="en"/>
              <a:t>2</a:t>
            </a:r>
            <a:r>
              <a:rPr lang="en"/>
              <a:t>, ............................, Algorithm</a:t>
            </a:r>
            <a:r>
              <a:rPr baseline="-25000" lang="en"/>
              <a:t>p-1</a:t>
            </a:r>
            <a:r>
              <a:rPr lang="en"/>
              <a:t>, Algorithm</a:t>
            </a:r>
            <a:r>
              <a:rPr baseline="-25000" lang="en"/>
              <a:t>p</a:t>
            </a:r>
            <a:r>
              <a:rPr lang="en"/>
              <a:t>}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Algorithm</a:t>
            </a:r>
            <a:r>
              <a:rPr b="1" baseline="-25000" lang="en"/>
              <a:t>K</a:t>
            </a:r>
            <a:r>
              <a:rPr lang="en"/>
              <a:t> : Task</a:t>
            </a:r>
            <a:r>
              <a:rPr baseline="-25000" lang="en"/>
              <a:t>i</a:t>
            </a:r>
            <a:r>
              <a:rPr lang="en"/>
              <a:t>               </a:t>
            </a:r>
            <a:r>
              <a:rPr lang="en"/>
              <a:t>Resource</a:t>
            </a:r>
            <a:r>
              <a:rPr baseline="-25000" lang="en"/>
              <a:t>j</a:t>
            </a:r>
            <a:r>
              <a:rPr lang="en"/>
              <a:t> , reducing the execution cost of the workload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Engine</a:t>
            </a:r>
            <a:r>
              <a:rPr lang="en"/>
              <a:t>: Executes the selected schedule on the resources.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3184650" y="3114588"/>
            <a:ext cx="453000" cy="10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1879800" y="2967400"/>
            <a:ext cx="5598000" cy="4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85750" y="312200"/>
            <a:ext cx="701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implementation(min use-case) </a:t>
            </a:r>
            <a:endParaRPr/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7592875" y="19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{38DAF04A-554A-44A6-A48A-B8BC36C41713}</a:tableStyleId>
              </a:tblPr>
              <a:tblGrid>
                <a:gridCol w="111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Resource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Resource</a:t>
                      </a:r>
                      <a:r>
                        <a:rPr baseline="-25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Resource</a:t>
                      </a:r>
                      <a:r>
                        <a:rPr baseline="-25000"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Resource</a:t>
                      </a:r>
                      <a:r>
                        <a:rPr baseline="-25000"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Resource</a:t>
                      </a:r>
                      <a:r>
                        <a:rPr baseline="-25000"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18"/>
          <p:cNvGraphicFramePr/>
          <p:nvPr/>
        </p:nvGraphicFramePr>
        <p:xfrm>
          <a:off x="6402500" y="19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{38DAF04A-554A-44A6-A48A-B8BC36C41713}</a:tableStyleId>
              </a:tblPr>
              <a:tblGrid>
                <a:gridCol w="980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r>
                        <a:rPr baseline="-25000"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r>
                        <a:rPr baseline="-25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r>
                        <a:rPr baseline="-25000"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r>
                        <a:rPr baseline="-25000"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r>
                        <a:rPr baseline="-25000"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r>
                        <a:rPr baseline="-25000"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r>
                        <a:rPr baseline="-25000"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18"/>
          <p:cNvSpPr/>
          <p:nvPr/>
        </p:nvSpPr>
        <p:spPr>
          <a:xfrm>
            <a:off x="6618150" y="1266800"/>
            <a:ext cx="497400" cy="58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7913550" y="1266800"/>
            <a:ext cx="497400" cy="58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6653675" y="4619375"/>
            <a:ext cx="3999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49413" y="3808400"/>
            <a:ext cx="3999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6282150" y="921800"/>
            <a:ext cx="2576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(Task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Resource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408625" y="899800"/>
            <a:ext cx="587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Instance,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Queue for Tasks based on task length: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Vivek’s uniform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Priority Queue for Resources based on Computational Power: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Ming’s thesis: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Performance modelling, benchmarking, &amp; execution time predictions →  Grid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Queue waiting time →  Supercomputers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Cost Formalism, Limited Information model &amp; adapted match-making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Algorithm: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Longest Task mapped to the resource that completes the task fastest.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25" y="1065750"/>
            <a:ext cx="4797900" cy="36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Architecture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Emulator API - min-use case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31623" l="0" r="0" t="0"/>
          <a:stretch/>
        </p:blipFill>
        <p:spPr>
          <a:xfrm>
            <a:off x="1590525" y="1096975"/>
            <a:ext cx="5610374" cy="35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IOTSim: A simulator for analysing IoT applications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Defines an </a:t>
            </a:r>
            <a:r>
              <a:rPr lang="en"/>
              <a:t>A</a:t>
            </a:r>
            <a:r>
              <a:rPr lang="en"/>
              <a:t>pplication model, Network and storage model,  and Big Data Processing model.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lphaLcPeriod"/>
            </a:pPr>
            <a:r>
              <a:rPr lang="en">
                <a:solidFill>
                  <a:srgbClr val="FF0000"/>
                </a:solidFill>
              </a:rPr>
              <a:t>Does not make a decision about the type of resource for each task that reduces the total execution time.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WLMS Emulator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Defines the two properties of resources and tasks - </a:t>
            </a:r>
            <a:r>
              <a:rPr lang="en"/>
              <a:t>Heterogeneity</a:t>
            </a:r>
            <a:r>
              <a:rPr lang="en"/>
              <a:t> and Dynamism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 late-binding strategy where scheduling decisions are delayed till the tasks need to be executed 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Performance comparison between binding (Early and Late) task to a scheduler of the given resource.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rgbClr val="FF0000"/>
                </a:solidFill>
              </a:rPr>
              <a:t>Does not make a decision about the type of resource for each task that reduces the total execution time.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Baetyl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