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5081250"/>
  <p:notesSz cx="20104100" cy="15081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3940" y="-26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3E762B"/>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3E762B"/>
                </a:solidFill>
                <a:latin typeface="Carlito"/>
                <a:cs typeface="Carlito"/>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3E762B"/>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9769032" y="0"/>
            <a:ext cx="335280" cy="15078075"/>
          </a:xfrm>
          <a:custGeom>
            <a:avLst/>
            <a:gdLst/>
            <a:ahLst/>
            <a:cxnLst/>
            <a:rect l="l" t="t" r="r" b="b"/>
            <a:pathLst>
              <a:path w="335280" h="15078075">
                <a:moveTo>
                  <a:pt x="335068" y="0"/>
                </a:moveTo>
                <a:lnTo>
                  <a:pt x="0" y="0"/>
                </a:lnTo>
                <a:lnTo>
                  <a:pt x="0" y="15078075"/>
                </a:lnTo>
                <a:lnTo>
                  <a:pt x="335068" y="15078075"/>
                </a:lnTo>
                <a:lnTo>
                  <a:pt x="335068" y="0"/>
                </a:lnTo>
                <a:close/>
              </a:path>
            </a:pathLst>
          </a:custGeom>
          <a:solidFill>
            <a:srgbClr val="E6EBAF"/>
          </a:solidFill>
        </p:spPr>
        <p:txBody>
          <a:bodyPr wrap="square" lIns="0" tIns="0" rIns="0" bIns="0" rtlCol="0"/>
          <a:lstStyle/>
          <a:p>
            <a:endParaRPr/>
          </a:p>
        </p:txBody>
      </p:sp>
      <p:sp>
        <p:nvSpPr>
          <p:cNvPr id="17" name="bg object 17"/>
          <p:cNvSpPr/>
          <p:nvPr/>
        </p:nvSpPr>
        <p:spPr>
          <a:xfrm>
            <a:off x="0" y="0"/>
            <a:ext cx="335280" cy="15078075"/>
          </a:xfrm>
          <a:custGeom>
            <a:avLst/>
            <a:gdLst/>
            <a:ahLst/>
            <a:cxnLst/>
            <a:rect l="l" t="t" r="r" b="b"/>
            <a:pathLst>
              <a:path w="335280" h="15078075">
                <a:moveTo>
                  <a:pt x="335068" y="0"/>
                </a:moveTo>
                <a:lnTo>
                  <a:pt x="0" y="0"/>
                </a:lnTo>
                <a:lnTo>
                  <a:pt x="0" y="15078075"/>
                </a:lnTo>
                <a:lnTo>
                  <a:pt x="335068" y="15078075"/>
                </a:lnTo>
                <a:lnTo>
                  <a:pt x="335068" y="0"/>
                </a:lnTo>
                <a:close/>
              </a:path>
            </a:pathLst>
          </a:custGeom>
          <a:solidFill>
            <a:srgbClr val="E6EBAF"/>
          </a:solidFill>
        </p:spPr>
        <p:txBody>
          <a:bodyPr wrap="square" lIns="0" tIns="0" rIns="0" bIns="0" rtlCol="0"/>
          <a:lstStyle/>
          <a:p>
            <a:endParaRPr/>
          </a:p>
        </p:txBody>
      </p:sp>
      <p:sp>
        <p:nvSpPr>
          <p:cNvPr id="18" name="bg object 18"/>
          <p:cNvSpPr/>
          <p:nvPr/>
        </p:nvSpPr>
        <p:spPr>
          <a:xfrm>
            <a:off x="113434" y="113434"/>
            <a:ext cx="19878040" cy="1605915"/>
          </a:xfrm>
          <a:custGeom>
            <a:avLst/>
            <a:gdLst/>
            <a:ahLst/>
            <a:cxnLst/>
            <a:rect l="l" t="t" r="r" b="b"/>
            <a:pathLst>
              <a:path w="19878040" h="1605914">
                <a:moveTo>
                  <a:pt x="19877929" y="0"/>
                </a:moveTo>
                <a:lnTo>
                  <a:pt x="0" y="0"/>
                </a:lnTo>
                <a:lnTo>
                  <a:pt x="0" y="1605535"/>
                </a:lnTo>
                <a:lnTo>
                  <a:pt x="19877929" y="1605535"/>
                </a:lnTo>
                <a:lnTo>
                  <a:pt x="19877929" y="0"/>
                </a:lnTo>
                <a:close/>
              </a:path>
            </a:pathLst>
          </a:custGeom>
          <a:solidFill>
            <a:srgbClr val="FFFFFF"/>
          </a:solidFill>
        </p:spPr>
        <p:txBody>
          <a:bodyPr wrap="square" lIns="0" tIns="0" rIns="0" bIns="0" rtlCol="0"/>
          <a:lstStyle/>
          <a:p>
            <a:endParaRPr/>
          </a:p>
        </p:txBody>
      </p:sp>
      <p:sp>
        <p:nvSpPr>
          <p:cNvPr id="19" name="bg object 19"/>
          <p:cNvSpPr/>
          <p:nvPr/>
        </p:nvSpPr>
        <p:spPr>
          <a:xfrm>
            <a:off x="113434" y="113434"/>
            <a:ext cx="19878040" cy="1605915"/>
          </a:xfrm>
          <a:custGeom>
            <a:avLst/>
            <a:gdLst/>
            <a:ahLst/>
            <a:cxnLst/>
            <a:rect l="l" t="t" r="r" b="b"/>
            <a:pathLst>
              <a:path w="19878040" h="1605914">
                <a:moveTo>
                  <a:pt x="0" y="1605535"/>
                </a:moveTo>
                <a:lnTo>
                  <a:pt x="19877929" y="1605535"/>
                </a:lnTo>
                <a:lnTo>
                  <a:pt x="19877929" y="0"/>
                </a:lnTo>
                <a:lnTo>
                  <a:pt x="0" y="0"/>
                </a:lnTo>
                <a:lnTo>
                  <a:pt x="0" y="1605535"/>
                </a:lnTo>
                <a:close/>
              </a:path>
            </a:pathLst>
          </a:custGeom>
          <a:ln w="232453">
            <a:solidFill>
              <a:srgbClr val="3E762B"/>
            </a:solidFill>
          </a:ln>
        </p:spPr>
        <p:txBody>
          <a:bodyPr wrap="square" lIns="0" tIns="0" rIns="0" bIns="0" rtlCol="0"/>
          <a:lstStyle/>
          <a:p>
            <a:endParaRPr/>
          </a:p>
        </p:txBody>
      </p:sp>
      <p:sp>
        <p:nvSpPr>
          <p:cNvPr id="20" name="bg object 20"/>
          <p:cNvSpPr/>
          <p:nvPr/>
        </p:nvSpPr>
        <p:spPr>
          <a:xfrm>
            <a:off x="105057" y="13228567"/>
            <a:ext cx="19886930" cy="1745614"/>
          </a:xfrm>
          <a:custGeom>
            <a:avLst/>
            <a:gdLst/>
            <a:ahLst/>
            <a:cxnLst/>
            <a:rect l="l" t="t" r="r" b="b"/>
            <a:pathLst>
              <a:path w="19886930" h="1745615">
                <a:moveTo>
                  <a:pt x="19886306" y="0"/>
                </a:moveTo>
                <a:lnTo>
                  <a:pt x="0" y="0"/>
                </a:lnTo>
                <a:lnTo>
                  <a:pt x="0" y="1745147"/>
                </a:lnTo>
                <a:lnTo>
                  <a:pt x="19886306" y="1745147"/>
                </a:lnTo>
                <a:lnTo>
                  <a:pt x="19886306" y="0"/>
                </a:lnTo>
                <a:close/>
              </a:path>
            </a:pathLst>
          </a:custGeom>
          <a:solidFill>
            <a:srgbClr val="FFFFFF"/>
          </a:solidFill>
        </p:spPr>
        <p:txBody>
          <a:bodyPr wrap="square" lIns="0" tIns="0" rIns="0" bIns="0" rtlCol="0"/>
          <a:lstStyle/>
          <a:p>
            <a:endParaRPr/>
          </a:p>
        </p:txBody>
      </p:sp>
      <p:sp>
        <p:nvSpPr>
          <p:cNvPr id="21" name="bg object 21"/>
          <p:cNvSpPr/>
          <p:nvPr/>
        </p:nvSpPr>
        <p:spPr>
          <a:xfrm>
            <a:off x="105057" y="13228567"/>
            <a:ext cx="19886930" cy="1745614"/>
          </a:xfrm>
          <a:custGeom>
            <a:avLst/>
            <a:gdLst/>
            <a:ahLst/>
            <a:cxnLst/>
            <a:rect l="l" t="t" r="r" b="b"/>
            <a:pathLst>
              <a:path w="19886930" h="1745615">
                <a:moveTo>
                  <a:pt x="0" y="1745147"/>
                </a:moveTo>
                <a:lnTo>
                  <a:pt x="19886306" y="1745147"/>
                </a:lnTo>
                <a:lnTo>
                  <a:pt x="19886306" y="0"/>
                </a:lnTo>
                <a:lnTo>
                  <a:pt x="0" y="0"/>
                </a:lnTo>
                <a:lnTo>
                  <a:pt x="0" y="1745147"/>
                </a:lnTo>
                <a:close/>
              </a:path>
            </a:pathLst>
          </a:custGeom>
          <a:ln w="232453">
            <a:solidFill>
              <a:srgbClr val="B7DFA8"/>
            </a:solidFill>
          </a:ln>
        </p:spPr>
        <p:txBody>
          <a:bodyPr wrap="square" lIns="0" tIns="0" rIns="0" bIns="0" rtlCol="0"/>
          <a:lstStyle/>
          <a:p>
            <a:endParaRPr/>
          </a:p>
        </p:txBody>
      </p:sp>
      <p:sp>
        <p:nvSpPr>
          <p:cNvPr id="22" name="bg object 22"/>
          <p:cNvSpPr/>
          <p:nvPr/>
        </p:nvSpPr>
        <p:spPr>
          <a:xfrm>
            <a:off x="17591087" y="14938460"/>
            <a:ext cx="2426453" cy="85163"/>
          </a:xfrm>
          <a:prstGeom prst="rect">
            <a:avLst/>
          </a:prstGeom>
          <a:blipFill>
            <a:blip r:embed="rId7" cstate="print"/>
            <a:stretch>
              <a:fillRect/>
            </a:stretch>
          </a:blipFill>
        </p:spPr>
        <p:txBody>
          <a:bodyPr wrap="square" lIns="0" tIns="0" rIns="0" bIns="0" rtlCol="0"/>
          <a:lstStyle/>
          <a:p>
            <a:endParaRPr/>
          </a:p>
        </p:txBody>
      </p:sp>
      <p:sp>
        <p:nvSpPr>
          <p:cNvPr id="23" name="bg object 23"/>
          <p:cNvSpPr/>
          <p:nvPr/>
        </p:nvSpPr>
        <p:spPr>
          <a:xfrm>
            <a:off x="13754195" y="1986605"/>
            <a:ext cx="5595221" cy="4406829"/>
          </a:xfrm>
          <a:prstGeom prst="rect">
            <a:avLst/>
          </a:prstGeom>
          <a:blipFill>
            <a:blip r:embed="rId8" cstate="print"/>
            <a:stretch>
              <a:fillRect/>
            </a:stretch>
          </a:blipFill>
        </p:spPr>
        <p:txBody>
          <a:bodyPr wrap="square" lIns="0" tIns="0" rIns="0" bIns="0" rtlCol="0"/>
          <a:lstStyle/>
          <a:p>
            <a:endParaRPr/>
          </a:p>
        </p:txBody>
      </p:sp>
      <p:sp>
        <p:nvSpPr>
          <p:cNvPr id="24" name="bg object 24"/>
          <p:cNvSpPr/>
          <p:nvPr/>
        </p:nvSpPr>
        <p:spPr>
          <a:xfrm>
            <a:off x="410458" y="2358741"/>
            <a:ext cx="6031230" cy="5037455"/>
          </a:xfrm>
          <a:custGeom>
            <a:avLst/>
            <a:gdLst/>
            <a:ahLst/>
            <a:cxnLst/>
            <a:rect l="l" t="t" r="r" b="b"/>
            <a:pathLst>
              <a:path w="6031230" h="5037455">
                <a:moveTo>
                  <a:pt x="0" y="5037194"/>
                </a:moveTo>
                <a:lnTo>
                  <a:pt x="6031230" y="5037194"/>
                </a:lnTo>
                <a:lnTo>
                  <a:pt x="6031230" y="0"/>
                </a:lnTo>
                <a:lnTo>
                  <a:pt x="0" y="0"/>
                </a:lnTo>
                <a:lnTo>
                  <a:pt x="0" y="5037194"/>
                </a:lnTo>
                <a:close/>
              </a:path>
            </a:pathLst>
          </a:custGeom>
          <a:ln w="5584">
            <a:solidFill>
              <a:srgbClr val="3E762B"/>
            </a:solidFill>
          </a:ln>
        </p:spPr>
        <p:txBody>
          <a:bodyPr wrap="square" lIns="0" tIns="0" rIns="0" bIns="0" rtlCol="0"/>
          <a:lstStyle/>
          <a:p>
            <a:endParaRPr/>
          </a:p>
        </p:txBody>
      </p:sp>
      <p:sp>
        <p:nvSpPr>
          <p:cNvPr id="2" name="Holder 2"/>
          <p:cNvSpPr>
            <a:spLocks noGrp="1"/>
          </p:cNvSpPr>
          <p:nvPr>
            <p:ph type="title"/>
          </p:nvPr>
        </p:nvSpPr>
        <p:spPr>
          <a:xfrm>
            <a:off x="1686492" y="341215"/>
            <a:ext cx="16779875" cy="528319"/>
          </a:xfrm>
          <a:prstGeom prst="rect">
            <a:avLst/>
          </a:prstGeom>
        </p:spPr>
        <p:txBody>
          <a:bodyPr wrap="square" lIns="0" tIns="0" rIns="0" bIns="0">
            <a:spAutoFit/>
          </a:bodyPr>
          <a:lstStyle>
            <a:lvl1pPr>
              <a:defRPr sz="3300" b="1" i="0">
                <a:solidFill>
                  <a:srgbClr val="3E762B"/>
                </a:solidFill>
                <a:latin typeface="Carlito"/>
                <a:cs typeface="Carlito"/>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11/26/2022</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863525ED-2FA5-FDBD-0017-922A03512D4C}"/>
              </a:ext>
            </a:extLst>
          </p:cNvPr>
          <p:cNvSpPr/>
          <p:nvPr/>
        </p:nvSpPr>
        <p:spPr>
          <a:xfrm>
            <a:off x="13732902" y="2322737"/>
            <a:ext cx="5957570" cy="18275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4" name="TextBox 63">
            <a:extLst>
              <a:ext uri="{FF2B5EF4-FFF2-40B4-BE49-F238E27FC236}">
                <a16:creationId xmlns:a16="http://schemas.microsoft.com/office/drawing/2014/main" id="{375CE911-14FD-68C8-8829-EAF32820A6F4}"/>
              </a:ext>
            </a:extLst>
          </p:cNvPr>
          <p:cNvSpPr txBox="1"/>
          <p:nvPr/>
        </p:nvSpPr>
        <p:spPr>
          <a:xfrm>
            <a:off x="421168" y="11740448"/>
            <a:ext cx="6020520" cy="1384995"/>
          </a:xfrm>
          <a:prstGeom prst="rect">
            <a:avLst/>
          </a:prstGeom>
          <a:noFill/>
          <a:ln w="9525">
            <a:solidFill>
              <a:schemeClr val="tx1"/>
            </a:solidFill>
          </a:ln>
        </p:spPr>
        <p:txBody>
          <a:bodyPr wrap="square" rtlCol="0">
            <a:spAutoFit/>
          </a:bodyPr>
          <a:lstStyle/>
          <a:p>
            <a:r>
              <a:rPr lang="en-US" sz="1200" spc="5" dirty="0">
                <a:latin typeface="Carlito"/>
              </a:rPr>
              <a:t>Map perception relies on the process of visual perception. Therefore, the knowledge of its inner workings in the map environment enables cartographers to construct cartographic symbols in agreement with the properties of the visual system. The properties operate independently from the consciousness of the beholder and significantly affect the nature of  images  perceived by the map user. They include optical resolution, visual adaptation, reactions of inhibition and strengthening, the reaction to the image characteristics as well as the phenomena of contrast, grouping and spatial arrangement.</a:t>
            </a:r>
            <a:endParaRPr lang="en-IN" sz="1200" spc="5" dirty="0">
              <a:latin typeface="Carlito"/>
            </a:endParaRPr>
          </a:p>
        </p:txBody>
      </p:sp>
      <p:pic>
        <p:nvPicPr>
          <p:cNvPr id="44" name="Picture 43" descr="Map&#10;&#10;Description automatically generated">
            <a:extLst>
              <a:ext uri="{FF2B5EF4-FFF2-40B4-BE49-F238E27FC236}">
                <a16:creationId xmlns:a16="http://schemas.microsoft.com/office/drawing/2014/main" id="{3430129C-4E2B-3993-607D-DBAB534DBCC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45" t="9463" r="7046" b="10251"/>
          <a:stretch/>
        </p:blipFill>
        <p:spPr bwMode="auto">
          <a:xfrm>
            <a:off x="4031172" y="9262878"/>
            <a:ext cx="2410515" cy="2288010"/>
          </a:xfrm>
          <a:prstGeom prst="rect">
            <a:avLst/>
          </a:prstGeom>
          <a:noFill/>
          <a:ln>
            <a:noFill/>
          </a:ln>
          <a:extLst>
            <a:ext uri="{53640926-AAD7-44D8-BBD7-CCE9431645EC}">
              <a14:shadowObscured xmlns:a14="http://schemas.microsoft.com/office/drawing/2010/main"/>
            </a:ext>
          </a:extLst>
        </p:spPr>
      </p:pic>
      <p:sp>
        <p:nvSpPr>
          <p:cNvPr id="2" name="object 2"/>
          <p:cNvSpPr txBox="1"/>
          <p:nvPr/>
        </p:nvSpPr>
        <p:spPr>
          <a:xfrm>
            <a:off x="447883" y="2397290"/>
            <a:ext cx="5957570" cy="1357295"/>
          </a:xfrm>
          <a:prstGeom prst="rect">
            <a:avLst/>
          </a:prstGeom>
        </p:spPr>
        <p:txBody>
          <a:bodyPr vert="horz" wrap="square" lIns="0" tIns="12065" rIns="0" bIns="0" rtlCol="0">
            <a:spAutoFit/>
          </a:bodyPr>
          <a:lstStyle/>
          <a:p>
            <a:pPr marL="25400" marR="30480">
              <a:lnSpc>
                <a:spcPct val="101099"/>
              </a:lnSpc>
              <a:spcBef>
                <a:spcPts val="95"/>
              </a:spcBef>
            </a:pPr>
            <a:r>
              <a:rPr lang="en-IN" sz="1450" spc="5" dirty="0">
                <a:latin typeface="Carlito"/>
                <a:cs typeface="Carlito"/>
              </a:rPr>
              <a:t>Maps have long been seen as Objective, neutral products of science. Map are never fully formed, and their work is never complete. </a:t>
            </a:r>
            <a:r>
              <a:rPr lang="en-US" sz="1450" spc="5" dirty="0">
                <a:latin typeface="Carlito"/>
                <a:cs typeface="Carlito"/>
              </a:rPr>
              <a:t>Cartography is the process by which geospatial information has been typically visualized.</a:t>
            </a:r>
            <a:r>
              <a:rPr lang="en-IN" sz="1450" spc="5" dirty="0">
                <a:latin typeface="Carlito"/>
                <a:cs typeface="Carlito"/>
              </a:rPr>
              <a:t> That means the surface of the earth is represented as faithfully as possible</a:t>
            </a:r>
            <a:r>
              <a:rPr sz="1450" b="1" dirty="0">
                <a:latin typeface="Carlito"/>
                <a:cs typeface="Carlito"/>
              </a:rPr>
              <a:t>. </a:t>
            </a:r>
            <a:r>
              <a:rPr sz="1450" b="1" spc="5" dirty="0">
                <a:latin typeface="Carlito"/>
                <a:cs typeface="Carlito"/>
              </a:rPr>
              <a:t>The purpose  of this study is </a:t>
            </a:r>
            <a:r>
              <a:rPr sz="1450" b="1" spc="-5" dirty="0">
                <a:latin typeface="Carlito"/>
                <a:cs typeface="Carlito"/>
              </a:rPr>
              <a:t>to</a:t>
            </a:r>
            <a:r>
              <a:rPr lang="en-IN" sz="1450" b="1" spc="-5" dirty="0">
                <a:latin typeface="Carlito"/>
                <a:cs typeface="Carlito"/>
              </a:rPr>
              <a:t> </a:t>
            </a:r>
            <a:r>
              <a:rPr sz="1450" b="1" dirty="0">
                <a:latin typeface="Carlito"/>
                <a:cs typeface="Carlito"/>
              </a:rPr>
              <a:t>explain</a:t>
            </a:r>
            <a:r>
              <a:rPr lang="en-IN" sz="1450" b="1" dirty="0">
                <a:latin typeface="Carlito"/>
                <a:cs typeface="Carlito"/>
              </a:rPr>
              <a:t> Cartography</a:t>
            </a:r>
            <a:r>
              <a:rPr sz="1450" b="1" dirty="0">
                <a:latin typeface="Carlito"/>
                <a:cs typeface="Carlito"/>
              </a:rPr>
              <a:t> </a:t>
            </a:r>
            <a:r>
              <a:rPr sz="1450" b="1" spc="5" dirty="0">
                <a:latin typeface="Carlito"/>
                <a:cs typeface="Carlito"/>
              </a:rPr>
              <a:t>1) </a:t>
            </a:r>
            <a:r>
              <a:rPr lang="en-IN" sz="1450" b="1" spc="5" dirty="0">
                <a:latin typeface="Carlito"/>
                <a:cs typeface="Carlito"/>
              </a:rPr>
              <a:t>R</a:t>
            </a:r>
            <a:r>
              <a:rPr lang="en-IN" sz="1450" b="1" dirty="0">
                <a:latin typeface="Carlito"/>
                <a:cs typeface="Carlito"/>
              </a:rPr>
              <a:t>epresentation and Perception</a:t>
            </a:r>
            <a:r>
              <a:rPr sz="1450" b="1" dirty="0">
                <a:latin typeface="Carlito"/>
                <a:cs typeface="Carlito"/>
              </a:rPr>
              <a:t> </a:t>
            </a:r>
            <a:r>
              <a:rPr sz="1450" b="1" spc="5" dirty="0">
                <a:latin typeface="Carlito"/>
                <a:cs typeface="Carlito"/>
              </a:rPr>
              <a:t> 2) </a:t>
            </a:r>
            <a:r>
              <a:rPr lang="en-IN" sz="1450" b="1" dirty="0">
                <a:latin typeface="Carlito"/>
                <a:cs typeface="Carlito"/>
              </a:rPr>
              <a:t>how to lie to maps 3) Recognize and reduce Data &amp; Spatial Bias</a:t>
            </a:r>
            <a:endParaRPr sz="1450" dirty="0">
              <a:latin typeface="Carlito"/>
              <a:cs typeface="Carlito"/>
            </a:endParaRPr>
          </a:p>
        </p:txBody>
      </p:sp>
      <p:sp>
        <p:nvSpPr>
          <p:cNvPr id="7" name="object 7"/>
          <p:cNvSpPr txBox="1"/>
          <p:nvPr/>
        </p:nvSpPr>
        <p:spPr>
          <a:xfrm>
            <a:off x="3012843" y="830672"/>
            <a:ext cx="14127480" cy="516808"/>
          </a:xfrm>
          <a:prstGeom prst="rect">
            <a:avLst/>
          </a:prstGeom>
        </p:spPr>
        <p:txBody>
          <a:bodyPr vert="horz" wrap="square" lIns="0" tIns="16510" rIns="0" bIns="0" rtlCol="0">
            <a:spAutoFit/>
          </a:bodyPr>
          <a:lstStyle/>
          <a:p>
            <a:pPr algn="ctr">
              <a:lnSpc>
                <a:spcPct val="100000"/>
              </a:lnSpc>
              <a:spcBef>
                <a:spcPts val="130"/>
              </a:spcBef>
            </a:pPr>
            <a:r>
              <a:rPr lang="en-IN" sz="1800" spc="10" dirty="0">
                <a:solidFill>
                  <a:srgbClr val="3E762B"/>
                </a:solidFill>
                <a:latin typeface="Carlito"/>
                <a:cs typeface="Carlito"/>
              </a:rPr>
              <a:t>Rajendra Didel</a:t>
            </a:r>
            <a:r>
              <a:rPr sz="1800" spc="15" baseline="25462" dirty="0">
                <a:solidFill>
                  <a:srgbClr val="3E762B"/>
                </a:solidFill>
                <a:latin typeface="Carlito"/>
                <a:cs typeface="Carlito"/>
              </a:rPr>
              <a:t>1,</a:t>
            </a:r>
            <a:r>
              <a:rPr lang="en-IN" sz="1800" spc="15" baseline="25462" dirty="0">
                <a:solidFill>
                  <a:srgbClr val="3E762B"/>
                </a:solidFill>
                <a:latin typeface="Carlito"/>
                <a:cs typeface="Carlito"/>
              </a:rPr>
              <a:t>1</a:t>
            </a:r>
            <a:r>
              <a:rPr sz="1800" spc="10" dirty="0">
                <a:solidFill>
                  <a:srgbClr val="3E762B"/>
                </a:solidFill>
                <a:latin typeface="Carlito"/>
                <a:cs typeface="Carlito"/>
              </a:rPr>
              <a:t>; </a:t>
            </a:r>
            <a:endParaRPr sz="1800" baseline="25462" dirty="0">
              <a:latin typeface="Carlito"/>
              <a:cs typeface="Carlito"/>
            </a:endParaRPr>
          </a:p>
          <a:p>
            <a:pPr algn="ctr">
              <a:lnSpc>
                <a:spcPct val="100000"/>
              </a:lnSpc>
              <a:spcBef>
                <a:spcPts val="45"/>
              </a:spcBef>
            </a:pPr>
            <a:r>
              <a:rPr sz="1425" baseline="26315" dirty="0">
                <a:solidFill>
                  <a:srgbClr val="3E762B"/>
                </a:solidFill>
                <a:latin typeface="Carlito"/>
                <a:cs typeface="Carlito"/>
              </a:rPr>
              <a:t>1</a:t>
            </a:r>
            <a:r>
              <a:rPr lang="en-IN" sz="1450" dirty="0">
                <a:solidFill>
                  <a:srgbClr val="3E762B"/>
                </a:solidFill>
                <a:latin typeface="Carlito"/>
                <a:cs typeface="Carlito"/>
              </a:rPr>
              <a:t>MSc in Data Engineering Student of Jacobs University</a:t>
            </a:r>
            <a:r>
              <a:rPr lang="en-IN" sz="1450" spc="5" dirty="0">
                <a:solidFill>
                  <a:srgbClr val="3E762B"/>
                </a:solidFill>
                <a:latin typeface="Carlito"/>
                <a:cs typeface="Carlito"/>
              </a:rPr>
              <a:t>.</a:t>
            </a:r>
            <a:r>
              <a:rPr sz="1450" spc="30" dirty="0">
                <a:solidFill>
                  <a:srgbClr val="3E762B"/>
                </a:solidFill>
                <a:latin typeface="Carlito"/>
                <a:cs typeface="Carlito"/>
              </a:rPr>
              <a:t> </a:t>
            </a:r>
            <a:endParaRPr sz="1450" dirty="0">
              <a:latin typeface="Carlito"/>
              <a:cs typeface="Carlito"/>
            </a:endParaRPr>
          </a:p>
        </p:txBody>
      </p:sp>
      <p:sp>
        <p:nvSpPr>
          <p:cNvPr id="8" name="object 8"/>
          <p:cNvSpPr txBox="1"/>
          <p:nvPr/>
        </p:nvSpPr>
        <p:spPr>
          <a:xfrm>
            <a:off x="800538" y="13270741"/>
            <a:ext cx="3969385" cy="1299587"/>
          </a:xfrm>
          <a:prstGeom prst="rect">
            <a:avLst/>
          </a:prstGeom>
        </p:spPr>
        <p:txBody>
          <a:bodyPr vert="horz" wrap="square" lIns="0" tIns="133985" rIns="0" bIns="0" rtlCol="0">
            <a:spAutoFit/>
          </a:bodyPr>
          <a:lstStyle/>
          <a:p>
            <a:pPr marL="12700">
              <a:lnSpc>
                <a:spcPct val="100000"/>
              </a:lnSpc>
              <a:spcBef>
                <a:spcPts val="1055"/>
              </a:spcBef>
            </a:pPr>
            <a:r>
              <a:rPr sz="2000" b="1" spc="-5" dirty="0">
                <a:latin typeface="Carlito"/>
                <a:cs typeface="Carlito"/>
              </a:rPr>
              <a:t>Contact</a:t>
            </a:r>
            <a:endParaRPr sz="2000" dirty="0">
              <a:latin typeface="Carlito"/>
              <a:cs typeface="Carlito"/>
            </a:endParaRPr>
          </a:p>
          <a:p>
            <a:pPr marL="71120">
              <a:lnSpc>
                <a:spcPct val="100000"/>
              </a:lnSpc>
              <a:spcBef>
                <a:spcPts val="630"/>
              </a:spcBef>
            </a:pPr>
            <a:r>
              <a:rPr lang="en-IN" sz="1250" spc="10" dirty="0">
                <a:latin typeface="Carlito"/>
                <a:cs typeface="Carlito"/>
              </a:rPr>
              <a:t>Rajendra Didel</a:t>
            </a:r>
            <a:endParaRPr sz="1250" dirty="0">
              <a:latin typeface="Carlito"/>
              <a:cs typeface="Carlito"/>
            </a:endParaRPr>
          </a:p>
          <a:p>
            <a:pPr marL="71120" marR="5080">
              <a:lnSpc>
                <a:spcPct val="102600"/>
              </a:lnSpc>
              <a:spcBef>
                <a:spcPts val="5"/>
              </a:spcBef>
            </a:pPr>
            <a:r>
              <a:rPr sz="1250" spc="10" dirty="0">
                <a:latin typeface="Carlito"/>
                <a:cs typeface="Carlito"/>
              </a:rPr>
              <a:t>Department of </a:t>
            </a:r>
            <a:r>
              <a:rPr lang="en-IN" sz="1250" spc="10" dirty="0">
                <a:latin typeface="Carlito"/>
                <a:cs typeface="Carlito"/>
              </a:rPr>
              <a:t>MSc Data Engineering</a:t>
            </a:r>
            <a:endParaRPr sz="1250" dirty="0">
              <a:latin typeface="Carlito"/>
              <a:cs typeface="Carlito"/>
            </a:endParaRPr>
          </a:p>
          <a:p>
            <a:pPr marL="71120" marR="1551940">
              <a:lnSpc>
                <a:spcPct val="102600"/>
              </a:lnSpc>
            </a:pPr>
            <a:r>
              <a:rPr lang="en-US" sz="1250" spc="5" dirty="0">
                <a:latin typeface="Carlito"/>
                <a:cs typeface="Carlito"/>
              </a:rPr>
              <a:t>Jacobs University Bremen, Germany </a:t>
            </a:r>
            <a:r>
              <a:rPr sz="1250" spc="10" dirty="0">
                <a:latin typeface="Carlito"/>
                <a:cs typeface="Carlito"/>
              </a:rPr>
              <a:t>  </a:t>
            </a:r>
            <a:r>
              <a:rPr lang="en-IN" sz="1250" spc="10" dirty="0">
                <a:latin typeface="Carlito"/>
                <a:cs typeface="Carlito"/>
              </a:rPr>
              <a:t>Radidel@Jacobs-University.de</a:t>
            </a:r>
            <a:endParaRPr sz="1250" dirty="0">
              <a:latin typeface="Carlito"/>
              <a:cs typeface="Carlito"/>
            </a:endParaRPr>
          </a:p>
        </p:txBody>
      </p:sp>
      <p:sp>
        <p:nvSpPr>
          <p:cNvPr id="9" name="object 9"/>
          <p:cNvSpPr txBox="1"/>
          <p:nvPr/>
        </p:nvSpPr>
        <p:spPr>
          <a:xfrm>
            <a:off x="5810799" y="13354722"/>
            <a:ext cx="7287259" cy="722630"/>
          </a:xfrm>
          <a:prstGeom prst="rect">
            <a:avLst/>
          </a:prstGeom>
        </p:spPr>
        <p:txBody>
          <a:bodyPr vert="horz" wrap="square" lIns="0" tIns="14604" rIns="0" bIns="0" rtlCol="0">
            <a:spAutoFit/>
          </a:bodyPr>
          <a:lstStyle/>
          <a:p>
            <a:pPr marL="12700">
              <a:lnSpc>
                <a:spcPct val="100000"/>
              </a:lnSpc>
              <a:spcBef>
                <a:spcPts val="114"/>
              </a:spcBef>
            </a:pPr>
            <a:r>
              <a:rPr sz="2000" b="1" spc="-10" dirty="0">
                <a:latin typeface="Carlito"/>
                <a:cs typeface="Carlito"/>
              </a:rPr>
              <a:t>References</a:t>
            </a:r>
            <a:endParaRPr sz="2000">
              <a:latin typeface="Carlito"/>
              <a:cs typeface="Carlito"/>
            </a:endParaRPr>
          </a:p>
          <a:p>
            <a:pPr marL="169545" marR="5080" indent="-157480">
              <a:lnSpc>
                <a:spcPct val="101800"/>
              </a:lnSpc>
              <a:spcBef>
                <a:spcPts val="869"/>
              </a:spcBef>
            </a:pPr>
            <a:r>
              <a:rPr sz="900" spc="5" dirty="0">
                <a:latin typeface="Carlito"/>
                <a:cs typeface="Carlito"/>
              </a:rPr>
              <a:t>1. Minn, M., </a:t>
            </a:r>
            <a:r>
              <a:rPr sz="900" dirty="0">
                <a:latin typeface="Carlito"/>
                <a:cs typeface="Carlito"/>
              </a:rPr>
              <a:t>Cutts, </a:t>
            </a:r>
            <a:r>
              <a:rPr sz="900" spc="5" dirty="0">
                <a:latin typeface="Carlito"/>
                <a:cs typeface="Carlito"/>
              </a:rPr>
              <a:t>B. B., Greenberg, </a:t>
            </a:r>
            <a:r>
              <a:rPr sz="900" dirty="0">
                <a:latin typeface="Carlito"/>
                <a:cs typeface="Carlito"/>
              </a:rPr>
              <a:t>J. </a:t>
            </a:r>
            <a:r>
              <a:rPr sz="900" spc="5" dirty="0">
                <a:latin typeface="Carlito"/>
                <a:cs typeface="Carlito"/>
              </a:rPr>
              <a:t>A., </a:t>
            </a:r>
            <a:r>
              <a:rPr sz="900" spc="-5" dirty="0">
                <a:latin typeface="Carlito"/>
                <a:cs typeface="Carlito"/>
              </a:rPr>
              <a:t>Pavlovic, </a:t>
            </a:r>
            <a:r>
              <a:rPr sz="900" spc="5" dirty="0">
                <a:latin typeface="Carlito"/>
                <a:cs typeface="Carlito"/>
              </a:rPr>
              <a:t>N., </a:t>
            </a:r>
            <a:r>
              <a:rPr sz="900" spc="-5" dirty="0">
                <a:latin typeface="Carlito"/>
                <a:cs typeface="Carlito"/>
              </a:rPr>
              <a:t>Fraterrigo, </a:t>
            </a:r>
            <a:r>
              <a:rPr sz="900" dirty="0">
                <a:latin typeface="Carlito"/>
                <a:cs typeface="Carlito"/>
              </a:rPr>
              <a:t>J. </a:t>
            </a:r>
            <a:r>
              <a:rPr sz="900" spc="5" dirty="0">
                <a:latin typeface="Carlito"/>
                <a:cs typeface="Carlito"/>
              </a:rPr>
              <a:t>M., </a:t>
            </a:r>
            <a:r>
              <a:rPr sz="900" spc="10" dirty="0">
                <a:latin typeface="Carlito"/>
                <a:cs typeface="Carlito"/>
              </a:rPr>
              <a:t>&amp; </a:t>
            </a:r>
            <a:r>
              <a:rPr sz="900" dirty="0">
                <a:latin typeface="Carlito"/>
                <a:cs typeface="Carlito"/>
              </a:rPr>
              <a:t>Kelly </a:t>
            </a:r>
            <a:r>
              <a:rPr sz="900" spc="-20" dirty="0">
                <a:latin typeface="Carlito"/>
                <a:cs typeface="Carlito"/>
              </a:rPr>
              <a:t>Turner, </a:t>
            </a:r>
            <a:r>
              <a:rPr sz="900" spc="-45" dirty="0">
                <a:latin typeface="Carlito"/>
                <a:cs typeface="Carlito"/>
              </a:rPr>
              <a:t>V. </a:t>
            </a:r>
            <a:r>
              <a:rPr sz="900" spc="5" dirty="0">
                <a:latin typeface="Carlito"/>
                <a:cs typeface="Carlito"/>
              </a:rPr>
              <a:t>(2015). Detection of </a:t>
            </a:r>
            <a:r>
              <a:rPr sz="900" dirty="0">
                <a:latin typeface="Carlito"/>
                <a:cs typeface="Carlito"/>
              </a:rPr>
              <a:t>foreclosure-related </a:t>
            </a:r>
            <a:r>
              <a:rPr sz="900" spc="5" dirty="0">
                <a:latin typeface="Carlito"/>
                <a:cs typeface="Carlito"/>
              </a:rPr>
              <a:t>landscape management  changes </a:t>
            </a:r>
            <a:r>
              <a:rPr sz="900" dirty="0">
                <a:latin typeface="Carlito"/>
                <a:cs typeface="Carlito"/>
              </a:rPr>
              <a:t>using Landsat. </a:t>
            </a:r>
            <a:r>
              <a:rPr sz="900" i="1" spc="5" dirty="0">
                <a:latin typeface="Carlito"/>
                <a:cs typeface="Carlito"/>
              </a:rPr>
              <a:t>Applied Geography</a:t>
            </a:r>
            <a:r>
              <a:rPr sz="900" spc="5" dirty="0">
                <a:latin typeface="Carlito"/>
                <a:cs typeface="Carlito"/>
              </a:rPr>
              <a:t>, </a:t>
            </a:r>
            <a:r>
              <a:rPr sz="900" i="1" spc="5" dirty="0">
                <a:latin typeface="Carlito"/>
                <a:cs typeface="Carlito"/>
              </a:rPr>
              <a:t>62</a:t>
            </a:r>
            <a:r>
              <a:rPr sz="900" spc="5" dirty="0">
                <a:latin typeface="Carlito"/>
                <a:cs typeface="Carlito"/>
              </a:rPr>
              <a:t>, 217–224.</a:t>
            </a:r>
            <a:r>
              <a:rPr sz="900" spc="-50" dirty="0">
                <a:latin typeface="Carlito"/>
                <a:cs typeface="Carlito"/>
              </a:rPr>
              <a:t> </a:t>
            </a:r>
            <a:r>
              <a:rPr sz="900" dirty="0">
                <a:latin typeface="Carlito"/>
                <a:cs typeface="Carlito"/>
              </a:rPr>
              <a:t>https://doi.org/10.1016/j.apgeog.2015.04.023</a:t>
            </a:r>
            <a:endParaRPr sz="900">
              <a:latin typeface="Carlito"/>
              <a:cs typeface="Carlito"/>
            </a:endParaRPr>
          </a:p>
        </p:txBody>
      </p:sp>
      <p:sp>
        <p:nvSpPr>
          <p:cNvPr id="10" name="object 10"/>
          <p:cNvSpPr txBox="1"/>
          <p:nvPr/>
        </p:nvSpPr>
        <p:spPr>
          <a:xfrm>
            <a:off x="6709045" y="2398104"/>
            <a:ext cx="6416675" cy="681149"/>
          </a:xfrm>
          <a:prstGeom prst="rect">
            <a:avLst/>
          </a:prstGeom>
        </p:spPr>
        <p:txBody>
          <a:bodyPr vert="horz" wrap="square" lIns="0" tIns="12065" rIns="0" bIns="0" rtlCol="0">
            <a:spAutoFit/>
          </a:bodyPr>
          <a:lstStyle/>
          <a:p>
            <a:pPr marR="5080">
              <a:lnSpc>
                <a:spcPct val="101099"/>
              </a:lnSpc>
              <a:spcBef>
                <a:spcPts val="95"/>
              </a:spcBef>
            </a:pPr>
            <a:r>
              <a:rPr lang="en-IN" sz="1450" dirty="0">
                <a:latin typeface="Carlito"/>
                <a:cs typeface="Carlito"/>
              </a:rPr>
              <a:t>We will </a:t>
            </a:r>
            <a:r>
              <a:rPr lang="en-US" sz="1450" dirty="0">
                <a:latin typeface="Carlito"/>
                <a:cs typeface="Carlito"/>
              </a:rPr>
              <a:t>learn how to avoid being fooled by misleading charts. Our goal is to understand the truth and to think more carefully about the ethics of designing your data stories.</a:t>
            </a:r>
            <a:endParaRPr sz="1450" dirty="0">
              <a:latin typeface="Carlito"/>
              <a:cs typeface="Carlito"/>
            </a:endParaRPr>
          </a:p>
        </p:txBody>
      </p:sp>
      <mc:AlternateContent xmlns:mc="http://schemas.openxmlformats.org/markup-compatibility/2006">
        <mc:Choice xmlns:a14="http://schemas.microsoft.com/office/drawing/2010/main" Requires="a14">
          <p:sp>
            <p:nvSpPr>
              <p:cNvPr id="11" name="object 11"/>
              <p:cNvSpPr txBox="1"/>
              <p:nvPr/>
            </p:nvSpPr>
            <p:spPr>
              <a:xfrm>
                <a:off x="6709044" y="3068241"/>
                <a:ext cx="6720267" cy="1678729"/>
              </a:xfrm>
              <a:prstGeom prst="rect">
                <a:avLst/>
              </a:prstGeom>
            </p:spPr>
            <p:txBody>
              <a:bodyPr vert="horz" wrap="square" lIns="0" tIns="12065" rIns="0" bIns="0" rtlCol="0">
                <a:spAutoFit/>
              </a:bodyPr>
              <a:lstStyle/>
              <a:p>
                <a:pPr marL="235585" marR="5080" indent="-236220">
                  <a:lnSpc>
                    <a:spcPct val="101099"/>
                  </a:lnSpc>
                  <a:spcBef>
                    <a:spcPts val="95"/>
                  </a:spcBef>
                  <a:buAutoNum type="arabicPeriod"/>
                  <a:tabLst>
                    <a:tab pos="236220" algn="l"/>
                  </a:tabLst>
                </a:pPr>
                <a:r>
                  <a:rPr lang="en-US" sz="1350" dirty="0">
                    <a:latin typeface="Carlito"/>
                    <a:cs typeface="Carlito"/>
                  </a:rPr>
                  <a:t>We show only two figures: the US GDP for the 2nd quarter (April-June) and the 3rd quarter (July-September) in 2019. The 2nd quarter was about $21.5 trillion, and the third quarter was slightly higher at $21.7 trillion. In other words, the quarterly GDP rose by just under one percent, which we calculated this way: </a:t>
                </a:r>
                <a14:m>
                  <m:oMath xmlns:m="http://schemas.openxmlformats.org/officeDocument/2006/math">
                    <m:r>
                      <a:rPr lang="en-US" sz="1350" i="1" dirty="0" smtClean="0">
                        <a:latin typeface="Cambria Math" panose="02040503050406030204" pitchFamily="18" charset="0"/>
                        <a:cs typeface="Carlito"/>
                      </a:rPr>
                      <m:t>(21747 − 21540)/21540 = 0.0096 = 0.96%.</m:t>
                    </m:r>
                  </m:oMath>
                </a14:m>
                <a:endParaRPr lang="en-US" sz="1350" dirty="0">
                  <a:latin typeface="Carlito"/>
                  <a:cs typeface="Carlito"/>
                </a:endParaRPr>
              </a:p>
              <a:p>
                <a:pPr marL="235585" marR="5080" indent="-236220">
                  <a:lnSpc>
                    <a:spcPct val="101099"/>
                  </a:lnSpc>
                  <a:spcBef>
                    <a:spcPts val="95"/>
                  </a:spcBef>
                  <a:buAutoNum type="arabicPeriod"/>
                  <a:tabLst>
                    <a:tab pos="236220" algn="l"/>
                  </a:tabLst>
                </a:pPr>
                <a:r>
                  <a:rPr lang="en-US" sz="1300" dirty="0">
                    <a:latin typeface="Carlito"/>
                    <a:cs typeface="Carlito"/>
                  </a:rPr>
                  <a:t>With the zero baseline for the vertical axis, the difference between $21.5 versus $21.7 trillion looks relatively small to the reader.</a:t>
                </a:r>
              </a:p>
              <a:p>
                <a:pPr marL="235585" marR="5080" indent="-236220">
                  <a:lnSpc>
                    <a:spcPct val="101099"/>
                  </a:lnSpc>
                  <a:spcBef>
                    <a:spcPts val="95"/>
                  </a:spcBef>
                  <a:buAutoNum type="arabicPeriod"/>
                  <a:tabLst>
                    <a:tab pos="236220" algn="l"/>
                  </a:tabLst>
                </a:pPr>
                <a:r>
                  <a:rPr lang="en-US" sz="1300" dirty="0">
                    <a:latin typeface="Carlito"/>
                    <a:cs typeface="Carlito"/>
                  </a:rPr>
                  <a:t>With the Truncated baseline for the vertical axis, Although the data remains the same, the small difference between the two columns in the chart now appears much larger in our eyes.</a:t>
                </a:r>
                <a:endParaRPr sz="1300" dirty="0">
                  <a:latin typeface="Carlito"/>
                  <a:cs typeface="Carlito"/>
                </a:endParaRPr>
              </a:p>
            </p:txBody>
          </p:sp>
        </mc:Choice>
        <mc:Fallback>
          <p:sp>
            <p:nvSpPr>
              <p:cNvPr id="11" name="object 11"/>
              <p:cNvSpPr txBox="1">
                <a:spLocks noRot="1" noChangeAspect="1" noMove="1" noResize="1" noEditPoints="1" noAdjustHandles="1" noChangeArrowheads="1" noChangeShapeType="1" noTextEdit="1"/>
              </p:cNvSpPr>
              <p:nvPr/>
            </p:nvSpPr>
            <p:spPr>
              <a:xfrm>
                <a:off x="6709044" y="3068241"/>
                <a:ext cx="6720267" cy="1678729"/>
              </a:xfrm>
              <a:prstGeom prst="rect">
                <a:avLst/>
              </a:prstGeom>
              <a:blipFill>
                <a:blip r:embed="rId3"/>
                <a:stretch>
                  <a:fillRect l="-1633" t="-2899" r="-1452" b="-5072"/>
                </a:stretch>
              </a:blipFill>
            </p:spPr>
            <p:txBody>
              <a:bodyPr/>
              <a:lstStyle/>
              <a:p>
                <a:r>
                  <a:rPr lang="en-IN">
                    <a:noFill/>
                  </a:rPr>
                  <a:t> </a:t>
                </a:r>
              </a:p>
            </p:txBody>
          </p:sp>
        </mc:Fallback>
      </mc:AlternateContent>
      <p:grpSp>
        <p:nvGrpSpPr>
          <p:cNvPr id="12" name="object 12"/>
          <p:cNvGrpSpPr/>
          <p:nvPr/>
        </p:nvGrpSpPr>
        <p:grpSpPr>
          <a:xfrm>
            <a:off x="407601" y="2041757"/>
            <a:ext cx="6036945" cy="320040"/>
            <a:chOff x="407601" y="2041757"/>
            <a:chExt cx="6036945" cy="320040"/>
          </a:xfrm>
        </p:grpSpPr>
        <p:sp>
          <p:nvSpPr>
            <p:cNvPr id="13" name="object 13"/>
            <p:cNvSpPr/>
            <p:nvPr/>
          </p:nvSpPr>
          <p:spPr>
            <a:xfrm>
              <a:off x="410458" y="2044614"/>
              <a:ext cx="6031230" cy="314325"/>
            </a:xfrm>
            <a:custGeom>
              <a:avLst/>
              <a:gdLst/>
              <a:ahLst/>
              <a:cxnLst/>
              <a:rect l="l" t="t" r="r" b="b"/>
              <a:pathLst>
                <a:path w="6031230" h="314325">
                  <a:moveTo>
                    <a:pt x="6031230" y="0"/>
                  </a:moveTo>
                  <a:lnTo>
                    <a:pt x="0" y="0"/>
                  </a:lnTo>
                  <a:lnTo>
                    <a:pt x="0" y="314126"/>
                  </a:lnTo>
                  <a:lnTo>
                    <a:pt x="6031230" y="314126"/>
                  </a:lnTo>
                  <a:lnTo>
                    <a:pt x="6031230" y="0"/>
                  </a:lnTo>
                  <a:close/>
                </a:path>
              </a:pathLst>
            </a:custGeom>
            <a:solidFill>
              <a:srgbClr val="3E762B"/>
            </a:solidFill>
          </p:spPr>
          <p:txBody>
            <a:bodyPr wrap="square" lIns="0" tIns="0" rIns="0" bIns="0" rtlCol="0"/>
            <a:lstStyle/>
            <a:p>
              <a:endParaRPr/>
            </a:p>
          </p:txBody>
        </p:sp>
        <p:sp>
          <p:nvSpPr>
            <p:cNvPr id="14" name="object 14"/>
            <p:cNvSpPr/>
            <p:nvPr/>
          </p:nvSpPr>
          <p:spPr>
            <a:xfrm>
              <a:off x="410458" y="2044614"/>
              <a:ext cx="6031230" cy="314325"/>
            </a:xfrm>
            <a:custGeom>
              <a:avLst/>
              <a:gdLst/>
              <a:ahLst/>
              <a:cxnLst/>
              <a:rect l="l" t="t" r="r" b="b"/>
              <a:pathLst>
                <a:path w="6031230" h="314325">
                  <a:moveTo>
                    <a:pt x="0" y="314126"/>
                  </a:moveTo>
                  <a:lnTo>
                    <a:pt x="6031230" y="314126"/>
                  </a:lnTo>
                  <a:lnTo>
                    <a:pt x="6031230" y="0"/>
                  </a:lnTo>
                  <a:lnTo>
                    <a:pt x="0" y="0"/>
                  </a:lnTo>
                  <a:lnTo>
                    <a:pt x="0" y="314126"/>
                  </a:lnTo>
                  <a:close/>
                </a:path>
              </a:pathLst>
            </a:custGeom>
            <a:ln w="5584">
              <a:solidFill>
                <a:srgbClr val="3E762B"/>
              </a:solidFill>
            </a:ln>
          </p:spPr>
          <p:txBody>
            <a:bodyPr wrap="square" lIns="0" tIns="0" rIns="0" bIns="0" rtlCol="0"/>
            <a:lstStyle/>
            <a:p>
              <a:endParaRPr/>
            </a:p>
          </p:txBody>
        </p:sp>
      </p:grpSp>
      <p:sp>
        <p:nvSpPr>
          <p:cNvPr id="15" name="object 15"/>
          <p:cNvSpPr txBox="1"/>
          <p:nvPr/>
        </p:nvSpPr>
        <p:spPr>
          <a:xfrm>
            <a:off x="410458" y="2041822"/>
            <a:ext cx="6031230" cy="294953"/>
          </a:xfrm>
          <a:prstGeom prst="rect">
            <a:avLst/>
          </a:prstGeom>
          <a:solidFill>
            <a:srgbClr val="3E762B"/>
          </a:solidFill>
        </p:spPr>
        <p:txBody>
          <a:bodyPr vert="horz" wrap="square" lIns="0" tIns="0" rIns="0" bIns="0" rtlCol="0">
            <a:spAutoFit/>
          </a:bodyPr>
          <a:lstStyle/>
          <a:p>
            <a:pPr marL="423545">
              <a:lnSpc>
                <a:spcPts val="2335"/>
              </a:lnSpc>
            </a:pPr>
            <a:r>
              <a:rPr lang="en-IN" sz="2000" b="1" spc="10" dirty="0">
                <a:solidFill>
                  <a:srgbClr val="FFFFFF"/>
                </a:solidFill>
                <a:latin typeface="Carlito"/>
                <a:cs typeface="Carlito"/>
              </a:rPr>
              <a:t>Introduction</a:t>
            </a:r>
            <a:endParaRPr sz="2000" dirty="0">
              <a:latin typeface="Carlito"/>
              <a:cs typeface="Carlito"/>
            </a:endParaRPr>
          </a:p>
        </p:txBody>
      </p:sp>
      <p:sp>
        <p:nvSpPr>
          <p:cNvPr id="16" name="object 16"/>
          <p:cNvSpPr/>
          <p:nvPr/>
        </p:nvSpPr>
        <p:spPr>
          <a:xfrm>
            <a:off x="410458" y="7859446"/>
            <a:ext cx="6031230" cy="3735704"/>
          </a:xfrm>
          <a:custGeom>
            <a:avLst/>
            <a:gdLst/>
            <a:ahLst/>
            <a:cxnLst/>
            <a:rect l="l" t="t" r="r" b="b"/>
            <a:pathLst>
              <a:path w="6031230" h="3735704">
                <a:moveTo>
                  <a:pt x="0" y="3735313"/>
                </a:moveTo>
                <a:lnTo>
                  <a:pt x="6031230" y="3735313"/>
                </a:lnTo>
                <a:lnTo>
                  <a:pt x="6031230" y="0"/>
                </a:lnTo>
                <a:lnTo>
                  <a:pt x="0" y="0"/>
                </a:lnTo>
                <a:lnTo>
                  <a:pt x="0" y="3735313"/>
                </a:lnTo>
                <a:close/>
              </a:path>
            </a:pathLst>
          </a:custGeom>
          <a:ln w="5584">
            <a:solidFill>
              <a:srgbClr val="3E762B"/>
            </a:solidFill>
          </a:ln>
        </p:spPr>
        <p:txBody>
          <a:bodyPr wrap="square" lIns="0" tIns="0" rIns="0" bIns="0" rtlCol="0"/>
          <a:lstStyle/>
          <a:p>
            <a:endParaRPr/>
          </a:p>
        </p:txBody>
      </p:sp>
      <p:sp>
        <p:nvSpPr>
          <p:cNvPr id="17" name="object 17"/>
          <p:cNvSpPr txBox="1"/>
          <p:nvPr/>
        </p:nvSpPr>
        <p:spPr>
          <a:xfrm>
            <a:off x="410458" y="7862238"/>
            <a:ext cx="4032361" cy="3578928"/>
          </a:xfrm>
          <a:prstGeom prst="rect">
            <a:avLst/>
          </a:prstGeom>
        </p:spPr>
        <p:txBody>
          <a:bodyPr vert="horz" wrap="square" lIns="0" tIns="47625" rIns="0" bIns="0" rtlCol="0">
            <a:spAutoFit/>
          </a:bodyPr>
          <a:lstStyle/>
          <a:p>
            <a:pPr marL="271780" marR="238125" indent="-209550">
              <a:lnSpc>
                <a:spcPct val="101099"/>
              </a:lnSpc>
              <a:spcBef>
                <a:spcPts val="375"/>
              </a:spcBef>
              <a:buFont typeface="Arial"/>
              <a:buChar char="•"/>
              <a:tabLst>
                <a:tab pos="271780" algn="l"/>
                <a:tab pos="272415" algn="l"/>
              </a:tabLst>
            </a:pPr>
            <a:r>
              <a:rPr lang="en-US" sz="1300" spc="5" dirty="0">
                <a:latin typeface="Carlito"/>
                <a:cs typeface="Carlito"/>
              </a:rPr>
              <a:t>A high-quality map is composed of many different elements, color is one of the first components noticed by end-users.</a:t>
            </a:r>
          </a:p>
          <a:p>
            <a:pPr marL="271780" marR="238125" indent="-209550">
              <a:lnSpc>
                <a:spcPct val="101099"/>
              </a:lnSpc>
              <a:spcBef>
                <a:spcPts val="375"/>
              </a:spcBef>
              <a:buFont typeface="Arial"/>
              <a:buChar char="•"/>
              <a:tabLst>
                <a:tab pos="271780" algn="l"/>
                <a:tab pos="272415" algn="l"/>
              </a:tabLst>
            </a:pPr>
            <a:r>
              <a:rPr lang="en-US" sz="1300" spc="5" dirty="0">
                <a:latin typeface="Carlito"/>
                <a:cs typeface="Carlito"/>
              </a:rPr>
              <a:t>Map perception is based on the process of visual perception involving the eye and part of the nervous system that transmits information to the brain centers controlling the phenomena of attention and memory. In terms of the visual display, a color scheme need to be devised. Similarly, there are technical solution such as RGB, HLS, or HVC models, In other cases the color ramp is chosen by the cartographer. </a:t>
            </a:r>
          </a:p>
          <a:p>
            <a:pPr marL="271780" marR="238125" indent="-209550">
              <a:lnSpc>
                <a:spcPct val="101099"/>
              </a:lnSpc>
              <a:spcBef>
                <a:spcPts val="375"/>
              </a:spcBef>
              <a:buFont typeface="Arial"/>
              <a:buChar char="•"/>
              <a:tabLst>
                <a:tab pos="271780" algn="l"/>
                <a:tab pos="272415" algn="l"/>
              </a:tabLst>
            </a:pPr>
            <a:r>
              <a:rPr lang="en-US" sz="1300" spc="5" dirty="0">
                <a:latin typeface="Carlito"/>
                <a:cs typeface="Carlito"/>
              </a:rPr>
              <a:t>In this map, red counties are those that voted for the Republican Party in the 2004 presidential election, while blue counties voted Democrat. These colors are typically used to designate the Democratic and Republican Parties.</a:t>
            </a:r>
          </a:p>
        </p:txBody>
      </p:sp>
      <p:sp>
        <p:nvSpPr>
          <p:cNvPr id="18" name="object 18"/>
          <p:cNvSpPr txBox="1"/>
          <p:nvPr/>
        </p:nvSpPr>
        <p:spPr>
          <a:xfrm>
            <a:off x="410458" y="7540625"/>
            <a:ext cx="6031230" cy="294953"/>
          </a:xfrm>
          <a:prstGeom prst="rect">
            <a:avLst/>
          </a:prstGeom>
          <a:solidFill>
            <a:srgbClr val="3E762B"/>
          </a:solidFill>
        </p:spPr>
        <p:txBody>
          <a:bodyPr vert="horz" wrap="square" lIns="0" tIns="0" rIns="0" bIns="0" rtlCol="0">
            <a:spAutoFit/>
          </a:bodyPr>
          <a:lstStyle/>
          <a:p>
            <a:pPr marL="635" algn="ctr">
              <a:lnSpc>
                <a:spcPts val="2335"/>
              </a:lnSpc>
            </a:pPr>
            <a:r>
              <a:rPr lang="en-IN" sz="2000" b="1" spc="-10" dirty="0">
                <a:solidFill>
                  <a:srgbClr val="FFFFFF"/>
                </a:solidFill>
                <a:latin typeface="Carlito"/>
                <a:cs typeface="Carlito"/>
              </a:rPr>
              <a:t>Properties of Visual System</a:t>
            </a:r>
            <a:endParaRPr sz="2000" dirty="0">
              <a:latin typeface="Carlito"/>
              <a:cs typeface="Carlito"/>
            </a:endParaRPr>
          </a:p>
        </p:txBody>
      </p:sp>
      <p:sp>
        <p:nvSpPr>
          <p:cNvPr id="19" name="object 19"/>
          <p:cNvSpPr/>
          <p:nvPr/>
        </p:nvSpPr>
        <p:spPr>
          <a:xfrm>
            <a:off x="13641469" y="6790019"/>
            <a:ext cx="6031230" cy="3510915"/>
          </a:xfrm>
          <a:custGeom>
            <a:avLst/>
            <a:gdLst/>
            <a:ahLst/>
            <a:cxnLst/>
            <a:rect l="l" t="t" r="r" b="b"/>
            <a:pathLst>
              <a:path w="6031230" h="3510915">
                <a:moveTo>
                  <a:pt x="0" y="3510538"/>
                </a:moveTo>
                <a:lnTo>
                  <a:pt x="6031230" y="3510538"/>
                </a:lnTo>
                <a:lnTo>
                  <a:pt x="6031230" y="0"/>
                </a:lnTo>
                <a:lnTo>
                  <a:pt x="0" y="0"/>
                </a:lnTo>
                <a:lnTo>
                  <a:pt x="0" y="3510538"/>
                </a:lnTo>
                <a:close/>
              </a:path>
            </a:pathLst>
          </a:custGeom>
          <a:ln w="5584">
            <a:solidFill>
              <a:srgbClr val="3E762B"/>
            </a:solidFill>
          </a:ln>
        </p:spPr>
        <p:txBody>
          <a:bodyPr wrap="square" lIns="0" tIns="0" rIns="0" bIns="0" rtlCol="0"/>
          <a:lstStyle/>
          <a:p>
            <a:endParaRPr/>
          </a:p>
        </p:txBody>
      </p:sp>
      <p:sp>
        <p:nvSpPr>
          <p:cNvPr id="20" name="object 20"/>
          <p:cNvSpPr txBox="1"/>
          <p:nvPr/>
        </p:nvSpPr>
        <p:spPr>
          <a:xfrm>
            <a:off x="13644261" y="6828859"/>
            <a:ext cx="6026150" cy="3376929"/>
          </a:xfrm>
          <a:prstGeom prst="rect">
            <a:avLst/>
          </a:prstGeom>
        </p:spPr>
        <p:txBody>
          <a:bodyPr vert="horz" wrap="square" lIns="0" tIns="12065" rIns="0" bIns="0" rtlCol="0">
            <a:spAutoFit/>
          </a:bodyPr>
          <a:lstStyle/>
          <a:p>
            <a:pPr marL="295910" marR="100965" indent="-236220">
              <a:lnSpc>
                <a:spcPct val="101099"/>
              </a:lnSpc>
              <a:spcBef>
                <a:spcPts val="95"/>
              </a:spcBef>
              <a:buAutoNum type="arabicPeriod"/>
              <a:tabLst>
                <a:tab pos="296545" algn="l"/>
              </a:tabLst>
            </a:pPr>
            <a:r>
              <a:rPr sz="1450" dirty="0">
                <a:latin typeface="Carlito"/>
                <a:cs typeface="Carlito"/>
              </a:rPr>
              <a:t>These two </a:t>
            </a:r>
            <a:r>
              <a:rPr sz="1450" spc="5" dirty="0">
                <a:latin typeface="Carlito"/>
                <a:cs typeface="Carlito"/>
              </a:rPr>
              <a:t>models </a:t>
            </a:r>
            <a:r>
              <a:rPr sz="1450" dirty="0">
                <a:latin typeface="Carlito"/>
                <a:cs typeface="Carlito"/>
              </a:rPr>
              <a:t>are extremely similar </a:t>
            </a:r>
            <a:r>
              <a:rPr sz="1450" spc="-5" dirty="0">
                <a:latin typeface="Carlito"/>
                <a:cs typeface="Carlito"/>
              </a:rPr>
              <a:t>to </a:t>
            </a:r>
            <a:r>
              <a:rPr sz="1450" spc="5" dirty="0">
                <a:latin typeface="Carlito"/>
                <a:cs typeface="Carlito"/>
              </a:rPr>
              <a:t>each </a:t>
            </a:r>
            <a:r>
              <a:rPr sz="1450" spc="-20" dirty="0">
                <a:latin typeface="Carlito"/>
                <a:cs typeface="Carlito"/>
              </a:rPr>
              <a:t>other, </a:t>
            </a:r>
            <a:r>
              <a:rPr sz="1450" spc="5" dirty="0">
                <a:latin typeface="Carlito"/>
                <a:cs typeface="Carlito"/>
              </a:rPr>
              <a:t>where </a:t>
            </a:r>
            <a:r>
              <a:rPr sz="1450" dirty="0">
                <a:latin typeface="Carlito"/>
                <a:cs typeface="Carlito"/>
              </a:rPr>
              <a:t>only </a:t>
            </a:r>
            <a:r>
              <a:rPr sz="1450" b="1" dirty="0">
                <a:latin typeface="Carlito"/>
                <a:cs typeface="Carlito"/>
              </a:rPr>
              <a:t>change  </a:t>
            </a:r>
            <a:r>
              <a:rPr sz="1450" b="1" spc="5" dirty="0">
                <a:latin typeface="Carlito"/>
                <a:cs typeface="Carlito"/>
              </a:rPr>
              <a:t>in </a:t>
            </a:r>
            <a:r>
              <a:rPr sz="1450" b="1" dirty="0">
                <a:latin typeface="Carlito"/>
                <a:cs typeface="Carlito"/>
              </a:rPr>
              <a:t>greenness </a:t>
            </a:r>
            <a:r>
              <a:rPr sz="1450" spc="5" dirty="0">
                <a:latin typeface="Carlito"/>
                <a:cs typeface="Carlito"/>
              </a:rPr>
              <a:t>and </a:t>
            </a:r>
            <a:r>
              <a:rPr sz="1450" b="1" spc="-5" dirty="0">
                <a:latin typeface="Carlito"/>
                <a:cs typeface="Carlito"/>
              </a:rPr>
              <a:t>overall </a:t>
            </a:r>
            <a:r>
              <a:rPr sz="1450" b="1" dirty="0">
                <a:latin typeface="Carlito"/>
                <a:cs typeface="Carlito"/>
              </a:rPr>
              <a:t>greenness </a:t>
            </a:r>
            <a:r>
              <a:rPr sz="1450" dirty="0">
                <a:latin typeface="Carlito"/>
                <a:cs typeface="Carlito"/>
              </a:rPr>
              <a:t>are switched </a:t>
            </a:r>
            <a:r>
              <a:rPr sz="1450" spc="5" dirty="0">
                <a:latin typeface="Carlito"/>
                <a:cs typeface="Carlito"/>
              </a:rPr>
              <a:t>as </a:t>
            </a:r>
            <a:r>
              <a:rPr sz="1450" dirty="0">
                <a:latin typeface="Carlito"/>
                <a:cs typeface="Carlito"/>
              </a:rPr>
              <a:t>dependent </a:t>
            </a:r>
            <a:r>
              <a:rPr sz="1450" spc="5" dirty="0">
                <a:latin typeface="Carlito"/>
                <a:cs typeface="Carlito"/>
              </a:rPr>
              <a:t>and  independent </a:t>
            </a:r>
            <a:r>
              <a:rPr sz="1450" dirty="0">
                <a:latin typeface="Carlito"/>
                <a:cs typeface="Carlito"/>
              </a:rPr>
              <a:t>variables. Generally extreme </a:t>
            </a:r>
            <a:r>
              <a:rPr sz="1450" spc="5" dirty="0">
                <a:latin typeface="Carlito"/>
                <a:cs typeface="Carlito"/>
              </a:rPr>
              <a:t>greenness and </a:t>
            </a:r>
            <a:r>
              <a:rPr sz="1450" dirty="0">
                <a:latin typeface="Carlito"/>
                <a:cs typeface="Carlito"/>
              </a:rPr>
              <a:t>brownness  becomes </a:t>
            </a:r>
            <a:r>
              <a:rPr sz="1450" spc="5" dirty="0">
                <a:latin typeface="Carlito"/>
                <a:cs typeface="Carlito"/>
              </a:rPr>
              <a:t>less so in </a:t>
            </a:r>
            <a:r>
              <a:rPr sz="1450" dirty="0">
                <a:latin typeface="Carlito"/>
                <a:cs typeface="Carlito"/>
              </a:rPr>
              <a:t>relation to </a:t>
            </a:r>
            <a:r>
              <a:rPr sz="1450" spc="5" dirty="0">
                <a:latin typeface="Carlito"/>
                <a:cs typeface="Carlito"/>
              </a:rPr>
              <a:t>each </a:t>
            </a:r>
            <a:r>
              <a:rPr sz="1450" dirty="0">
                <a:latin typeface="Carlito"/>
                <a:cs typeface="Carlito"/>
              </a:rPr>
              <a:t>other indicated by </a:t>
            </a:r>
            <a:r>
              <a:rPr sz="1450" spc="-5" dirty="0">
                <a:latin typeface="Carlito"/>
                <a:cs typeface="Carlito"/>
              </a:rPr>
              <a:t>inverse </a:t>
            </a:r>
            <a:r>
              <a:rPr sz="1450" dirty="0">
                <a:latin typeface="Carlito"/>
                <a:cs typeface="Carlito"/>
              </a:rPr>
              <a:t>relationship.</a:t>
            </a:r>
          </a:p>
          <a:p>
            <a:pPr marL="295910" marR="95250" indent="-236220">
              <a:lnSpc>
                <a:spcPct val="101099"/>
              </a:lnSpc>
              <a:buAutoNum type="arabicPeriod"/>
              <a:tabLst>
                <a:tab pos="296545" algn="l"/>
              </a:tabLst>
            </a:pPr>
            <a:r>
              <a:rPr sz="1450" spc="5" dirty="0">
                <a:latin typeface="Carlito"/>
                <a:cs typeface="Carlito"/>
              </a:rPr>
              <a:t>The </a:t>
            </a:r>
            <a:r>
              <a:rPr sz="1450" dirty="0">
                <a:latin typeface="Carlito"/>
                <a:cs typeface="Carlito"/>
              </a:rPr>
              <a:t>discrepancy of </a:t>
            </a:r>
            <a:r>
              <a:rPr sz="1450" i="1" spc="5" dirty="0">
                <a:latin typeface="Carlito"/>
                <a:cs typeface="Carlito"/>
              </a:rPr>
              <a:t>median </a:t>
            </a:r>
            <a:r>
              <a:rPr sz="1450" i="1" dirty="0">
                <a:latin typeface="Carlito"/>
                <a:cs typeface="Carlito"/>
              </a:rPr>
              <a:t>age, construction </a:t>
            </a:r>
            <a:r>
              <a:rPr sz="1450" i="1" spc="5" dirty="0">
                <a:latin typeface="Carlito"/>
                <a:cs typeface="Carlito"/>
              </a:rPr>
              <a:t>year</a:t>
            </a:r>
            <a:r>
              <a:rPr sz="1450" spc="5" dirty="0">
                <a:latin typeface="Carlito"/>
                <a:cs typeface="Carlito"/>
              </a:rPr>
              <a:t>, and </a:t>
            </a:r>
            <a:r>
              <a:rPr sz="1450" i="1" spc="5" dirty="0">
                <a:latin typeface="Carlito"/>
                <a:cs typeface="Carlito"/>
              </a:rPr>
              <a:t>lawn </a:t>
            </a:r>
            <a:r>
              <a:rPr sz="1450" i="1" spc="-5" dirty="0">
                <a:latin typeface="Carlito"/>
                <a:cs typeface="Carlito"/>
              </a:rPr>
              <a:t>size </a:t>
            </a:r>
            <a:r>
              <a:rPr sz="1450" spc="5" dirty="0">
                <a:latin typeface="Carlito"/>
                <a:cs typeface="Carlito"/>
              </a:rPr>
              <a:t>all </a:t>
            </a:r>
            <a:r>
              <a:rPr sz="1450" dirty="0">
                <a:latin typeface="Carlito"/>
                <a:cs typeface="Carlito"/>
              </a:rPr>
              <a:t>not  being significant </a:t>
            </a:r>
            <a:r>
              <a:rPr sz="1450" spc="5" dirty="0">
                <a:latin typeface="Carlito"/>
                <a:cs typeface="Carlito"/>
              </a:rPr>
              <a:t>in </a:t>
            </a:r>
            <a:r>
              <a:rPr sz="1450" dirty="0">
                <a:latin typeface="Carlito"/>
                <a:cs typeface="Carlito"/>
              </a:rPr>
              <a:t>both </a:t>
            </a:r>
            <a:r>
              <a:rPr sz="1450" spc="5" dirty="0">
                <a:latin typeface="Carlito"/>
                <a:cs typeface="Carlito"/>
              </a:rPr>
              <a:t>models, </a:t>
            </a:r>
            <a:r>
              <a:rPr sz="1450" dirty="0">
                <a:latin typeface="Carlito"/>
                <a:cs typeface="Carlito"/>
              </a:rPr>
              <a:t>only </a:t>
            </a:r>
            <a:r>
              <a:rPr sz="1450" b="1" spc="-5" dirty="0">
                <a:latin typeface="Carlito"/>
                <a:cs typeface="Carlito"/>
              </a:rPr>
              <a:t>overall </a:t>
            </a:r>
            <a:r>
              <a:rPr sz="1450" b="1" dirty="0">
                <a:latin typeface="Carlito"/>
                <a:cs typeface="Carlito"/>
              </a:rPr>
              <a:t>greenness </a:t>
            </a:r>
            <a:r>
              <a:rPr sz="1450" dirty="0">
                <a:latin typeface="Carlito"/>
                <a:cs typeface="Carlito"/>
              </a:rPr>
              <a:t>indicates that  </a:t>
            </a:r>
            <a:r>
              <a:rPr sz="1450" spc="5" dirty="0">
                <a:latin typeface="Carlito"/>
                <a:cs typeface="Carlito"/>
              </a:rPr>
              <a:t>these </a:t>
            </a:r>
            <a:r>
              <a:rPr sz="1450" spc="-10" dirty="0">
                <a:latin typeface="Carlito"/>
                <a:cs typeface="Carlito"/>
              </a:rPr>
              <a:t>factors </a:t>
            </a:r>
            <a:r>
              <a:rPr sz="1450" dirty="0">
                <a:latin typeface="Carlito"/>
                <a:cs typeface="Carlito"/>
              </a:rPr>
              <a:t>are not important </a:t>
            </a:r>
            <a:r>
              <a:rPr sz="1450" spc="5" dirty="0">
                <a:latin typeface="Carlito"/>
                <a:cs typeface="Carlito"/>
              </a:rPr>
              <a:t>in </a:t>
            </a:r>
            <a:r>
              <a:rPr sz="1450" dirty="0">
                <a:latin typeface="Carlito"/>
                <a:cs typeface="Carlito"/>
              </a:rPr>
              <a:t>defining </a:t>
            </a:r>
            <a:r>
              <a:rPr sz="1450" spc="5" dirty="0">
                <a:latin typeface="Carlito"/>
                <a:cs typeface="Carlito"/>
              </a:rPr>
              <a:t>change, </a:t>
            </a:r>
            <a:r>
              <a:rPr sz="1450" dirty="0">
                <a:latin typeface="Carlito"/>
                <a:cs typeface="Carlito"/>
              </a:rPr>
              <a:t>particularly because  </a:t>
            </a:r>
            <a:r>
              <a:rPr sz="1450" i="1" dirty="0">
                <a:latin typeface="Carlito"/>
                <a:cs typeface="Carlito"/>
              </a:rPr>
              <a:t>construction </a:t>
            </a:r>
            <a:r>
              <a:rPr sz="1450" i="1" spc="5" dirty="0">
                <a:latin typeface="Carlito"/>
                <a:cs typeface="Carlito"/>
              </a:rPr>
              <a:t>and lawn </a:t>
            </a:r>
            <a:r>
              <a:rPr sz="1450" i="1" spc="-5" dirty="0">
                <a:latin typeface="Carlito"/>
                <a:cs typeface="Carlito"/>
              </a:rPr>
              <a:t>size </a:t>
            </a:r>
            <a:r>
              <a:rPr sz="1450" dirty="0">
                <a:latin typeface="Carlito"/>
                <a:cs typeface="Carlito"/>
              </a:rPr>
              <a:t>are structural variables </a:t>
            </a:r>
            <a:r>
              <a:rPr sz="1450" spc="5" dirty="0">
                <a:latin typeface="Carlito"/>
                <a:cs typeface="Carlito"/>
              </a:rPr>
              <a:t>and </a:t>
            </a:r>
            <a:r>
              <a:rPr sz="1450" dirty="0">
                <a:latin typeface="Carlito"/>
                <a:cs typeface="Carlito"/>
              </a:rPr>
              <a:t>are more important  </a:t>
            </a:r>
            <a:r>
              <a:rPr sz="1450" spc="5" dirty="0">
                <a:latin typeface="Carlito"/>
                <a:cs typeface="Carlito"/>
              </a:rPr>
              <a:t>long </a:t>
            </a:r>
            <a:r>
              <a:rPr sz="1450" dirty="0">
                <a:latin typeface="Carlito"/>
                <a:cs typeface="Carlito"/>
              </a:rPr>
              <a:t>term </a:t>
            </a:r>
            <a:r>
              <a:rPr sz="1450" spc="5" dirty="0">
                <a:latin typeface="Carlito"/>
                <a:cs typeface="Carlito"/>
              </a:rPr>
              <a:t>greenness </a:t>
            </a:r>
            <a:r>
              <a:rPr sz="1450" dirty="0">
                <a:latin typeface="Carlito"/>
                <a:cs typeface="Carlito"/>
              </a:rPr>
              <a:t>of </a:t>
            </a:r>
            <a:r>
              <a:rPr sz="1450" spc="5" dirty="0">
                <a:latin typeface="Carlito"/>
                <a:cs typeface="Carlito"/>
              </a:rPr>
              <a:t>a </a:t>
            </a:r>
            <a:r>
              <a:rPr sz="1450" dirty="0">
                <a:latin typeface="Carlito"/>
                <a:cs typeface="Carlito"/>
              </a:rPr>
              <a:t>household </a:t>
            </a:r>
            <a:r>
              <a:rPr sz="1450" spc="-5" dirty="0">
                <a:latin typeface="Carlito"/>
                <a:cs typeface="Carlito"/>
              </a:rPr>
              <a:t>overall </a:t>
            </a:r>
            <a:r>
              <a:rPr sz="1450" spc="5" dirty="0">
                <a:latin typeface="Carlito"/>
                <a:cs typeface="Carlito"/>
              </a:rPr>
              <a:t>than</a:t>
            </a:r>
            <a:r>
              <a:rPr sz="1450" dirty="0">
                <a:latin typeface="Carlito"/>
                <a:cs typeface="Carlito"/>
              </a:rPr>
              <a:t> </a:t>
            </a:r>
            <a:r>
              <a:rPr sz="1450" spc="5" dirty="0">
                <a:latin typeface="Carlito"/>
                <a:cs typeface="Carlito"/>
              </a:rPr>
              <a:t>change.</a:t>
            </a:r>
            <a:endParaRPr sz="1450" dirty="0">
              <a:latin typeface="Carlito"/>
              <a:cs typeface="Carlito"/>
            </a:endParaRPr>
          </a:p>
          <a:p>
            <a:pPr marL="295910" marR="167640" indent="-236220">
              <a:lnSpc>
                <a:spcPct val="101099"/>
              </a:lnSpc>
              <a:buAutoNum type="arabicPeriod"/>
              <a:tabLst>
                <a:tab pos="296545" algn="l"/>
              </a:tabLst>
            </a:pPr>
            <a:r>
              <a:rPr sz="1450" spc="5" dirty="0">
                <a:latin typeface="Carlito"/>
                <a:cs typeface="Carlito"/>
              </a:rPr>
              <a:t>GWR models </a:t>
            </a:r>
            <a:r>
              <a:rPr sz="1450" spc="-5" dirty="0">
                <a:latin typeface="Carlito"/>
                <a:cs typeface="Carlito"/>
              </a:rPr>
              <a:t>better </a:t>
            </a:r>
            <a:r>
              <a:rPr sz="1450" spc="-10" dirty="0">
                <a:latin typeface="Carlito"/>
                <a:cs typeface="Carlito"/>
              </a:rPr>
              <a:t>for </a:t>
            </a:r>
            <a:r>
              <a:rPr sz="1450" b="1" spc="-5" dirty="0">
                <a:latin typeface="Carlito"/>
                <a:cs typeface="Carlito"/>
              </a:rPr>
              <a:t>overall </a:t>
            </a:r>
            <a:r>
              <a:rPr sz="1450" b="1" dirty="0">
                <a:latin typeface="Carlito"/>
                <a:cs typeface="Carlito"/>
              </a:rPr>
              <a:t>greenness </a:t>
            </a:r>
            <a:r>
              <a:rPr sz="1450" spc="5" dirty="0">
                <a:latin typeface="Carlito"/>
                <a:cs typeface="Carlito"/>
              </a:rPr>
              <a:t>than </a:t>
            </a:r>
            <a:r>
              <a:rPr sz="1450" b="1" dirty="0">
                <a:latin typeface="Carlito"/>
                <a:cs typeface="Carlito"/>
              </a:rPr>
              <a:t>change </a:t>
            </a:r>
            <a:r>
              <a:rPr sz="1450" b="1" spc="5" dirty="0">
                <a:latin typeface="Carlito"/>
                <a:cs typeface="Carlito"/>
              </a:rPr>
              <a:t>in </a:t>
            </a:r>
            <a:r>
              <a:rPr sz="1450" b="1" dirty="0">
                <a:latin typeface="Carlito"/>
                <a:cs typeface="Carlito"/>
              </a:rPr>
              <a:t>greenness </a:t>
            </a:r>
            <a:r>
              <a:rPr sz="1450" spc="5" dirty="0">
                <a:latin typeface="Carlito"/>
                <a:cs typeface="Carlito"/>
              </a:rPr>
              <a:t>as  </a:t>
            </a:r>
            <a:r>
              <a:rPr sz="1450" dirty="0">
                <a:latin typeface="Carlito"/>
                <a:cs typeface="Carlito"/>
              </a:rPr>
              <a:t>expected. Areas of best </a:t>
            </a:r>
            <a:r>
              <a:rPr sz="1450" spc="5" dirty="0">
                <a:latin typeface="Carlito"/>
                <a:cs typeface="Carlito"/>
              </a:rPr>
              <a:t>model </a:t>
            </a:r>
            <a:r>
              <a:rPr sz="1450" dirty="0">
                <a:latin typeface="Carlito"/>
                <a:cs typeface="Carlito"/>
              </a:rPr>
              <a:t>fit areas </a:t>
            </a:r>
            <a:r>
              <a:rPr sz="1450" spc="5" dirty="0">
                <a:latin typeface="Carlito"/>
                <a:cs typeface="Carlito"/>
              </a:rPr>
              <a:t>and </a:t>
            </a:r>
            <a:r>
              <a:rPr sz="1450" spc="-5" dirty="0">
                <a:latin typeface="Carlito"/>
                <a:cs typeface="Carlito"/>
              </a:rPr>
              <a:t>range indicate </a:t>
            </a:r>
            <a:r>
              <a:rPr sz="1450" spc="5" dirty="0">
                <a:latin typeface="Carlito"/>
                <a:cs typeface="Carlito"/>
              </a:rPr>
              <a:t>some </a:t>
            </a:r>
            <a:r>
              <a:rPr sz="1450" dirty="0">
                <a:latin typeface="Carlito"/>
                <a:cs typeface="Carlito"/>
              </a:rPr>
              <a:t>variables  may </a:t>
            </a:r>
            <a:r>
              <a:rPr sz="1450" spc="5" dirty="0">
                <a:latin typeface="Carlito"/>
                <a:cs typeface="Carlito"/>
              </a:rPr>
              <a:t>be </a:t>
            </a:r>
            <a:r>
              <a:rPr sz="1450" dirty="0">
                <a:latin typeface="Carlito"/>
                <a:cs typeface="Carlito"/>
              </a:rPr>
              <a:t>missing </a:t>
            </a:r>
            <a:r>
              <a:rPr sz="1450" spc="5" dirty="0">
                <a:latin typeface="Carlito"/>
                <a:cs typeface="Carlito"/>
              </a:rPr>
              <a:t>especially </a:t>
            </a:r>
            <a:r>
              <a:rPr sz="1450" spc="-10" dirty="0">
                <a:latin typeface="Carlito"/>
                <a:cs typeface="Carlito"/>
              </a:rPr>
              <a:t>for </a:t>
            </a:r>
            <a:r>
              <a:rPr sz="1450" b="1" dirty="0">
                <a:latin typeface="Carlito"/>
                <a:cs typeface="Carlito"/>
              </a:rPr>
              <a:t>change </a:t>
            </a:r>
            <a:r>
              <a:rPr sz="1450" b="1" spc="5" dirty="0">
                <a:latin typeface="Carlito"/>
                <a:cs typeface="Carlito"/>
              </a:rPr>
              <a:t>in </a:t>
            </a:r>
            <a:r>
              <a:rPr sz="1450" b="1" dirty="0">
                <a:latin typeface="Carlito"/>
                <a:cs typeface="Carlito"/>
              </a:rPr>
              <a:t>greenness</a:t>
            </a:r>
            <a:r>
              <a:rPr sz="1450" b="1" spc="5" dirty="0">
                <a:latin typeface="Carlito"/>
                <a:cs typeface="Carlito"/>
              </a:rPr>
              <a:t> </a:t>
            </a:r>
            <a:r>
              <a:rPr sz="1450" spc="5" dirty="0">
                <a:latin typeface="Carlito"/>
                <a:cs typeface="Carlito"/>
              </a:rPr>
              <a:t>model</a:t>
            </a:r>
            <a:endParaRPr sz="1450" dirty="0">
              <a:latin typeface="Carlito"/>
              <a:cs typeface="Carlito"/>
            </a:endParaRPr>
          </a:p>
          <a:p>
            <a:pPr marL="295910" marR="68580" indent="-236220">
              <a:lnSpc>
                <a:spcPct val="101099"/>
              </a:lnSpc>
              <a:buAutoNum type="arabicPeriod"/>
              <a:tabLst>
                <a:tab pos="296545" algn="l"/>
              </a:tabLst>
            </a:pPr>
            <a:r>
              <a:rPr sz="1450" dirty="0">
                <a:latin typeface="Carlito"/>
                <a:cs typeface="Carlito"/>
              </a:rPr>
              <a:t>Areas </a:t>
            </a:r>
            <a:r>
              <a:rPr sz="1450" spc="5" dirty="0">
                <a:latin typeface="Carlito"/>
                <a:cs typeface="Carlito"/>
              </a:rPr>
              <a:t>where </a:t>
            </a:r>
            <a:r>
              <a:rPr sz="1450" i="1" dirty="0">
                <a:latin typeface="Carlito"/>
                <a:cs typeface="Carlito"/>
              </a:rPr>
              <a:t>foreclosure </a:t>
            </a:r>
            <a:r>
              <a:rPr sz="1450" dirty="0">
                <a:latin typeface="Carlito"/>
                <a:cs typeface="Carlito"/>
              </a:rPr>
              <a:t>was important </a:t>
            </a:r>
            <a:r>
              <a:rPr sz="1450" spc="5" dirty="0">
                <a:latin typeface="Carlito"/>
                <a:cs typeface="Carlito"/>
              </a:rPr>
              <a:t>in </a:t>
            </a:r>
            <a:r>
              <a:rPr sz="1450" dirty="0">
                <a:latin typeface="Carlito"/>
                <a:cs typeface="Carlito"/>
              </a:rPr>
              <a:t>explaining </a:t>
            </a:r>
            <a:r>
              <a:rPr sz="1450" b="1" dirty="0">
                <a:latin typeface="Carlito"/>
                <a:cs typeface="Carlito"/>
              </a:rPr>
              <a:t>greenness change  </a:t>
            </a:r>
            <a:r>
              <a:rPr sz="1450" dirty="0">
                <a:latin typeface="Carlito"/>
                <a:cs typeface="Carlito"/>
              </a:rPr>
              <a:t>occurred </a:t>
            </a:r>
            <a:r>
              <a:rPr sz="1450" spc="5" dirty="0">
                <a:latin typeface="Carlito"/>
                <a:cs typeface="Carlito"/>
              </a:rPr>
              <a:t>where actual </a:t>
            </a:r>
            <a:r>
              <a:rPr sz="1450" spc="-10" dirty="0">
                <a:latin typeface="Carlito"/>
                <a:cs typeface="Carlito"/>
              </a:rPr>
              <a:t>rates </a:t>
            </a:r>
            <a:r>
              <a:rPr sz="1450" dirty="0">
                <a:latin typeface="Carlito"/>
                <a:cs typeface="Carlito"/>
              </a:rPr>
              <a:t>of </a:t>
            </a:r>
            <a:r>
              <a:rPr sz="1450" b="1" dirty="0">
                <a:latin typeface="Carlito"/>
                <a:cs typeface="Carlito"/>
              </a:rPr>
              <a:t>greenness change </a:t>
            </a:r>
            <a:r>
              <a:rPr sz="1450" dirty="0">
                <a:latin typeface="Carlito"/>
                <a:cs typeface="Carlito"/>
              </a:rPr>
              <a:t>were </a:t>
            </a:r>
            <a:r>
              <a:rPr sz="1450" spc="-5" dirty="0">
                <a:latin typeface="Carlito"/>
                <a:cs typeface="Carlito"/>
              </a:rPr>
              <a:t>negative, </a:t>
            </a:r>
            <a:r>
              <a:rPr sz="1450" dirty="0">
                <a:latin typeface="Carlito"/>
                <a:cs typeface="Carlito"/>
              </a:rPr>
              <a:t>indicating  </a:t>
            </a:r>
            <a:r>
              <a:rPr sz="1450" i="1" dirty="0">
                <a:latin typeface="Carlito"/>
                <a:cs typeface="Carlito"/>
              </a:rPr>
              <a:t>foreclosure </a:t>
            </a:r>
            <a:r>
              <a:rPr sz="1450" dirty="0">
                <a:latin typeface="Carlito"/>
                <a:cs typeface="Carlito"/>
              </a:rPr>
              <a:t>may </a:t>
            </a:r>
            <a:r>
              <a:rPr sz="1450" spc="-5" dirty="0">
                <a:latin typeface="Carlito"/>
                <a:cs typeface="Carlito"/>
              </a:rPr>
              <a:t>have </a:t>
            </a:r>
            <a:r>
              <a:rPr sz="1450" spc="5" dirty="0">
                <a:latin typeface="Carlito"/>
                <a:cs typeface="Carlito"/>
              </a:rPr>
              <a:t>some </a:t>
            </a:r>
            <a:r>
              <a:rPr sz="1450" spc="-10" dirty="0">
                <a:latin typeface="Carlito"/>
                <a:cs typeface="Carlito"/>
              </a:rPr>
              <a:t>effect </a:t>
            </a:r>
            <a:r>
              <a:rPr sz="1450" spc="5" dirty="0">
                <a:latin typeface="Carlito"/>
                <a:cs typeface="Carlito"/>
              </a:rPr>
              <a:t>on </a:t>
            </a:r>
            <a:r>
              <a:rPr sz="1450" dirty="0">
                <a:latin typeface="Carlito"/>
                <a:cs typeface="Carlito"/>
              </a:rPr>
              <a:t>tract-level browning.</a:t>
            </a:r>
          </a:p>
        </p:txBody>
      </p:sp>
      <p:sp>
        <p:nvSpPr>
          <p:cNvPr id="21" name="object 21"/>
          <p:cNvSpPr txBox="1"/>
          <p:nvPr/>
        </p:nvSpPr>
        <p:spPr>
          <a:xfrm>
            <a:off x="13641469" y="6489156"/>
            <a:ext cx="6031230" cy="320040"/>
          </a:xfrm>
          <a:prstGeom prst="rect">
            <a:avLst/>
          </a:prstGeom>
          <a:solidFill>
            <a:srgbClr val="3E762B"/>
          </a:solidFill>
        </p:spPr>
        <p:txBody>
          <a:bodyPr vert="horz" wrap="square" lIns="0" tIns="0" rIns="0" bIns="0" rtlCol="0">
            <a:spAutoFit/>
          </a:bodyPr>
          <a:lstStyle/>
          <a:p>
            <a:pPr algn="ctr">
              <a:lnSpc>
                <a:spcPts val="2335"/>
              </a:lnSpc>
            </a:pPr>
            <a:r>
              <a:rPr sz="2000" b="1" dirty="0">
                <a:solidFill>
                  <a:srgbClr val="FFFFFF"/>
                </a:solidFill>
                <a:latin typeface="Carlito"/>
                <a:cs typeface="Carlito"/>
              </a:rPr>
              <a:t>Discussion</a:t>
            </a:r>
            <a:endParaRPr sz="2000" dirty="0">
              <a:latin typeface="Carlito"/>
              <a:cs typeface="Carlito"/>
            </a:endParaRPr>
          </a:p>
        </p:txBody>
      </p:sp>
      <p:sp>
        <p:nvSpPr>
          <p:cNvPr id="22" name="object 22"/>
          <p:cNvSpPr/>
          <p:nvPr/>
        </p:nvSpPr>
        <p:spPr>
          <a:xfrm>
            <a:off x="13641469" y="10772447"/>
            <a:ext cx="6031230" cy="2270125"/>
          </a:xfrm>
          <a:custGeom>
            <a:avLst/>
            <a:gdLst/>
            <a:ahLst/>
            <a:cxnLst/>
            <a:rect l="l" t="t" r="r" b="b"/>
            <a:pathLst>
              <a:path w="6031230" h="2270125">
                <a:moveTo>
                  <a:pt x="0" y="2270088"/>
                </a:moveTo>
                <a:lnTo>
                  <a:pt x="6031230" y="2270088"/>
                </a:lnTo>
                <a:lnTo>
                  <a:pt x="6031230" y="0"/>
                </a:lnTo>
                <a:lnTo>
                  <a:pt x="0" y="0"/>
                </a:lnTo>
                <a:lnTo>
                  <a:pt x="0" y="2270088"/>
                </a:lnTo>
                <a:close/>
              </a:path>
            </a:pathLst>
          </a:custGeom>
          <a:ln w="5584">
            <a:solidFill>
              <a:srgbClr val="3E762B"/>
            </a:solidFill>
          </a:ln>
        </p:spPr>
        <p:txBody>
          <a:bodyPr wrap="square" lIns="0" tIns="0" rIns="0" bIns="0" rtlCol="0"/>
          <a:lstStyle/>
          <a:p>
            <a:endParaRPr/>
          </a:p>
        </p:txBody>
      </p:sp>
      <p:sp>
        <p:nvSpPr>
          <p:cNvPr id="23" name="object 23"/>
          <p:cNvSpPr txBox="1"/>
          <p:nvPr/>
        </p:nvSpPr>
        <p:spPr>
          <a:xfrm>
            <a:off x="13641469" y="10775239"/>
            <a:ext cx="6031230" cy="2267585"/>
          </a:xfrm>
          <a:prstGeom prst="rect">
            <a:avLst/>
          </a:prstGeom>
        </p:spPr>
        <p:txBody>
          <a:bodyPr vert="horz" wrap="square" lIns="0" tIns="48260" rIns="0" bIns="0" rtlCol="0">
            <a:spAutoFit/>
          </a:bodyPr>
          <a:lstStyle/>
          <a:p>
            <a:pPr marL="62865" marR="74930">
              <a:lnSpc>
                <a:spcPct val="101099"/>
              </a:lnSpc>
              <a:spcBef>
                <a:spcPts val="380"/>
              </a:spcBef>
            </a:pPr>
            <a:r>
              <a:rPr sz="1450" dirty="0">
                <a:latin typeface="Carlito"/>
                <a:cs typeface="Carlito"/>
              </a:rPr>
              <a:t>These results highlight </a:t>
            </a:r>
            <a:r>
              <a:rPr sz="1450" spc="5" dirty="0">
                <a:latin typeface="Carlito"/>
                <a:cs typeface="Carlito"/>
              </a:rPr>
              <a:t>the </a:t>
            </a:r>
            <a:r>
              <a:rPr sz="1450" dirty="0">
                <a:latin typeface="Carlito"/>
                <a:cs typeface="Carlito"/>
              </a:rPr>
              <a:t>spatial variability of foreclosure importance </a:t>
            </a:r>
            <a:r>
              <a:rPr sz="1450" spc="-5" dirty="0">
                <a:latin typeface="Carlito"/>
                <a:cs typeface="Carlito"/>
              </a:rPr>
              <a:t>to </a:t>
            </a:r>
            <a:r>
              <a:rPr sz="1450" spc="5" dirty="0">
                <a:latin typeface="Carlito"/>
                <a:cs typeface="Carlito"/>
              </a:rPr>
              <a:t>an  </a:t>
            </a:r>
            <a:r>
              <a:rPr sz="1450" dirty="0">
                <a:latin typeface="Carlito"/>
                <a:cs typeface="Carlito"/>
              </a:rPr>
              <a:t>urban </a:t>
            </a:r>
            <a:r>
              <a:rPr sz="1450" spc="-5" dirty="0">
                <a:latin typeface="Carlito"/>
                <a:cs typeface="Carlito"/>
              </a:rPr>
              <a:t>system. </a:t>
            </a:r>
            <a:r>
              <a:rPr sz="1450" spc="5" dirty="0">
                <a:latin typeface="Carlito"/>
                <a:cs typeface="Carlito"/>
              </a:rPr>
              <a:t>The </a:t>
            </a:r>
            <a:r>
              <a:rPr sz="1450" spc="-5" dirty="0">
                <a:latin typeface="Carlito"/>
                <a:cs typeface="Carlito"/>
              </a:rPr>
              <a:t>drastic </a:t>
            </a:r>
            <a:r>
              <a:rPr sz="1450" spc="5" dirty="0">
                <a:latin typeface="Carlito"/>
                <a:cs typeface="Carlito"/>
              </a:rPr>
              <a:t>increase in </a:t>
            </a:r>
            <a:r>
              <a:rPr sz="1450" dirty="0">
                <a:latin typeface="Carlito"/>
                <a:cs typeface="Carlito"/>
              </a:rPr>
              <a:t>foreclosures </a:t>
            </a:r>
            <a:r>
              <a:rPr sz="1450" spc="5" dirty="0">
                <a:latin typeface="Carlito"/>
                <a:cs typeface="Carlito"/>
              </a:rPr>
              <a:t>in a </a:t>
            </a:r>
            <a:r>
              <a:rPr sz="1450" dirty="0">
                <a:latin typeface="Carlito"/>
                <a:cs typeface="Carlito"/>
              </a:rPr>
              <a:t>short </a:t>
            </a:r>
            <a:r>
              <a:rPr sz="1450" spc="5" dirty="0">
                <a:latin typeface="Carlito"/>
                <a:cs typeface="Carlito"/>
              </a:rPr>
              <a:t>amount </a:t>
            </a:r>
            <a:r>
              <a:rPr sz="1450" dirty="0">
                <a:latin typeface="Carlito"/>
                <a:cs typeface="Carlito"/>
              </a:rPr>
              <a:t>of </a:t>
            </a:r>
            <a:r>
              <a:rPr sz="1450" spc="5" dirty="0">
                <a:latin typeface="Carlito"/>
                <a:cs typeface="Carlito"/>
              </a:rPr>
              <a:t>time is  a </a:t>
            </a:r>
            <a:r>
              <a:rPr sz="1450" dirty="0">
                <a:latin typeface="Carlito"/>
                <a:cs typeface="Carlito"/>
              </a:rPr>
              <a:t>unique shock </a:t>
            </a:r>
            <a:r>
              <a:rPr sz="1450" spc="-5" dirty="0">
                <a:latin typeface="Carlito"/>
                <a:cs typeface="Carlito"/>
              </a:rPr>
              <a:t>to </a:t>
            </a:r>
            <a:r>
              <a:rPr sz="1450" spc="5" dirty="0">
                <a:latin typeface="Carlito"/>
                <a:cs typeface="Carlito"/>
              </a:rPr>
              <a:t>a </a:t>
            </a:r>
            <a:r>
              <a:rPr sz="1450" dirty="0">
                <a:latin typeface="Carlito"/>
                <a:cs typeface="Carlito"/>
              </a:rPr>
              <a:t>large </a:t>
            </a:r>
            <a:r>
              <a:rPr sz="1450" spc="-10" dirty="0">
                <a:latin typeface="Carlito"/>
                <a:cs typeface="Carlito"/>
              </a:rPr>
              <a:t>system </a:t>
            </a:r>
            <a:r>
              <a:rPr sz="1450" spc="5" dirty="0">
                <a:latin typeface="Carlito"/>
                <a:cs typeface="Carlito"/>
              </a:rPr>
              <a:t>in a </a:t>
            </a:r>
            <a:r>
              <a:rPr sz="1450" dirty="0">
                <a:latin typeface="Carlito"/>
                <a:cs typeface="Carlito"/>
              </a:rPr>
              <a:t>unique desert landscape, </a:t>
            </a:r>
            <a:r>
              <a:rPr sz="1450" spc="5" dirty="0">
                <a:latin typeface="Carlito"/>
                <a:cs typeface="Carlito"/>
              </a:rPr>
              <a:t>and  </a:t>
            </a:r>
            <a:r>
              <a:rPr sz="1450" dirty="0">
                <a:latin typeface="Carlito"/>
                <a:cs typeface="Carlito"/>
              </a:rPr>
              <a:t>understanding </a:t>
            </a:r>
            <a:r>
              <a:rPr sz="1450" spc="5" dirty="0">
                <a:latin typeface="Carlito"/>
                <a:cs typeface="Carlito"/>
              </a:rPr>
              <a:t>how these changes </a:t>
            </a:r>
            <a:r>
              <a:rPr sz="1450" spc="-5" dirty="0">
                <a:latin typeface="Carlito"/>
                <a:cs typeface="Carlito"/>
              </a:rPr>
              <a:t>manifest </a:t>
            </a:r>
            <a:r>
              <a:rPr sz="1450" dirty="0">
                <a:latin typeface="Carlito"/>
                <a:cs typeface="Carlito"/>
              </a:rPr>
              <a:t>could </a:t>
            </a:r>
            <a:r>
              <a:rPr sz="1450" spc="-5" dirty="0">
                <a:latin typeface="Carlito"/>
                <a:cs typeface="Carlito"/>
              </a:rPr>
              <a:t>have </a:t>
            </a:r>
            <a:r>
              <a:rPr sz="1450" spc="5" dirty="0">
                <a:latin typeface="Carlito"/>
                <a:cs typeface="Carlito"/>
              </a:rPr>
              <a:t>a </a:t>
            </a:r>
            <a:r>
              <a:rPr sz="1450" dirty="0">
                <a:latin typeface="Carlito"/>
                <a:cs typeface="Carlito"/>
              </a:rPr>
              <a:t>variety of</a:t>
            </a:r>
            <a:r>
              <a:rPr sz="1450" spc="55" dirty="0">
                <a:latin typeface="Carlito"/>
                <a:cs typeface="Carlito"/>
              </a:rPr>
              <a:t> </a:t>
            </a:r>
            <a:r>
              <a:rPr sz="1450" dirty="0">
                <a:latin typeface="Carlito"/>
                <a:cs typeface="Carlito"/>
              </a:rPr>
              <a:t>benefits.</a:t>
            </a:r>
          </a:p>
          <a:p>
            <a:pPr marL="62865" marR="95250">
              <a:lnSpc>
                <a:spcPct val="101099"/>
              </a:lnSpc>
            </a:pPr>
            <a:r>
              <a:rPr sz="1450" dirty="0">
                <a:latin typeface="Carlito"/>
                <a:cs typeface="Carlito"/>
              </a:rPr>
              <a:t>Most importantly they provide specific locational </a:t>
            </a:r>
            <a:r>
              <a:rPr sz="1450" spc="-5" dirty="0">
                <a:latin typeface="Carlito"/>
                <a:cs typeface="Carlito"/>
              </a:rPr>
              <a:t>information </a:t>
            </a:r>
            <a:r>
              <a:rPr sz="1450" spc="5" dirty="0">
                <a:latin typeface="Carlito"/>
                <a:cs typeface="Carlito"/>
              </a:rPr>
              <a:t>where </a:t>
            </a:r>
            <a:r>
              <a:rPr sz="1450" dirty="0">
                <a:latin typeface="Carlito"/>
                <a:cs typeface="Carlito"/>
              </a:rPr>
              <a:t>policy  may </a:t>
            </a:r>
            <a:r>
              <a:rPr sz="1450" spc="-5" dirty="0">
                <a:latin typeface="Carlito"/>
                <a:cs typeface="Carlito"/>
              </a:rPr>
              <a:t>make differences </a:t>
            </a:r>
            <a:r>
              <a:rPr sz="1450" dirty="0">
                <a:latin typeface="Carlito"/>
                <a:cs typeface="Carlito"/>
              </a:rPr>
              <a:t>in recovery </a:t>
            </a:r>
            <a:r>
              <a:rPr sz="1450" spc="-5" dirty="0">
                <a:latin typeface="Carlito"/>
                <a:cs typeface="Carlito"/>
              </a:rPr>
              <a:t>from large </a:t>
            </a:r>
            <a:r>
              <a:rPr sz="1450" dirty="0">
                <a:latin typeface="Carlito"/>
                <a:cs typeface="Carlito"/>
              </a:rPr>
              <a:t>scale events. Social </a:t>
            </a:r>
            <a:r>
              <a:rPr sz="1450" spc="-5" dirty="0">
                <a:latin typeface="Carlito"/>
                <a:cs typeface="Carlito"/>
              </a:rPr>
              <a:t>systems </a:t>
            </a:r>
            <a:r>
              <a:rPr sz="1450" dirty="0">
                <a:latin typeface="Carlito"/>
                <a:cs typeface="Carlito"/>
              </a:rPr>
              <a:t>such  </a:t>
            </a:r>
            <a:r>
              <a:rPr sz="1450" spc="5" dirty="0">
                <a:latin typeface="Carlito"/>
                <a:cs typeface="Carlito"/>
              </a:rPr>
              <a:t>as </a:t>
            </a:r>
            <a:r>
              <a:rPr sz="1450" dirty="0">
                <a:latin typeface="Carlito"/>
                <a:cs typeface="Carlito"/>
              </a:rPr>
              <a:t>homeowners associations, </a:t>
            </a:r>
            <a:r>
              <a:rPr sz="1450" spc="5" dirty="0">
                <a:latin typeface="Carlito"/>
                <a:cs typeface="Carlito"/>
              </a:rPr>
              <a:t>or </a:t>
            </a:r>
            <a:r>
              <a:rPr sz="1450" dirty="0">
                <a:latin typeface="Carlito"/>
                <a:cs typeface="Carlito"/>
              </a:rPr>
              <a:t>town policy initiatives, </a:t>
            </a:r>
            <a:r>
              <a:rPr sz="1450" spc="5" dirty="0">
                <a:latin typeface="Carlito"/>
                <a:cs typeface="Carlito"/>
              </a:rPr>
              <a:t>will be </a:t>
            </a:r>
            <a:r>
              <a:rPr sz="1450" spc="-5" dirty="0">
                <a:latin typeface="Carlito"/>
                <a:cs typeface="Carlito"/>
              </a:rPr>
              <a:t>drastically  </a:t>
            </a:r>
            <a:r>
              <a:rPr sz="1450" spc="-10" dirty="0">
                <a:latin typeface="Carlito"/>
                <a:cs typeface="Carlito"/>
              </a:rPr>
              <a:t>different </a:t>
            </a:r>
            <a:r>
              <a:rPr sz="1450" dirty="0">
                <a:latin typeface="Carlito"/>
                <a:cs typeface="Carlito"/>
              </a:rPr>
              <a:t>across </a:t>
            </a:r>
            <a:r>
              <a:rPr sz="1450" spc="5" dirty="0">
                <a:latin typeface="Carlito"/>
                <a:cs typeface="Carlito"/>
              </a:rPr>
              <a:t>the Phoenix </a:t>
            </a:r>
            <a:r>
              <a:rPr sz="1450" dirty="0">
                <a:latin typeface="Carlito"/>
                <a:cs typeface="Carlito"/>
              </a:rPr>
              <a:t>Metro area. </a:t>
            </a:r>
            <a:r>
              <a:rPr sz="1450" spc="-5" dirty="0">
                <a:latin typeface="Carlito"/>
                <a:cs typeface="Carlito"/>
              </a:rPr>
              <a:t>Therefore </a:t>
            </a:r>
            <a:r>
              <a:rPr sz="1450" dirty="0">
                <a:latin typeface="Carlito"/>
                <a:cs typeface="Carlito"/>
              </a:rPr>
              <a:t>spatial </a:t>
            </a:r>
            <a:r>
              <a:rPr sz="1450" spc="-5" dirty="0">
                <a:latin typeface="Carlito"/>
                <a:cs typeface="Carlito"/>
              </a:rPr>
              <a:t>context </a:t>
            </a:r>
            <a:r>
              <a:rPr sz="1450" spc="5" dirty="0">
                <a:latin typeface="Carlito"/>
                <a:cs typeface="Carlito"/>
              </a:rPr>
              <a:t>is </a:t>
            </a:r>
            <a:r>
              <a:rPr sz="1450" dirty="0">
                <a:latin typeface="Carlito"/>
                <a:cs typeface="Carlito"/>
              </a:rPr>
              <a:t>vital </a:t>
            </a:r>
            <a:r>
              <a:rPr sz="1450" spc="-5" dirty="0">
                <a:latin typeface="Carlito"/>
                <a:cs typeface="Carlito"/>
              </a:rPr>
              <a:t>to  </a:t>
            </a:r>
            <a:r>
              <a:rPr sz="1450" spc="5" dirty="0">
                <a:latin typeface="Carlito"/>
                <a:cs typeface="Carlito"/>
              </a:rPr>
              <a:t>the </a:t>
            </a:r>
            <a:r>
              <a:rPr sz="1450" dirty="0">
                <a:latin typeface="Carlito"/>
                <a:cs typeface="Carlito"/>
              </a:rPr>
              <a:t>foreclosure, </a:t>
            </a:r>
            <a:r>
              <a:rPr sz="1450" spc="5" dirty="0">
                <a:latin typeface="Carlito"/>
                <a:cs typeface="Carlito"/>
              </a:rPr>
              <a:t>and greenness </a:t>
            </a:r>
            <a:r>
              <a:rPr sz="1450" dirty="0">
                <a:latin typeface="Carlito"/>
                <a:cs typeface="Carlito"/>
              </a:rPr>
              <a:t>generally even in </a:t>
            </a:r>
            <a:r>
              <a:rPr sz="1450" spc="5" dirty="0">
                <a:latin typeface="Carlito"/>
                <a:cs typeface="Carlito"/>
              </a:rPr>
              <a:t>a </a:t>
            </a:r>
            <a:r>
              <a:rPr sz="1450" dirty="0">
                <a:latin typeface="Carlito"/>
                <a:cs typeface="Carlito"/>
              </a:rPr>
              <a:t>single urban</a:t>
            </a:r>
            <a:r>
              <a:rPr sz="1450" spc="-20" dirty="0">
                <a:latin typeface="Carlito"/>
                <a:cs typeface="Carlito"/>
              </a:rPr>
              <a:t> </a:t>
            </a:r>
            <a:r>
              <a:rPr sz="1450" dirty="0">
                <a:latin typeface="Carlito"/>
                <a:cs typeface="Carlito"/>
              </a:rPr>
              <a:t>area.</a:t>
            </a:r>
          </a:p>
        </p:txBody>
      </p:sp>
      <p:sp>
        <p:nvSpPr>
          <p:cNvPr id="24" name="object 24"/>
          <p:cNvSpPr txBox="1"/>
          <p:nvPr/>
        </p:nvSpPr>
        <p:spPr>
          <a:xfrm>
            <a:off x="13641469" y="10455527"/>
            <a:ext cx="6031230" cy="320040"/>
          </a:xfrm>
          <a:prstGeom prst="rect">
            <a:avLst/>
          </a:prstGeom>
          <a:solidFill>
            <a:srgbClr val="3E762B"/>
          </a:solidFill>
        </p:spPr>
        <p:txBody>
          <a:bodyPr vert="horz" wrap="square" lIns="0" tIns="0" rIns="0" bIns="0" rtlCol="0">
            <a:spAutoFit/>
          </a:bodyPr>
          <a:lstStyle/>
          <a:p>
            <a:pPr algn="ctr">
              <a:lnSpc>
                <a:spcPts val="2340"/>
              </a:lnSpc>
            </a:pPr>
            <a:r>
              <a:rPr sz="2000" b="1" dirty="0">
                <a:solidFill>
                  <a:srgbClr val="FFFFFF"/>
                </a:solidFill>
                <a:latin typeface="Carlito"/>
                <a:cs typeface="Carlito"/>
              </a:rPr>
              <a:t>Conclusions</a:t>
            </a:r>
            <a:endParaRPr sz="2000">
              <a:latin typeface="Carlito"/>
              <a:cs typeface="Carlito"/>
            </a:endParaRPr>
          </a:p>
        </p:txBody>
      </p:sp>
      <p:grpSp>
        <p:nvGrpSpPr>
          <p:cNvPr id="25" name="object 25"/>
          <p:cNvGrpSpPr/>
          <p:nvPr/>
        </p:nvGrpSpPr>
        <p:grpSpPr>
          <a:xfrm>
            <a:off x="6643362" y="2042455"/>
            <a:ext cx="6793865" cy="320040"/>
            <a:chOff x="6643362" y="2042455"/>
            <a:chExt cx="6793865" cy="320040"/>
          </a:xfrm>
        </p:grpSpPr>
        <p:sp>
          <p:nvSpPr>
            <p:cNvPr id="26" name="object 26"/>
            <p:cNvSpPr/>
            <p:nvPr/>
          </p:nvSpPr>
          <p:spPr>
            <a:xfrm>
              <a:off x="6646220" y="2045312"/>
              <a:ext cx="6788150" cy="314325"/>
            </a:xfrm>
            <a:custGeom>
              <a:avLst/>
              <a:gdLst/>
              <a:ahLst/>
              <a:cxnLst/>
              <a:rect l="l" t="t" r="r" b="b"/>
              <a:pathLst>
                <a:path w="6788150" h="314325">
                  <a:moveTo>
                    <a:pt x="6787926" y="0"/>
                  </a:moveTo>
                  <a:lnTo>
                    <a:pt x="0" y="0"/>
                  </a:lnTo>
                  <a:lnTo>
                    <a:pt x="0" y="314126"/>
                  </a:lnTo>
                  <a:lnTo>
                    <a:pt x="6787926" y="314126"/>
                  </a:lnTo>
                  <a:lnTo>
                    <a:pt x="6787926" y="0"/>
                  </a:lnTo>
                  <a:close/>
                </a:path>
              </a:pathLst>
            </a:custGeom>
            <a:solidFill>
              <a:srgbClr val="3E762B"/>
            </a:solidFill>
          </p:spPr>
          <p:txBody>
            <a:bodyPr wrap="square" lIns="0" tIns="0" rIns="0" bIns="0" rtlCol="0"/>
            <a:lstStyle/>
            <a:p>
              <a:endParaRPr/>
            </a:p>
          </p:txBody>
        </p:sp>
        <p:sp>
          <p:nvSpPr>
            <p:cNvPr id="27" name="object 27"/>
            <p:cNvSpPr/>
            <p:nvPr/>
          </p:nvSpPr>
          <p:spPr>
            <a:xfrm>
              <a:off x="6646220" y="2045312"/>
              <a:ext cx="6788150" cy="314325"/>
            </a:xfrm>
            <a:custGeom>
              <a:avLst/>
              <a:gdLst/>
              <a:ahLst/>
              <a:cxnLst/>
              <a:rect l="l" t="t" r="r" b="b"/>
              <a:pathLst>
                <a:path w="6788150" h="314325">
                  <a:moveTo>
                    <a:pt x="0" y="314126"/>
                  </a:moveTo>
                  <a:lnTo>
                    <a:pt x="6787926" y="314126"/>
                  </a:lnTo>
                  <a:lnTo>
                    <a:pt x="6787926" y="0"/>
                  </a:lnTo>
                  <a:lnTo>
                    <a:pt x="0" y="0"/>
                  </a:lnTo>
                  <a:lnTo>
                    <a:pt x="0" y="314126"/>
                  </a:lnTo>
                  <a:close/>
                </a:path>
              </a:pathLst>
            </a:custGeom>
            <a:ln w="5584">
              <a:solidFill>
                <a:srgbClr val="3E762B"/>
              </a:solidFill>
            </a:ln>
          </p:spPr>
          <p:txBody>
            <a:bodyPr wrap="square" lIns="0" tIns="0" rIns="0" bIns="0" rtlCol="0"/>
            <a:lstStyle/>
            <a:p>
              <a:endParaRPr/>
            </a:p>
          </p:txBody>
        </p:sp>
      </p:grpSp>
      <p:sp>
        <p:nvSpPr>
          <p:cNvPr id="28" name="object 28"/>
          <p:cNvSpPr txBox="1"/>
          <p:nvPr/>
        </p:nvSpPr>
        <p:spPr>
          <a:xfrm>
            <a:off x="6646219" y="2042520"/>
            <a:ext cx="6788150" cy="294953"/>
          </a:xfrm>
          <a:prstGeom prst="rect">
            <a:avLst/>
          </a:prstGeom>
          <a:solidFill>
            <a:srgbClr val="3E762B"/>
          </a:solidFill>
        </p:spPr>
        <p:txBody>
          <a:bodyPr vert="horz" wrap="square" lIns="0" tIns="0" rIns="0" bIns="0" rtlCol="0">
            <a:spAutoFit/>
          </a:bodyPr>
          <a:lstStyle/>
          <a:p>
            <a:pPr algn="ctr">
              <a:lnSpc>
                <a:spcPts val="2340"/>
              </a:lnSpc>
            </a:pPr>
            <a:r>
              <a:rPr lang="en-IN" sz="2000" b="1" spc="-5" dirty="0">
                <a:solidFill>
                  <a:srgbClr val="FFFFFF"/>
                </a:solidFill>
                <a:latin typeface="Carlito"/>
                <a:cs typeface="Carlito"/>
              </a:rPr>
              <a:t>How to lie to Charts &amp; Maps</a:t>
            </a:r>
            <a:endParaRPr sz="2000" dirty="0">
              <a:latin typeface="Carlito"/>
              <a:cs typeface="Carlito"/>
            </a:endParaRPr>
          </a:p>
        </p:txBody>
      </p:sp>
      <p:sp>
        <p:nvSpPr>
          <p:cNvPr id="89" name="object 89"/>
          <p:cNvSpPr txBox="1"/>
          <p:nvPr/>
        </p:nvSpPr>
        <p:spPr>
          <a:xfrm>
            <a:off x="15615445" y="5666999"/>
            <a:ext cx="512445" cy="402590"/>
          </a:xfrm>
          <a:prstGeom prst="rect">
            <a:avLst/>
          </a:prstGeom>
        </p:spPr>
        <p:txBody>
          <a:bodyPr vert="horz" wrap="square" lIns="0" tIns="12065" rIns="0" bIns="0" rtlCol="0">
            <a:spAutoFit/>
          </a:bodyPr>
          <a:lstStyle/>
          <a:p>
            <a:pPr marL="12700" marR="5080">
              <a:lnSpc>
                <a:spcPct val="103099"/>
              </a:lnSpc>
              <a:spcBef>
                <a:spcPts val="95"/>
              </a:spcBef>
            </a:pPr>
            <a:r>
              <a:rPr sz="800" i="1" spc="10" dirty="0">
                <a:latin typeface="Carlito"/>
                <a:cs typeface="Carlito"/>
              </a:rPr>
              <a:t>Image </a:t>
            </a:r>
            <a:r>
              <a:rPr sz="800" i="1" spc="5" dirty="0">
                <a:latin typeface="Carlito"/>
                <a:cs typeface="Carlito"/>
              </a:rPr>
              <a:t>5:  </a:t>
            </a:r>
            <a:r>
              <a:rPr sz="800" i="1" spc="-5" dirty="0">
                <a:latin typeface="Carlito"/>
                <a:cs typeface="Carlito"/>
              </a:rPr>
              <a:t>F</a:t>
            </a:r>
            <a:r>
              <a:rPr sz="800" i="1" spc="5" dirty="0">
                <a:latin typeface="Carlito"/>
                <a:cs typeface="Carlito"/>
              </a:rPr>
              <a:t>oreclosu</a:t>
            </a:r>
            <a:r>
              <a:rPr sz="800" i="1" spc="-5" dirty="0">
                <a:latin typeface="Carlito"/>
                <a:cs typeface="Carlito"/>
              </a:rPr>
              <a:t>r</a:t>
            </a:r>
            <a:r>
              <a:rPr sz="800" i="1" spc="5" dirty="0">
                <a:latin typeface="Carlito"/>
                <a:cs typeface="Carlito"/>
              </a:rPr>
              <a:t>e  </a:t>
            </a:r>
            <a:r>
              <a:rPr sz="800" i="1" spc="10" dirty="0">
                <a:latin typeface="Carlito"/>
                <a:cs typeface="Carlito"/>
              </a:rPr>
              <a:t>Area</a:t>
            </a:r>
            <a:endParaRPr sz="800">
              <a:latin typeface="Carlito"/>
              <a:cs typeface="Carlito"/>
            </a:endParaRPr>
          </a:p>
        </p:txBody>
      </p:sp>
      <p:sp>
        <p:nvSpPr>
          <p:cNvPr id="90" name="object 90"/>
          <p:cNvSpPr txBox="1"/>
          <p:nvPr/>
        </p:nvSpPr>
        <p:spPr>
          <a:xfrm>
            <a:off x="5860477" y="14266912"/>
            <a:ext cx="7778448" cy="202491"/>
          </a:xfrm>
          <a:prstGeom prst="rect">
            <a:avLst/>
          </a:prstGeom>
        </p:spPr>
        <p:txBody>
          <a:bodyPr vert="horz" wrap="square" lIns="0" tIns="11430" rIns="0" bIns="0" rtlCol="0">
            <a:spAutoFit/>
          </a:bodyPr>
          <a:lstStyle/>
          <a:p>
            <a:pPr marL="12700" marR="5080">
              <a:lnSpc>
                <a:spcPct val="102600"/>
              </a:lnSpc>
              <a:spcBef>
                <a:spcPts val="90"/>
              </a:spcBef>
            </a:pPr>
            <a:r>
              <a:rPr sz="1250" b="1" spc="10" dirty="0">
                <a:latin typeface="Carlito"/>
                <a:cs typeface="Carlito"/>
              </a:rPr>
              <a:t>Acknowledgements</a:t>
            </a:r>
            <a:r>
              <a:rPr sz="1250" spc="10" dirty="0">
                <a:latin typeface="Carlito"/>
                <a:cs typeface="Carlito"/>
              </a:rPr>
              <a:t>: </a:t>
            </a:r>
            <a:r>
              <a:rPr lang="en-IN" sz="1250" spc="5" dirty="0">
                <a:latin typeface="Carlito"/>
              </a:rPr>
              <a:t>DR. Prof. Vikram Unnithan; DR. Prof Kettemann, Stefan</a:t>
            </a:r>
            <a:r>
              <a:rPr sz="1250" dirty="0">
                <a:latin typeface="Carlito"/>
                <a:cs typeface="Carlito"/>
              </a:rPr>
              <a:t> </a:t>
            </a:r>
            <a:r>
              <a:rPr sz="1250" spc="-5" dirty="0">
                <a:latin typeface="Carlito"/>
                <a:cs typeface="Carlito"/>
              </a:rPr>
              <a:t>for  </a:t>
            </a:r>
            <a:r>
              <a:rPr sz="1250" spc="10" dirty="0">
                <a:latin typeface="Carlito"/>
                <a:cs typeface="Carlito"/>
              </a:rPr>
              <a:t>comments </a:t>
            </a:r>
            <a:r>
              <a:rPr sz="1250" spc="15" dirty="0">
                <a:latin typeface="Carlito"/>
                <a:cs typeface="Carlito"/>
              </a:rPr>
              <a:t>and </a:t>
            </a:r>
            <a:r>
              <a:rPr sz="1250" spc="5" dirty="0">
                <a:latin typeface="Carlito"/>
                <a:cs typeface="Carlito"/>
              </a:rPr>
              <a:t>suggestions</a:t>
            </a:r>
            <a:endParaRPr sz="1250" dirty="0">
              <a:latin typeface="Carlito"/>
              <a:cs typeface="Carlito"/>
            </a:endParaRPr>
          </a:p>
        </p:txBody>
      </p:sp>
      <p:sp>
        <p:nvSpPr>
          <p:cNvPr id="91" name="object 91"/>
          <p:cNvSpPr txBox="1">
            <a:spLocks noGrp="1"/>
          </p:cNvSpPr>
          <p:nvPr>
            <p:ph type="title"/>
          </p:nvPr>
        </p:nvSpPr>
        <p:spPr>
          <a:prstGeom prst="rect">
            <a:avLst/>
          </a:prstGeom>
        </p:spPr>
        <p:txBody>
          <a:bodyPr vert="horz" wrap="square" lIns="0" tIns="12065" rIns="0" bIns="0" rtlCol="0">
            <a:spAutoFit/>
          </a:bodyPr>
          <a:lstStyle/>
          <a:p>
            <a:pPr marL="12700" algn="ctr">
              <a:lnSpc>
                <a:spcPct val="100000"/>
              </a:lnSpc>
              <a:spcBef>
                <a:spcPts val="95"/>
              </a:spcBef>
            </a:pPr>
            <a:r>
              <a:rPr lang="en-US" spc="-15" dirty="0"/>
              <a:t>Cartography – (mis)representation and perception of geospatial information</a:t>
            </a:r>
            <a:endParaRPr spc="-5" dirty="0"/>
          </a:p>
        </p:txBody>
      </p:sp>
      <p:pic>
        <p:nvPicPr>
          <p:cNvPr id="94" name="Picture 93" descr="A picture containing text, person">
            <a:extLst>
              <a:ext uri="{FF2B5EF4-FFF2-40B4-BE49-F238E27FC236}">
                <a16:creationId xmlns:a16="http://schemas.microsoft.com/office/drawing/2014/main" id="{EF1E642D-5E3B-F8FA-A75A-F02A09F5E1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015" y="3768359"/>
            <a:ext cx="5906438" cy="3571363"/>
          </a:xfrm>
          <a:prstGeom prst="rect">
            <a:avLst/>
          </a:prstGeom>
        </p:spPr>
      </p:pic>
      <p:pic>
        <p:nvPicPr>
          <p:cNvPr id="65" name="Picture 64">
            <a:extLst>
              <a:ext uri="{FF2B5EF4-FFF2-40B4-BE49-F238E27FC236}">
                <a16:creationId xmlns:a16="http://schemas.microsoft.com/office/drawing/2014/main" id="{9BBB3189-FC93-17EB-9FCB-778F0210E4BE}"/>
              </a:ext>
            </a:extLst>
          </p:cNvPr>
          <p:cNvPicPr>
            <a:picLocks noChangeAspect="1"/>
          </p:cNvPicPr>
          <p:nvPr/>
        </p:nvPicPr>
        <p:blipFill>
          <a:blip r:embed="rId5"/>
          <a:stretch>
            <a:fillRect/>
          </a:stretch>
        </p:blipFill>
        <p:spPr>
          <a:xfrm>
            <a:off x="15005050" y="13381679"/>
            <a:ext cx="2743200" cy="1474146"/>
          </a:xfrm>
          <a:prstGeom prst="rect">
            <a:avLst/>
          </a:prstGeom>
        </p:spPr>
      </p:pic>
      <p:pic>
        <p:nvPicPr>
          <p:cNvPr id="93" name="Picture 92" descr="Chart">
            <a:extLst>
              <a:ext uri="{FF2B5EF4-FFF2-40B4-BE49-F238E27FC236}">
                <a16:creationId xmlns:a16="http://schemas.microsoft.com/office/drawing/2014/main" id="{9C4BBA22-1776-31D4-FA55-A074B35E80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7359" y="4875344"/>
            <a:ext cx="7163546" cy="3136246"/>
          </a:xfrm>
          <a:prstGeom prst="rect">
            <a:avLst/>
          </a:prstGeom>
        </p:spPr>
      </p:pic>
      <p:sp>
        <p:nvSpPr>
          <p:cNvPr id="95" name="TextBox 94">
            <a:extLst>
              <a:ext uri="{FF2B5EF4-FFF2-40B4-BE49-F238E27FC236}">
                <a16:creationId xmlns:a16="http://schemas.microsoft.com/office/drawing/2014/main" id="{3CE958F6-ADF3-55A0-A59F-ECCDB8852CCA}"/>
              </a:ext>
            </a:extLst>
          </p:cNvPr>
          <p:cNvSpPr txBox="1"/>
          <p:nvPr/>
        </p:nvSpPr>
        <p:spPr>
          <a:xfrm>
            <a:off x="6537647" y="8140347"/>
            <a:ext cx="6934200" cy="1547090"/>
          </a:xfrm>
          <a:prstGeom prst="rect">
            <a:avLst/>
          </a:prstGeom>
          <a:ln w="3175">
            <a:noFill/>
          </a:ln>
        </p:spPr>
        <p:txBody>
          <a:bodyPr vert="horz" wrap="square" lIns="0" tIns="47625" rIns="0" bIns="0" rtlCol="0">
            <a:spAutoFit/>
          </a:bodyPr>
          <a:lstStyle>
            <a:defPPr>
              <a:defRPr lang="en-US"/>
            </a:defPPr>
            <a:lvl1pPr marL="271780" marR="238125" indent="-209550">
              <a:lnSpc>
                <a:spcPct val="101099"/>
              </a:lnSpc>
              <a:spcBef>
                <a:spcPts val="375"/>
              </a:spcBef>
              <a:buFont typeface="Arial"/>
              <a:buChar char="•"/>
              <a:tabLst>
                <a:tab pos="271780" algn="l"/>
                <a:tab pos="272415" algn="l"/>
              </a:tabLst>
              <a:defRPr sz="1450" spc="5">
                <a:latin typeface="Carlito"/>
                <a:cs typeface="Carlito"/>
              </a:defRPr>
            </a:lvl1pPr>
          </a:lstStyle>
          <a:p>
            <a:pPr marL="62230" indent="0">
              <a:buNone/>
            </a:pPr>
            <a:r>
              <a:rPr lang="en-US" dirty="0"/>
              <a:t>How should we make decisions when designing maps?</a:t>
            </a:r>
          </a:p>
          <a:p>
            <a:r>
              <a:rPr lang="en-US" dirty="0"/>
              <a:t>First and foremost, always look for better ways to use map color ranges to show true and meaningful differences in the data, rather than hiding them out of sight.</a:t>
            </a:r>
          </a:p>
          <a:p>
            <a:r>
              <a:rPr lang="en-US" dirty="0"/>
              <a:t>Finding a compromise between honesty and usefulness.</a:t>
            </a:r>
          </a:p>
          <a:p>
            <a:r>
              <a:rPr lang="en-US" dirty="0"/>
              <a:t>Tell the truth when displaying evidence and use design choices to emphasize an interpretation that calls our attention to what’s most important in the data story.</a:t>
            </a:r>
          </a:p>
        </p:txBody>
      </p:sp>
      <p:pic>
        <p:nvPicPr>
          <p:cNvPr id="97" name="Picture 96">
            <a:extLst>
              <a:ext uri="{FF2B5EF4-FFF2-40B4-BE49-F238E27FC236}">
                <a16:creationId xmlns:a16="http://schemas.microsoft.com/office/drawing/2014/main" id="{047B6326-82AD-60C0-0B67-C4D2E22EB52C}"/>
              </a:ext>
            </a:extLst>
          </p:cNvPr>
          <p:cNvPicPr>
            <a:picLocks noChangeAspect="1"/>
          </p:cNvPicPr>
          <p:nvPr/>
        </p:nvPicPr>
        <p:blipFill>
          <a:blip r:embed="rId7"/>
          <a:stretch>
            <a:fillRect/>
          </a:stretch>
        </p:blipFill>
        <p:spPr>
          <a:xfrm>
            <a:off x="6537647" y="10595438"/>
            <a:ext cx="6934199" cy="2530004"/>
          </a:xfrm>
          <a:prstGeom prst="rect">
            <a:avLst/>
          </a:prstGeom>
        </p:spPr>
      </p:pic>
      <p:sp>
        <p:nvSpPr>
          <p:cNvPr id="99" name="TextBox 98">
            <a:extLst>
              <a:ext uri="{FF2B5EF4-FFF2-40B4-BE49-F238E27FC236}">
                <a16:creationId xmlns:a16="http://schemas.microsoft.com/office/drawing/2014/main" id="{C3E1921C-7E31-B511-65EE-AB0762E3BF78}"/>
              </a:ext>
            </a:extLst>
          </p:cNvPr>
          <p:cNvSpPr txBox="1"/>
          <p:nvPr/>
        </p:nvSpPr>
        <p:spPr>
          <a:xfrm>
            <a:off x="6537647" y="9795189"/>
            <a:ext cx="6934199" cy="692497"/>
          </a:xfrm>
          <a:prstGeom prst="rect">
            <a:avLst/>
          </a:prstGeom>
          <a:noFill/>
          <a:ln w="3175">
            <a:noFill/>
          </a:ln>
        </p:spPr>
        <p:txBody>
          <a:bodyPr wrap="square">
            <a:spAutoFit/>
          </a:bodyPr>
          <a:lstStyle/>
          <a:p>
            <a:r>
              <a:rPr lang="en-IN" sz="1300" spc="5" dirty="0">
                <a:latin typeface="Carlito"/>
              </a:rPr>
              <a:t>Income inequality map: </a:t>
            </a:r>
            <a:r>
              <a:rPr lang="en-US" sz="1300" spc="5" dirty="0">
                <a:latin typeface="Carlito"/>
              </a:rPr>
              <a:t> A linear interpolation works best to emphasize extreme lows and highs,</a:t>
            </a:r>
          </a:p>
          <a:p>
            <a:r>
              <a:rPr lang="en-US" sz="1300" spc="5" dirty="0">
                <a:latin typeface="Carlito"/>
              </a:rPr>
              <a:t>while quantiles or other non-linear groupings reveal more geographic diversity in the middle ranges.</a:t>
            </a:r>
            <a:r>
              <a:rPr lang="en-IN" sz="1300" spc="5" dirty="0">
                <a:latin typeface="Carlito"/>
              </a:rPr>
              <a:t> </a:t>
            </a:r>
          </a:p>
        </p:txBody>
      </p:sp>
      <p:sp>
        <p:nvSpPr>
          <p:cNvPr id="100" name="object 28">
            <a:extLst>
              <a:ext uri="{FF2B5EF4-FFF2-40B4-BE49-F238E27FC236}">
                <a16:creationId xmlns:a16="http://schemas.microsoft.com/office/drawing/2014/main" id="{AC2EB4CD-DC8B-A263-62D0-A366A214759D}"/>
              </a:ext>
            </a:extLst>
          </p:cNvPr>
          <p:cNvSpPr txBox="1"/>
          <p:nvPr/>
        </p:nvSpPr>
        <p:spPr>
          <a:xfrm>
            <a:off x="13715492" y="2027784"/>
            <a:ext cx="5960761" cy="294953"/>
          </a:xfrm>
          <a:prstGeom prst="rect">
            <a:avLst/>
          </a:prstGeom>
          <a:solidFill>
            <a:srgbClr val="3E762B"/>
          </a:solidFill>
        </p:spPr>
        <p:txBody>
          <a:bodyPr vert="horz" wrap="square" lIns="0" tIns="0" rIns="0" bIns="0" rtlCol="0">
            <a:spAutoFit/>
          </a:bodyPr>
          <a:lstStyle/>
          <a:p>
            <a:pPr algn="ctr">
              <a:lnSpc>
                <a:spcPts val="2340"/>
              </a:lnSpc>
            </a:pPr>
            <a:r>
              <a:rPr lang="en-US" sz="2000" b="1" spc="-5" dirty="0">
                <a:solidFill>
                  <a:srgbClr val="FFFFFF"/>
                </a:solidFill>
                <a:latin typeface="Carlito"/>
                <a:cs typeface="Carlito"/>
              </a:rPr>
              <a:t>Recognize and Reduce Data &amp; Spatial Bias</a:t>
            </a:r>
            <a:endParaRPr sz="2000" dirty="0">
              <a:latin typeface="Carlito"/>
              <a:cs typeface="Carlito"/>
            </a:endParaRPr>
          </a:p>
        </p:txBody>
      </p:sp>
      <p:pic>
        <p:nvPicPr>
          <p:cNvPr id="1026" name="Picture 2" descr="To avoid a deficit-based perspective, Schwabish and Feng argue against combining racial and ethnic data on the same chart. Image by Urban Institute, reprinted with permission.">
            <a:extLst>
              <a:ext uri="{FF2B5EF4-FFF2-40B4-BE49-F238E27FC236}">
                <a16:creationId xmlns:a16="http://schemas.microsoft.com/office/drawing/2014/main" id="{D8F3DDEA-872E-B763-9912-4432A134E1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32902" y="4150501"/>
            <a:ext cx="6098878" cy="2270125"/>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5900BB17-74F1-7B2B-2212-0ADEF93F0CB8}"/>
              </a:ext>
            </a:extLst>
          </p:cNvPr>
          <p:cNvSpPr txBox="1"/>
          <p:nvPr/>
        </p:nvSpPr>
        <p:spPr>
          <a:xfrm>
            <a:off x="13862050" y="2467035"/>
            <a:ext cx="5681702" cy="1131079"/>
          </a:xfrm>
          <a:prstGeom prst="rect">
            <a:avLst/>
          </a:prstGeom>
          <a:noFill/>
        </p:spPr>
        <p:txBody>
          <a:bodyPr wrap="square" rtlCol="0">
            <a:spAutoFit/>
          </a:bodyPr>
          <a:lstStyle/>
          <a:p>
            <a:pPr marL="285750" indent="-285750">
              <a:buFont typeface="Arial" panose="020B0604020202020204" pitchFamily="34" charset="0"/>
              <a:buChar char="•"/>
            </a:pPr>
            <a:r>
              <a:rPr lang="en-US" sz="1350" dirty="0">
                <a:latin typeface="Carlito"/>
              </a:rPr>
              <a:t>We define bias as unfairly favoring one view over another. When working with data and designing visualizations. </a:t>
            </a:r>
          </a:p>
          <a:p>
            <a:pPr marL="285750" indent="-285750">
              <a:buFont typeface="Arial" panose="020B0604020202020204" pitchFamily="34" charset="0"/>
              <a:buChar char="•"/>
            </a:pPr>
            <a:r>
              <a:rPr lang="en-US" sz="1350" dirty="0">
                <a:latin typeface="Carlito"/>
              </a:rPr>
              <a:t>Correctly identify the bias: sampling biases, cognitive biases, algorithmic biases, and intergroup biases.</a:t>
            </a:r>
          </a:p>
          <a:p>
            <a:endParaRPr lang="en-IN" sz="1350" dirty="0">
              <a:latin typeface="Carlito"/>
            </a:endParaRPr>
          </a:p>
        </p:txBody>
      </p:sp>
      <p:sp>
        <p:nvSpPr>
          <p:cNvPr id="106" name="TextBox 105">
            <a:extLst>
              <a:ext uri="{FF2B5EF4-FFF2-40B4-BE49-F238E27FC236}">
                <a16:creationId xmlns:a16="http://schemas.microsoft.com/office/drawing/2014/main" id="{72BD6ADF-2554-E7C6-DD8D-CE07D0A1C6B8}"/>
              </a:ext>
            </a:extLst>
          </p:cNvPr>
          <p:cNvSpPr txBox="1"/>
          <p:nvPr/>
        </p:nvSpPr>
        <p:spPr>
          <a:xfrm>
            <a:off x="13732902" y="3527272"/>
            <a:ext cx="10058400" cy="507831"/>
          </a:xfrm>
          <a:prstGeom prst="rect">
            <a:avLst/>
          </a:prstGeom>
          <a:noFill/>
        </p:spPr>
        <p:txBody>
          <a:bodyPr wrap="square">
            <a:spAutoFit/>
          </a:bodyPr>
          <a:lstStyle/>
          <a:p>
            <a:r>
              <a:rPr lang="en-US" sz="1350" dirty="0">
                <a:latin typeface="Carlito"/>
              </a:rPr>
              <a:t>To avoid a deficit-based perspective, Schwabish and Feng argue against combining</a:t>
            </a:r>
          </a:p>
          <a:p>
            <a:r>
              <a:rPr lang="en-US" sz="1350" dirty="0">
                <a:latin typeface="Carlito"/>
              </a:rPr>
              <a:t> racial and ethnic data on the same chart</a:t>
            </a:r>
            <a:endParaRPr lang="en-IN" sz="1350" dirty="0">
              <a:latin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TotalTime>
  <Words>1080</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Carlito</vt:lpstr>
      <vt:lpstr>Office Theme</vt:lpstr>
      <vt:lpstr>Cartography – (mis)representation and perception of geospatial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cp:lastModifiedBy>Rajendra Didel</cp:lastModifiedBy>
  <cp:revision>14</cp:revision>
  <dcterms:created xsi:type="dcterms:W3CDTF">2022-11-23T11:55:47Z</dcterms:created>
  <dcterms:modified xsi:type="dcterms:W3CDTF">2022-11-26T10:27:48Z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2018-04-14T00:00:00Z</vt:filetime>
  </property>
  <property fmtid="{D5CDD505-2E9C-101B-9397-08002B2CF9AE}" pid="3" name="Creator">
    <vt:lpwstr>Microsoft® PowerPoint® 2016</vt:lpwstr>
  </property>
  <property fmtid="{D5CDD505-2E9C-101B-9397-08002B2CF9AE}" pid="4" name="LastSaved">
    <vt:filetime>2022-11-23T00:00:00Z</vt:filetime>
  </property>
</Properties>
</file>