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X2BYT4o16ArJPjxYkuTFfI8kk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Change to survey link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51842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this make it work :)</a:t>
            </a:r>
            <a:endParaRPr/>
          </a:p>
        </p:txBody>
      </p:sp>
      <p:sp>
        <p:nvSpPr>
          <p:cNvPr id="94" name="Google Shape;94;g27751842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Delete the picture, data sources related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7bfd1d02_0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767bfd1d0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Merge with previous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this make it work :)</a:t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Objecitve: Marketing related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Marketing &amp; Branding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Competitor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Presenting your guide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67bfd1d0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67bfd1d0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4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2" name="Google Shape;62;p2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Market_research" TargetMode="External"/><Relationship Id="rId4" Type="http://schemas.openxmlformats.org/officeDocument/2006/relationships/hyperlink" Target="https://topas.tech/referenzen/referenz/echte-robotik/" TargetMode="External"/><Relationship Id="rId5" Type="http://schemas.openxmlformats.org/officeDocument/2006/relationships/hyperlink" Target="https://www.hubspot.com/" TargetMode="External"/><Relationship Id="rId6" Type="http://schemas.openxmlformats.org/officeDocument/2006/relationships/hyperlink" Target="https://www.askattest.com/blog/guides/market-research-for-branding" TargetMode="External"/><Relationship Id="rId7" Type="http://schemas.openxmlformats.org/officeDocument/2006/relationships/hyperlink" Target="https://onstrategyhq.com/resources/internal-and-external-analysi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scmarketresearch17.github.io/marketresearch17.github.io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59272" y="1189798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80">
                <a:latin typeface="Georgia"/>
                <a:ea typeface="Georgia"/>
                <a:cs typeface="Georgia"/>
                <a:sym typeface="Georgia"/>
              </a:rPr>
              <a:t>Market Research for Technologies</a:t>
            </a:r>
            <a:endParaRPr b="1" sz="35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3349113" y="2034174"/>
            <a:ext cx="297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820"/>
              <a:buNone/>
            </a:pPr>
            <a:r>
              <a:rPr b="1" lang="en-GB" sz="2208">
                <a:latin typeface="Georgia"/>
                <a:ea typeface="Georgia"/>
                <a:cs typeface="Georgia"/>
                <a:sym typeface="Georgia"/>
              </a:rPr>
              <a:t>A how-to-guide</a:t>
            </a:r>
            <a:endParaRPr b="1" sz="2208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2787675" y="2537378"/>
            <a:ext cx="3632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96"/>
              <a:buNone/>
            </a:pPr>
            <a:r>
              <a:rPr lang="en-GB" sz="1442">
                <a:latin typeface="Georgia"/>
                <a:ea typeface="Georgia"/>
                <a:cs typeface="Georgia"/>
                <a:sym typeface="Georgia"/>
              </a:rPr>
              <a:t>Team TOPAS - Praxis Summer Camp 2023</a:t>
            </a:r>
            <a:endParaRPr sz="1442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0596"/>
              <a:buNone/>
            </a:pPr>
            <a:r>
              <a:t/>
            </a:r>
            <a:endParaRPr sz="1442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3348" y="165937"/>
            <a:ext cx="1653950" cy="64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9066" y="81039"/>
            <a:ext cx="1007656" cy="81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17958" l="42107" r="10981" t="15846"/>
          <a:stretch/>
        </p:blipFill>
        <p:spPr>
          <a:xfrm>
            <a:off x="3690825" y="2981075"/>
            <a:ext cx="1762350" cy="184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616" y="169738"/>
            <a:ext cx="1653959" cy="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ctrTitle"/>
          </p:nvPr>
        </p:nvSpPr>
        <p:spPr>
          <a:xfrm>
            <a:off x="399317" y="331578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GB" sz="3600">
                <a:latin typeface="Georgia"/>
                <a:ea typeface="Georgia"/>
                <a:cs typeface="Georgia"/>
                <a:sym typeface="Georgia"/>
              </a:rPr>
              <a:t>Conclusion, limitation, and feedback</a:t>
            </a:r>
            <a:endParaRPr/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312338" y="4281326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What we have done, where we have limitation, and how to improve.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11700" y="1018668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This is a guide for future student for market research tasks. As you start your research journey, remember these three important things: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Knowledge Helps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: Knowing your audience, trends, and competition.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Change is Okay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: The market changes a lot. Be ready to change your plans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b="1" lang="en-GB">
                <a:latin typeface="Georgia"/>
                <a:ea typeface="Georgia"/>
                <a:cs typeface="Georgia"/>
                <a:sym typeface="Georgia"/>
              </a:rPr>
              <a:t>Use Data Smartly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: Pay attention to data.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Limitation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imited range of survey distribution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Sampling Bias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Limited IT resources for website development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Time Constraint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Limited Content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Lack of Visual Richness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4641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Feedback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464100" y="1219150"/>
            <a:ext cx="4370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If you have any suggestions, thoughts, and feedback, please use the following link to tell us what you think.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425" y="423100"/>
            <a:ext cx="3097925" cy="30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411091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Reference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11700" y="1229875"/>
            <a:ext cx="85206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GB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https://en.wikipedia.org/wiki/Market_research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GB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https://topas.tech/referenzen/referenz/echte-robotik/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GB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https://www.hubspot.com/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GB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https://www.askattest.com/blog/guides/market-research-for-branding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GB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https://onstrategyhq.com/resources/internal-and-external-analysis/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278125" y="1256050"/>
            <a:ext cx="64533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880">
                <a:latin typeface="Georgia"/>
                <a:ea typeface="Georgia"/>
                <a:cs typeface="Georgia"/>
                <a:sym typeface="Georgia"/>
              </a:rPr>
              <a:t>Thank you for your attention! </a:t>
            </a:r>
            <a:endParaRPr sz="58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311700" y="35216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000">
                <a:latin typeface="Georgia"/>
                <a:ea typeface="Georgia"/>
                <a:cs typeface="Georgia"/>
                <a:sym typeface="Georgia"/>
              </a:rPr>
              <a:t>Do you have any questions or feedback?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751842e1a_0_0"/>
          <p:cNvSpPr txBox="1"/>
          <p:nvPr>
            <p:ph type="ctrTitle"/>
          </p:nvPr>
        </p:nvSpPr>
        <p:spPr>
          <a:xfrm>
            <a:off x="399317" y="331578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Objective</a:t>
            </a:r>
            <a:endParaRPr/>
          </a:p>
        </p:txBody>
      </p:sp>
      <p:sp>
        <p:nvSpPr>
          <p:cNvPr id="97" name="Google Shape;97;g27751842e1a_0_0"/>
          <p:cNvSpPr txBox="1"/>
          <p:nvPr>
            <p:ph idx="1" type="subTitle"/>
          </p:nvPr>
        </p:nvSpPr>
        <p:spPr>
          <a:xfrm>
            <a:off x="312338" y="4281326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647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Project goal, key term definition, and our approach to achieve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311700" y="1260000"/>
            <a:ext cx="40785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Georgia"/>
              <a:buChar char="➔"/>
            </a:pPr>
            <a:r>
              <a:rPr lang="en-GB" sz="15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Project goal: p</a:t>
            </a:r>
            <a:r>
              <a:rPr lang="en-GB" sz="15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roduce a market research how-to-guide for technology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Georgia"/>
              <a:buChar char="➔"/>
            </a:pPr>
            <a:r>
              <a:rPr lang="en-GB" sz="15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</a:t>
            </a:r>
            <a:r>
              <a:rPr i="1" lang="en-GB" sz="15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Market Research</a:t>
            </a:r>
            <a:r>
              <a:rPr lang="en-GB" sz="15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882200" y="2956700"/>
            <a:ext cx="2899260" cy="1556982"/>
          </a:xfrm>
          <a:prstGeom prst="flowChartDocumen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Market Research</a:t>
            </a:r>
            <a:r>
              <a:rPr lang="en-GB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aims to offer deep insights into industries, base customers, and competitors. 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00" y="1260001"/>
            <a:ext cx="3602024" cy="208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3"/>
          <p:cNvCxnSpPr>
            <a:endCxn id="103" idx="2"/>
          </p:cNvCxnSpPr>
          <p:nvPr/>
        </p:nvCxnSpPr>
        <p:spPr>
          <a:xfrm flipH="1">
            <a:off x="2350950" y="2485800"/>
            <a:ext cx="57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3"/>
          <p:cNvSpPr txBox="1"/>
          <p:nvPr/>
        </p:nvSpPr>
        <p:spPr>
          <a:xfrm>
            <a:off x="4764603" y="3473424"/>
            <a:ext cx="193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GB" sz="1100">
                <a:solidFill>
                  <a:srgbClr val="999999"/>
                </a:solidFill>
              </a:rPr>
              <a:t>G2</a:t>
            </a:r>
            <a:endParaRPr b="0" i="0" sz="11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7bfd1d02_0_635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g2767bfd1d02_0_635"/>
          <p:cNvSpPr txBox="1"/>
          <p:nvPr>
            <p:ph idx="1" type="body"/>
          </p:nvPr>
        </p:nvSpPr>
        <p:spPr>
          <a:xfrm>
            <a:off x="311700" y="1130850"/>
            <a:ext cx="47073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Georgia"/>
              <a:buChar char="○"/>
            </a:pP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market research guide offers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step-by-step instructions, methodologies, data sources, and insights. </a:t>
            </a:r>
            <a:endParaRPr i="1" sz="16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Georgia"/>
              <a:buChar char="○"/>
            </a:pP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guide guides users through the process of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gathering, analyzing, and interpreting data</a:t>
            </a: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a specific market, industry, or target audience.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g2767bfd1d02_0_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700" y="1084300"/>
            <a:ext cx="3459602" cy="2464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767bfd1d02_0_635"/>
          <p:cNvSpPr txBox="1"/>
          <p:nvPr/>
        </p:nvSpPr>
        <p:spPr>
          <a:xfrm>
            <a:off x="5224353" y="3614986"/>
            <a:ext cx="193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Source: Unsplash</a:t>
            </a:r>
            <a:endParaRPr b="0" i="0" sz="11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767bfd1d02_0_635"/>
          <p:cNvSpPr txBox="1"/>
          <p:nvPr>
            <p:ph idx="1" type="body"/>
          </p:nvPr>
        </p:nvSpPr>
        <p:spPr>
          <a:xfrm>
            <a:off x="301825" y="1130850"/>
            <a:ext cx="47073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Georgia"/>
              <a:buChar char="➔"/>
            </a:pPr>
            <a:r>
              <a:rPr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a </a:t>
            </a:r>
            <a:r>
              <a:rPr i="1" lang="en-GB" sz="16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Market Research Guide</a:t>
            </a:r>
            <a:endParaRPr i="1" sz="165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Objective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83725" y="2260425"/>
            <a:ext cx="3788400" cy="151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Focusing on data sources of all kind for professional use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eorgia"/>
              <a:buChar char="-"/>
            </a:pPr>
            <a:r>
              <a:rPr b="0" i="0" lang="en-GB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Audio, video, print media, newsletter, etc.</a:t>
            </a:r>
            <a:endParaRPr sz="1700"/>
          </a:p>
        </p:txBody>
      </p:sp>
      <p:sp>
        <p:nvSpPr>
          <p:cNvPr id="123" name="Google Shape;123;p5"/>
          <p:cNvSpPr/>
          <p:nvPr/>
        </p:nvSpPr>
        <p:spPr>
          <a:xfrm>
            <a:off x="503056" y="1860429"/>
            <a:ext cx="1451400" cy="4791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Survey</a:t>
            </a:r>
            <a:endParaRPr b="0" i="0" sz="2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240000" y="2260425"/>
            <a:ext cx="3466500" cy="151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-"/>
            </a:pPr>
            <a:r>
              <a:rPr b="0" i="0" lang="en-GB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engine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-"/>
            </a:pPr>
            <a:r>
              <a:rPr b="0" i="0" lang="en-GB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Wikipedia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3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-"/>
            </a:pPr>
            <a:r>
              <a:rPr b="0" i="0" lang="en-GB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Business websites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Char char="-"/>
            </a:pPr>
            <a:r>
              <a:rPr b="0" i="0" lang="en-GB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Workshops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883125" y="1860425"/>
            <a:ext cx="3339300" cy="4791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2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Secondary data research </a:t>
            </a:r>
            <a:endParaRPr b="0" i="0" sz="2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311700" y="1064650"/>
            <a:ext cx="8596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Georgia"/>
              <a:buChar char="➔"/>
            </a:pPr>
            <a:r>
              <a:rPr lang="en-GB" sz="175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we have done to produce a market research guide: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ctrTitle"/>
          </p:nvPr>
        </p:nvSpPr>
        <p:spPr>
          <a:xfrm>
            <a:off x="399317" y="331578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How to use 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our guide</a:t>
            </a:r>
            <a:endParaRPr/>
          </a:p>
        </p:txBody>
      </p:sp>
      <p:sp>
        <p:nvSpPr>
          <p:cNvPr id="132" name="Google Shape;132;p6"/>
          <p:cNvSpPr txBox="1"/>
          <p:nvPr>
            <p:ph idx="1" type="subTitle"/>
          </p:nvPr>
        </p:nvSpPr>
        <p:spPr>
          <a:xfrm>
            <a:off x="312338" y="4281326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647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The key aspects of market research, process, and data resources recommendation.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235504" y="394502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Example</a:t>
            </a:r>
            <a:br>
              <a:rPr lang="en-GB">
                <a:latin typeface="Georgia"/>
                <a:ea typeface="Georgia"/>
                <a:cs typeface="Georgia"/>
                <a:sym typeface="Georgia"/>
              </a:rPr>
            </a:br>
            <a:br>
              <a:rPr lang="en-GB">
                <a:latin typeface="Georgia"/>
                <a:ea typeface="Georgia"/>
                <a:cs typeface="Georgia"/>
                <a:sym typeface="Georgia"/>
              </a:rPr>
            </a:b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robot on the grass&#10;&#10;Description automatically generated"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300" y="1592650"/>
            <a:ext cx="3559675" cy="25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 txBox="1"/>
          <p:nvPr/>
        </p:nvSpPr>
        <p:spPr>
          <a:xfrm>
            <a:off x="244925" y="1469774"/>
            <a:ext cx="54009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1" i="0" lang="en-GB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REAL ROBOTICS</a:t>
            </a:r>
            <a:r>
              <a:rPr b="0" i="0" lang="en-GB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21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5336103" y="4162099"/>
            <a:ext cx="1938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GB" sz="1100">
                <a:solidFill>
                  <a:srgbClr val="999999"/>
                </a:solidFill>
              </a:rPr>
              <a:t>topas.tech</a:t>
            </a:r>
            <a:endParaRPr b="0" i="0" sz="11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244925" y="1958388"/>
            <a:ext cx="59058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1"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 </a:t>
            </a:r>
            <a:r>
              <a:rPr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100% autonomous field Robots</a:t>
            </a:r>
            <a:r>
              <a:rPr lang="en-GB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 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244925" y="2571750"/>
            <a:ext cx="50277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-GB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: 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Marketing &amp; Branding key elements -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Efficiency Meets Innovation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Discover Ultimate Convenience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Competitor Analysis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Market segmentation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425" y="304573"/>
            <a:ext cx="1996225" cy="9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833" y="160262"/>
            <a:ext cx="1790067" cy="1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0175" y="257375"/>
            <a:ext cx="1790075" cy="8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Website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311700" y="1154325"/>
            <a:ext cx="51216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➔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“A comprehensive framework to navigate through the outcomes of our market research efforts, providing clear insights for strategic decision-making."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➔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Where you can access our guide: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With the </a:t>
            </a:r>
            <a:r>
              <a:rPr i="1" lang="en-GB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https://pscmarketresearch17.github.io/marketresearch17.github.io/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With the </a:t>
            </a:r>
            <a:r>
              <a:rPr i="1" lang="en-GB">
                <a:latin typeface="Georgia"/>
                <a:ea typeface="Georgia"/>
                <a:cs typeface="Georgia"/>
                <a:sym typeface="Georgia"/>
              </a:rPr>
              <a:t>QR code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 -&gt;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7850" y="413500"/>
            <a:ext cx="3244450" cy="3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67bfd1d02_2_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Recommendation	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g2767bfd1d02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50" y="2191875"/>
            <a:ext cx="1825100" cy="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767bfd1d02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150" y="2408063"/>
            <a:ext cx="1178976" cy="43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767bfd1d02_2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25" y="2391200"/>
            <a:ext cx="2975263" cy="4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67bfd1d02_2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3400" y="2912537"/>
            <a:ext cx="1753675" cy="8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767bfd1d02_2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850" y="2918902"/>
            <a:ext cx="2726276" cy="6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767bfd1d02_2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175" y="3043525"/>
            <a:ext cx="1627162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767bfd1d02_2_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0375" y="3638725"/>
            <a:ext cx="2176175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767bfd1d02_2_5"/>
          <p:cNvSpPr/>
          <p:nvPr/>
        </p:nvSpPr>
        <p:spPr>
          <a:xfrm>
            <a:off x="411018" y="1705400"/>
            <a:ext cx="3142500" cy="4791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Online learning platforms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g2767bfd1d02_2_5"/>
          <p:cNvSpPr/>
          <p:nvPr/>
        </p:nvSpPr>
        <p:spPr>
          <a:xfrm>
            <a:off x="4754418" y="1705400"/>
            <a:ext cx="3142500" cy="4791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Video/audio </a:t>
            </a:r>
            <a:r>
              <a:rPr lang="en-GB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platforms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g2767bfd1d02_2_5"/>
          <p:cNvSpPr txBox="1"/>
          <p:nvPr>
            <p:ph idx="1" type="body"/>
          </p:nvPr>
        </p:nvSpPr>
        <p:spPr>
          <a:xfrm>
            <a:off x="311700" y="789200"/>
            <a:ext cx="83853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A comprehensive summary of survey result, including various data resource for professional use.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g2767bfd1d02_2_5"/>
          <p:cNvPicPr preferRelativeResize="0"/>
          <p:nvPr/>
        </p:nvPicPr>
        <p:blipFill rotWithShape="1">
          <a:blip r:embed="rId10">
            <a:alphaModFix/>
          </a:blip>
          <a:srcRect b="36185" l="0" r="0" t="36182"/>
          <a:stretch/>
        </p:blipFill>
        <p:spPr>
          <a:xfrm>
            <a:off x="387900" y="3945750"/>
            <a:ext cx="2499374" cy="69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