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3" r:id="rId11"/>
    <p:sldId id="265" r:id="rId12"/>
  </p:sldIdLst>
  <p:sldSz cx="12192000" cy="6858000"/>
  <p:notesSz cx="6858000" cy="9144000"/>
  <p:embeddedFontLst>
    <p:embeddedFont>
      <p:font typeface="Gill Sans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ill Sans"/>
              <a:buNone/>
              <a:defRPr sz="2400" b="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pic" idx="2"/>
          </p:nvPr>
        </p:nvSpPr>
        <p:spPr>
          <a:xfrm>
            <a:off x="447817" y="599725"/>
            <a:ext cx="11290859" cy="3557252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2"/>
          <p:cNvSpPr txBox="1">
            <a:spLocks noGrp="1"/>
          </p:cNvSpPr>
          <p:nvPr>
            <p:ph type="body" idx="1"/>
          </p:nvPr>
        </p:nvSpPr>
        <p:spPr>
          <a:xfrm>
            <a:off x="581192" y="5260127"/>
            <a:ext cx="11029617" cy="598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104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 rot="5400000">
            <a:off x="4334603" y="-1417408"/>
            <a:ext cx="3522794" cy="11029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marL="1371600" lvl="2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marL="1828800" lvl="3" indent="-298703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marL="2286000" lvl="4" indent="-298704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 rot="5400000">
            <a:off x="7249746" y="2265181"/>
            <a:ext cx="5183073" cy="200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 rot="5400000">
            <a:off x="2131526" y="-680877"/>
            <a:ext cx="5183073" cy="789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dt" idx="10"/>
          </p:nvPr>
        </p:nvSpPr>
        <p:spPr>
          <a:xfrm>
            <a:off x="8993673" y="5956137"/>
            <a:ext cx="132814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ftr" idx="11"/>
          </p:nvPr>
        </p:nvSpPr>
        <p:spPr>
          <a:xfrm>
            <a:off x="774923" y="5951811"/>
            <a:ext cx="78962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sldNum" idx="12"/>
          </p:nvPr>
        </p:nvSpPr>
        <p:spPr>
          <a:xfrm>
            <a:off x="10446615" y="5956137"/>
            <a:ext cx="11641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2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164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Gill Sans"/>
              <a:buNone/>
              <a:defRPr sz="3600" b="0" cap="none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1"/>
          </p:nvPr>
        </p:nvSpPr>
        <p:spPr>
          <a:xfrm>
            <a:off x="581193" y="2228003"/>
            <a:ext cx="5422390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2"/>
          </p:nvPr>
        </p:nvSpPr>
        <p:spPr>
          <a:xfrm>
            <a:off x="6188417" y="2228003"/>
            <a:ext cx="5422392" cy="3633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/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581194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6523735" y="2250892"/>
            <a:ext cx="5087073" cy="55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24"/>
              <a:buNone/>
              <a:defRPr sz="2200" b="0">
                <a:solidFill>
                  <a:schemeClr val="accent2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6217709" y="2926052"/>
            <a:ext cx="5393100" cy="293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3756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marL="1371600" lvl="2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marL="1828800" lvl="3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marL="2286000" lvl="4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marL="2743200" lvl="5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marL="3200400" lvl="6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marL="3657600" lvl="7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marL="4114800" lvl="8" indent="-333756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Google Shape;69;p8"/>
          <p:cNvSpPr txBox="1"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D58AC"/>
              </a:buClr>
              <a:buSzPts val="2000"/>
              <a:buFont typeface="Gill Sans"/>
              <a:buNone/>
              <a:defRPr sz="2000" b="0"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447816" y="601200"/>
            <a:ext cx="11292840" cy="42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544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marL="914400" lvl="1" indent="-333756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marL="1371600" lvl="2" indent="-322072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marL="1828800" lvl="3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marL="2286000" lvl="4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marL="2743200" lvl="5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marL="3200400" lvl="6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marL="3657600" lvl="7" indent="-310388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marL="4114800" lvl="8" indent="-310388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5740823" y="5262296"/>
            <a:ext cx="5869987" cy="689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spcBef>
                <a:spcPts val="220"/>
              </a:spcBef>
              <a:spcAft>
                <a:spcPts val="0"/>
              </a:spcAft>
              <a:buSzPts val="1012"/>
              <a:buNone/>
              <a:defRPr sz="11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2D58A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2D58AC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Gill Sans"/>
              <a:buNone/>
              <a:defRPr sz="28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3756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22072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Char char="◼"/>
              <a:defRPr sz="1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10388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88"/>
              <a:buFont typeface="Noto Sans Symbols"/>
              <a:buChar char="◼"/>
              <a:defRPr sz="1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8704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8703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98703" algn="l" rtl="0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"/>
          <p:cNvSpPr txBox="1">
            <a:spLocks noGrp="1"/>
          </p:cNvSpPr>
          <p:nvPr>
            <p:ph type="title"/>
          </p:nvPr>
        </p:nvSpPr>
        <p:spPr>
          <a:xfrm>
            <a:off x="613954" y="2360880"/>
            <a:ext cx="10964091" cy="1541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 algn="ctr">
              <a:buSzPts val="2000"/>
            </a:pPr>
            <a:r>
              <a:rPr lang="bg-BG" sz="2000" b="1" i="1" dirty="0">
                <a:latin typeface="Times New Roman"/>
                <a:ea typeface="Times New Roman"/>
                <a:cs typeface="Times New Roman"/>
                <a:sym typeface="Times New Roman"/>
              </a:rPr>
              <a:t>„</a:t>
            </a:r>
            <a:r>
              <a:rPr lang="ru-RU" dirty="0" err="1">
                <a:latin typeface="Gill Sans" panose="020B0604020202020204" charset="0"/>
              </a:rPr>
              <a:t>TodoList</a:t>
            </a:r>
            <a:r>
              <a:rPr lang="ru-RU" dirty="0">
                <a:latin typeface="Gill Sans" panose="020B0604020202020204" charset="0"/>
              </a:rPr>
              <a:t> – </a:t>
            </a:r>
            <a:r>
              <a:rPr lang="ru-RU" dirty="0" err="1">
                <a:latin typeface="Gill Sans" panose="020B0604020202020204" charset="0"/>
              </a:rPr>
              <a:t>Личен</a:t>
            </a:r>
            <a:r>
              <a:rPr lang="ru-RU" dirty="0">
                <a:latin typeface="Gill Sans" panose="020B0604020202020204" charset="0"/>
              </a:rPr>
              <a:t> </a:t>
            </a:r>
            <a:r>
              <a:rPr lang="ru-RU" dirty="0" err="1">
                <a:latin typeface="Gill Sans" panose="020B0604020202020204" charset="0"/>
              </a:rPr>
              <a:t>Мениджър</a:t>
            </a:r>
            <a:r>
              <a:rPr lang="ru-RU" dirty="0">
                <a:latin typeface="Gill Sans" panose="020B0604020202020204" charset="0"/>
              </a:rPr>
              <a:t> за Задачи </a:t>
            </a:r>
            <a:r>
              <a:rPr lang="bg-BG" b="1" i="1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endParaRPr i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294967295"/>
          </p:nvPr>
        </p:nvSpPr>
        <p:spPr>
          <a:xfrm>
            <a:off x="3118527" y="3336937"/>
            <a:ext cx="5190300" cy="3536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240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bg-BG" sz="1600" b="1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ЕКИП:</a:t>
            </a:r>
            <a:endParaRPr dirty="0"/>
          </a:p>
          <a:p>
            <a:pPr marL="324000" marR="0" lvl="1" indent="0" algn="ctr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bg-BG" sz="16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Константин Иванов, 21113</a:t>
            </a:r>
          </a:p>
          <a:p>
            <a:pPr marL="324000" lvl="1" indent="0" algn="ctr">
              <a:spcBef>
                <a:spcPts val="920"/>
              </a:spcBef>
              <a:buNone/>
            </a:pPr>
            <a:r>
              <a:rPr lang="bg-BG" b="1" dirty="0">
                <a:latin typeface="Times New Roman"/>
                <a:ea typeface="Times New Roman"/>
                <a:cs typeface="Times New Roman"/>
                <a:sym typeface="Times New Roman"/>
              </a:rPr>
              <a:t>Радина Тодорова, 21123</a:t>
            </a:r>
            <a:endParaRPr dirty="0"/>
          </a:p>
          <a:p>
            <a:pPr marL="324000" lvl="1" indent="0" algn="ctr">
              <a:spcBef>
                <a:spcPts val="920"/>
              </a:spcBef>
              <a:buNone/>
            </a:pPr>
            <a:r>
              <a:rPr lang="bg-BG" sz="1600" b="1" i="0" u="none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Цветомир Петров, 21126 </a:t>
            </a:r>
          </a:p>
          <a:p>
            <a:pPr marL="324000" marR="0" lvl="1" indent="0" algn="ctr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bg-BG" sz="1600" b="1" i="0" u="sng" strike="noStrike" cap="none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ПРЕПОДАВАТЕЛ:</a:t>
            </a:r>
            <a:endParaRPr dirty="0"/>
          </a:p>
          <a:p>
            <a:pPr marL="324000" marR="0" lvl="1" indent="0" algn="ctr" rtl="0">
              <a:spcBef>
                <a:spcPts val="920"/>
              </a:spcBef>
              <a:spcAft>
                <a:spcPts val="0"/>
              </a:spcAft>
              <a:buClr>
                <a:schemeClr val="accent2"/>
              </a:buClr>
              <a:buSzPts val="1472"/>
              <a:buFont typeface="Noto Sans Symbols"/>
              <a:buNone/>
            </a:pPr>
            <a:r>
              <a:rPr lang="bg-BG" b="1" dirty="0">
                <a:latin typeface="Times New Roman"/>
                <a:ea typeface="Times New Roman"/>
                <a:cs typeface="Times New Roman"/>
                <a:sym typeface="Times New Roman"/>
              </a:rPr>
              <a:t>Венцислав Начев</a:t>
            </a:r>
            <a:endParaRPr sz="200" b="1" i="0" u="none" strike="noStrike" cap="none" dirty="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2857263" y="2123439"/>
            <a:ext cx="6428139" cy="177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7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imes New Roman"/>
              <a:buNone/>
            </a:pPr>
            <a:r>
              <a:rPr lang="bg-BG" sz="4000" b="1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УЧЕНИЧЕСКИ ПРОЕКТ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ill Sans"/>
              <a:buNone/>
            </a:pPr>
            <a:r>
              <a:rPr lang="bg-BG" sz="2400" b="1" i="1" cap="none" dirty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ПО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ill Sans"/>
              <a:buNone/>
            </a:pPr>
            <a:r>
              <a:rPr lang="bg-BG" sz="2400" b="1" i="1" cap="none" dirty="0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rPr>
              <a:t>ПРОЕКТНИ И ТВОРЧЕСКИ ДЕЙНОСТИ</a:t>
            </a:r>
            <a:endParaRPr sz="2400" b="0" cap="none" dirty="0">
              <a:solidFill>
                <a:schemeClr val="accent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Gill Sans"/>
              <a:buNone/>
            </a:pPr>
            <a:endParaRPr sz="4000" b="0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9642" y="950793"/>
            <a:ext cx="1553391" cy="144331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 txBox="1"/>
          <p:nvPr/>
        </p:nvSpPr>
        <p:spPr>
          <a:xfrm>
            <a:off x="1501140" y="-179074"/>
            <a:ext cx="8945980" cy="2105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imes New Roman"/>
              <a:buNone/>
            </a:pPr>
            <a:r>
              <a:rPr lang="bg-BG" sz="2000" b="1" u="sng" cap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НАЦИОНАЛНА ПРОФЕСИНАЛНА ГИМНАЗИЯ ПО КОМПЮТЪРНИ ТЕХНОЛОГИИ И СИСТЕМИ – ГРАД ПРАВЕЦ ПРИ ТЕХНИЧЕСКИ УНИВЕРСИТЕТ - СОФИЯ</a:t>
            </a:r>
            <a:endParaRPr sz="2000" b="0" u="sng" cap="none" dirty="0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5242660" y="6093564"/>
            <a:ext cx="1462939" cy="678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306000" marR="0" lvl="0" indent="-216617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endParaRPr sz="18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r>
              <a:rPr lang="en-US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bg-BG" sz="1800" b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.06.2025 г.</a:t>
            </a:r>
            <a:endParaRPr dirty="0"/>
          </a:p>
          <a:p>
            <a:pPr marL="0" marR="0" lvl="0" indent="0" algn="l" rtl="0">
              <a:spcBef>
                <a:spcPts val="906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endParaRPr sz="1800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6" name="Google Shape;106;p13" descr="Файл:NPG po KTS Logo.png – Уикипедия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2166" y="950792"/>
            <a:ext cx="1280327" cy="117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3444" indent="0">
              <a:buNone/>
            </a:pPr>
            <a:r>
              <a:rPr lang="ru-RU" dirty="0" err="1"/>
              <a:t>Проектът</a:t>
            </a:r>
            <a:r>
              <a:rPr lang="ru-RU" dirty="0"/>
              <a:t> </a:t>
            </a:r>
            <a:r>
              <a:rPr lang="ru-RU" dirty="0" err="1"/>
              <a:t>реализира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уеб приложение за управление на задачи с </a:t>
            </a:r>
            <a:r>
              <a:rPr lang="ru-RU" dirty="0" err="1"/>
              <a:t>модерен</a:t>
            </a:r>
            <a:r>
              <a:rPr lang="ru-RU" dirty="0"/>
              <a:t> дизайн и </a:t>
            </a:r>
            <a:r>
              <a:rPr lang="ru-RU" dirty="0" err="1"/>
              <a:t>стабилна</a:t>
            </a:r>
            <a:r>
              <a:rPr lang="ru-RU" dirty="0"/>
              <a:t> архитектура. То </a:t>
            </a:r>
            <a:r>
              <a:rPr lang="ru-RU" dirty="0" err="1"/>
              <a:t>предлага</a:t>
            </a:r>
            <a:r>
              <a:rPr lang="ru-RU" dirty="0"/>
              <a:t> удобство, </a:t>
            </a:r>
            <a:r>
              <a:rPr lang="ru-RU" dirty="0" err="1"/>
              <a:t>яснота</a:t>
            </a:r>
            <a:r>
              <a:rPr lang="ru-RU" dirty="0"/>
              <a:t> и </a:t>
            </a:r>
            <a:r>
              <a:rPr lang="ru-RU" dirty="0" err="1"/>
              <a:t>функционалност</a:t>
            </a:r>
            <a:r>
              <a:rPr lang="ru-RU" dirty="0"/>
              <a:t> за </a:t>
            </a:r>
            <a:r>
              <a:rPr lang="ru-RU" dirty="0" err="1"/>
              <a:t>крайния</a:t>
            </a:r>
            <a:r>
              <a:rPr lang="ru-RU" dirty="0"/>
              <a:t> </a:t>
            </a:r>
            <a:r>
              <a:rPr lang="ru-RU" dirty="0" err="1"/>
              <a:t>потребител</a:t>
            </a:r>
            <a:r>
              <a:rPr lang="ru-RU" dirty="0"/>
              <a:t>.</a:t>
            </a:r>
          </a:p>
          <a:p>
            <a:endParaRPr lang="ru-RU" dirty="0"/>
          </a:p>
          <a:p>
            <a:pPr marL="123444" indent="0">
              <a:buNone/>
            </a:pPr>
            <a:r>
              <a:rPr lang="ru-RU" dirty="0"/>
              <a:t> </a:t>
            </a:r>
            <a:r>
              <a:rPr lang="ru-RU" b="1" dirty="0" err="1"/>
              <a:t>Бъдещо</a:t>
            </a:r>
            <a:r>
              <a:rPr lang="ru-RU" b="1" dirty="0"/>
              <a:t> развитие</a:t>
            </a:r>
            <a:r>
              <a:rPr lang="ru-RU" dirty="0"/>
              <a:t>:</a:t>
            </a:r>
          </a:p>
          <a:p>
            <a:r>
              <a:rPr lang="ru-RU" dirty="0" err="1"/>
              <a:t>Добавяне</a:t>
            </a:r>
            <a:r>
              <a:rPr lang="ru-RU" dirty="0"/>
              <a:t> на </a:t>
            </a:r>
            <a:r>
              <a:rPr lang="ru-RU" dirty="0" err="1"/>
              <a:t>мобилна</a:t>
            </a:r>
            <a:r>
              <a:rPr lang="ru-RU" dirty="0"/>
              <a:t> версия</a:t>
            </a:r>
          </a:p>
          <a:p>
            <a:r>
              <a:rPr lang="ru-RU" dirty="0" err="1"/>
              <a:t>Поддръжка</a:t>
            </a:r>
            <a:r>
              <a:rPr lang="ru-RU" dirty="0"/>
              <a:t> на известия и </a:t>
            </a:r>
            <a:r>
              <a:rPr lang="ru-RU" dirty="0" err="1"/>
              <a:t>напомняния</a:t>
            </a:r>
            <a:endParaRPr lang="ru-RU" dirty="0"/>
          </a:p>
          <a:p>
            <a:r>
              <a:rPr lang="ru-RU" dirty="0" err="1"/>
              <a:t>Възможност</a:t>
            </a:r>
            <a:r>
              <a:rPr lang="ru-RU" dirty="0"/>
              <a:t> за </a:t>
            </a:r>
            <a:r>
              <a:rPr lang="ru-RU" dirty="0" err="1"/>
              <a:t>споделяне</a:t>
            </a:r>
            <a:r>
              <a:rPr lang="ru-RU" dirty="0"/>
              <a:t> на задачи между потребители</a:t>
            </a:r>
          </a:p>
          <a:p>
            <a:r>
              <a:rPr lang="ru-RU" dirty="0" err="1"/>
              <a:t>Многоезичност</a:t>
            </a:r>
            <a:r>
              <a:rPr lang="ru-RU" dirty="0"/>
              <a:t> (</a:t>
            </a:r>
            <a:r>
              <a:rPr lang="ru-RU" dirty="0" err="1"/>
              <a:t>поддръжка</a:t>
            </a:r>
            <a:r>
              <a:rPr lang="ru-RU" dirty="0"/>
              <a:t> на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езици</a:t>
            </a:r>
            <a:r>
              <a:rPr lang="ru-RU" dirty="0"/>
              <a:t>)</a:t>
            </a:r>
          </a:p>
          <a:p>
            <a:pPr marL="123444" indent="0">
              <a:buNone/>
            </a:pPr>
            <a:endParaRPr lang="en-US" dirty="0">
              <a:effectLst/>
            </a:endParaRPr>
          </a:p>
        </p:txBody>
      </p:sp>
      <p:sp>
        <p:nvSpPr>
          <p:cNvPr id="161" name="Google Shape;161;p20"/>
          <p:cNvSpPr txBox="1">
            <a:spLocks noGrp="1"/>
          </p:cNvSpPr>
          <p:nvPr>
            <p:ph type="sldNum" idx="12"/>
          </p:nvPr>
        </p:nvSpPr>
        <p:spPr>
          <a:xfrm>
            <a:off x="10477020" y="5973281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/>
              <a:t>10</a:t>
            </a:fld>
            <a:endParaRPr sz="200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C78EB5B9-3E3A-8DF4-0646-10DD3B004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873" y="5682998"/>
            <a:ext cx="4115374" cy="6382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ctrTitle"/>
          </p:nvPr>
        </p:nvSpPr>
        <p:spPr>
          <a:xfrm>
            <a:off x="705394" y="957678"/>
            <a:ext cx="10887380" cy="1472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bg-BG" sz="4400" b="1" dirty="0">
                <a:latin typeface="Times New Roman"/>
                <a:ea typeface="Times New Roman"/>
                <a:cs typeface="Times New Roman"/>
                <a:sym typeface="Times New Roman"/>
              </a:rPr>
              <a:t>БЛАГОДАРЯ ЗА ВНИМАНИЕТО!</a:t>
            </a:r>
            <a:endParaRPr sz="44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4294967295"/>
          </p:nvPr>
        </p:nvSpPr>
        <p:spPr>
          <a:xfrm>
            <a:off x="3709852" y="3305484"/>
            <a:ext cx="4641668" cy="2572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06000" marR="0" lvl="0" indent="-2560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91999"/>
              <a:buFont typeface="Noto Sans Symbol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ctr" rtl="0"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bg-BG" sz="3700" b="1" i="0" u="none" strike="noStrike" cap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ЕКИП:</a:t>
            </a:r>
            <a:endParaRPr lang="bg-BG" sz="37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ru-RU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Константин Иванов, 21113</a:t>
            </a:r>
            <a:endParaRPr lang="en-US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 algn="ctr">
              <a:spcBef>
                <a:spcPts val="951"/>
              </a:spcBef>
              <a:buSzPct val="92000"/>
              <a:buNone/>
            </a:pPr>
            <a:r>
              <a:rPr lang="ru-RU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Радина Тодорова, 21123</a:t>
            </a:r>
            <a:endParaRPr lang="ru-RU" dirty="0">
              <a:solidFill>
                <a:schemeClr val="bg1"/>
              </a:solidFill>
              <a:ea typeface="Times New Roman"/>
              <a:cs typeface="Times New Roman"/>
            </a:endParaRPr>
          </a:p>
          <a:p>
            <a:pPr marL="0" marR="0" lvl="0" indent="0" algn="ctr" rtl="0">
              <a:spcBef>
                <a:spcPts val="951"/>
              </a:spcBef>
              <a:spcAft>
                <a:spcPts val="0"/>
              </a:spcAft>
              <a:buClr>
                <a:schemeClr val="accent2"/>
              </a:buClr>
              <a:buSzPct val="92000"/>
              <a:buFont typeface="Noto Sans Symbols"/>
              <a:buNone/>
            </a:pPr>
            <a:r>
              <a:rPr lang="ru-RU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Цветомир Петров</a:t>
            </a:r>
            <a:r>
              <a:rPr lang="ru-RU" sz="1800" dirty="0">
                <a:solidFill>
                  <a:schemeClr val="bg1"/>
                </a:solidFill>
              </a:rPr>
              <a:t> </a:t>
            </a:r>
            <a:r>
              <a:rPr lang="ru-RU" sz="1800" b="1" dirty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21126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title"/>
          </p:nvPr>
        </p:nvSpPr>
        <p:spPr>
          <a:xfrm>
            <a:off x="581192" y="53959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</a:pPr>
            <a:r>
              <a:rPr lang="bg-BG" sz="3000" b="1">
                <a:latin typeface="Times New Roman"/>
                <a:ea typeface="Times New Roman"/>
                <a:cs typeface="Times New Roman"/>
                <a:sym typeface="Times New Roman"/>
              </a:rPr>
              <a:t>СЪДЪРЖАНИЕ И СТРУКТУРА НА ПРОЕКТА</a:t>
            </a:r>
            <a:endParaRPr sz="3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807304" y="2527475"/>
            <a:ext cx="1037419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ЕКИП, ИЗПЪЛНЕНИЕ И РАЗПРЕДЕЛЕНИЕ НА ЗАДАЧИТЕ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УВОД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ГЛАВА 1 АКТУАЛНОСТ НА ПРОБЛЕМА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ГЛАВА 2 ИЗПОЛЗВАНИ ТЕХНОЛОГИИ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ГЛАВА 3 ПРАКТИЧЕСКА РАЗРАБОТКА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ЗАКЛЮЧЕНИЕ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◼"/>
            </a:pPr>
            <a:r>
              <a:rPr lang="bg-BG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ДЕМОНСТРАЦИЯ</a:t>
            </a:r>
            <a:endParaRPr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/>
              <a:t>2</a:t>
            </a:fld>
            <a:endParaRPr sz="2000" dirty="0"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1"/>
          </p:nvPr>
        </p:nvSpPr>
        <p:spPr>
          <a:xfrm>
            <a:off x="807304" y="5479814"/>
            <a:ext cx="1037419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indent="0">
              <a:spcBef>
                <a:spcPts val="0"/>
              </a:spcBef>
              <a:buClr>
                <a:srgbClr val="FF0000"/>
              </a:buClr>
              <a:buSzPts val="1800"/>
              <a:buNone/>
            </a:pP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 </a:t>
            </a:r>
            <a:r>
              <a:rPr lang="bg-BG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страници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bg-BG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bg-BG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фигури</a:t>
            </a:r>
            <a:endParaRPr sz="18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409303" y="702156"/>
            <a:ext cx="11201505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>
                <a:latin typeface="Times New Roman"/>
                <a:ea typeface="Times New Roman"/>
                <a:cs typeface="Times New Roman"/>
                <a:sym typeface="Times New Roman"/>
              </a:rPr>
              <a:t>ЕКИП, ИЗПЪЛНЕНИЕ И РАЗПРЕДЕЛЕНИЕ НА ЗАДАЧИТЕ</a:t>
            </a:r>
            <a:endParaRPr sz="3200"/>
          </a:p>
        </p:txBody>
      </p:sp>
      <p:sp>
        <p:nvSpPr>
          <p:cNvPr id="122" name="Google Shape;122;p15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100"/>
              <a:t>3</a:t>
            </a:fld>
            <a:endParaRPr sz="105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9" b="8836"/>
          <a:stretch>
            <a:fillRect/>
          </a:stretch>
        </p:blipFill>
        <p:spPr>
          <a:xfrm>
            <a:off x="4710628" y="2249712"/>
            <a:ext cx="2344577" cy="3172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5" b="8774"/>
          <a:stretch>
            <a:fillRect/>
          </a:stretch>
        </p:blipFill>
        <p:spPr>
          <a:xfrm>
            <a:off x="814546" y="2154855"/>
            <a:ext cx="2391656" cy="32670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37"/>
          <a:stretch>
            <a:fillRect/>
          </a:stretch>
        </p:blipFill>
        <p:spPr>
          <a:xfrm>
            <a:off x="8551057" y="2250237"/>
            <a:ext cx="2007243" cy="3185589"/>
          </a:xfrm>
          <a:prstGeom prst="rect">
            <a:avLst/>
          </a:prstGeom>
        </p:spPr>
      </p:pic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BA5DE14-DEB2-FDEC-CC5B-9ED05D31491A}"/>
              </a:ext>
            </a:extLst>
          </p:cNvPr>
          <p:cNvSpPr txBox="1"/>
          <p:nvPr/>
        </p:nvSpPr>
        <p:spPr>
          <a:xfrm>
            <a:off x="927721" y="5618479"/>
            <a:ext cx="2278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Gill Sans" panose="020B0604020202020204" charset="0"/>
              </a:rPr>
              <a:t>Константин Иванов </a:t>
            </a:r>
          </a:p>
          <a:p>
            <a:pPr algn="ctr"/>
            <a:r>
              <a:rPr lang="bg-BG" sz="1600" dirty="0">
                <a:latin typeface="Gill Sans" panose="020B0604020202020204" charset="0"/>
              </a:rPr>
              <a:t>Презентация</a:t>
            </a:r>
            <a:endParaRPr lang="en-US" sz="1600" dirty="0">
              <a:latin typeface="Gill Sans" panose="020B0604020202020204" charset="0"/>
            </a:endParaRPr>
          </a:p>
        </p:txBody>
      </p:sp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F1D43244-3B44-9AF8-D344-D4DC9412E239}"/>
              </a:ext>
            </a:extLst>
          </p:cNvPr>
          <p:cNvSpPr txBox="1"/>
          <p:nvPr/>
        </p:nvSpPr>
        <p:spPr>
          <a:xfrm>
            <a:off x="8569702" y="5618479"/>
            <a:ext cx="17848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Gill Sans" panose="020B0604020202020204" charset="0"/>
              </a:rPr>
              <a:t>Цветомир Петров</a:t>
            </a:r>
          </a:p>
          <a:p>
            <a:pPr algn="ctr"/>
            <a:r>
              <a:rPr lang="bg-BG" sz="1600" dirty="0">
                <a:latin typeface="Gill Sans" panose="020B0604020202020204" charset="0"/>
              </a:rPr>
              <a:t>Документация</a:t>
            </a:r>
            <a:endParaRPr lang="en-US" dirty="0">
              <a:latin typeface="Gill Sans" panose="020B0604020202020204" charset="0"/>
            </a:endParaRP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0CE8A260-77EE-CC2A-326D-9142ABE5C967}"/>
              </a:ext>
            </a:extLst>
          </p:cNvPr>
          <p:cNvSpPr txBox="1"/>
          <p:nvPr/>
        </p:nvSpPr>
        <p:spPr>
          <a:xfrm>
            <a:off x="4675702" y="5618480"/>
            <a:ext cx="23795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>
                <a:latin typeface="Gill Sans" panose="020B0604020202020204" charset="0"/>
              </a:rPr>
              <a:t>Радина Тодорова </a:t>
            </a:r>
          </a:p>
          <a:p>
            <a:pPr algn="ctr"/>
            <a:r>
              <a:rPr lang="bg-BG" sz="1600" dirty="0">
                <a:latin typeface="Gill Sans" panose="020B0604020202020204" charset="0"/>
              </a:rPr>
              <a:t>Водещ разработчик</a:t>
            </a:r>
            <a:endParaRPr lang="en-US" sz="1600" dirty="0">
              <a:latin typeface="Gill Sans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>
                <a:latin typeface="Times New Roman"/>
                <a:ea typeface="Times New Roman"/>
                <a:cs typeface="Times New Roman"/>
                <a:sym typeface="Times New Roman"/>
              </a:rPr>
              <a:t>УВОД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581192" y="1715956"/>
            <a:ext cx="11029615" cy="291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123444" indent="0">
              <a:buNone/>
            </a:pPr>
            <a:r>
              <a:rPr lang="ru-RU" dirty="0"/>
              <a:t> </a:t>
            </a:r>
            <a:r>
              <a:rPr lang="ru-RU" b="1" dirty="0" err="1"/>
              <a:t>TodoList</a:t>
            </a:r>
            <a:r>
              <a:rPr lang="ru-RU" dirty="0"/>
              <a:t> – </a:t>
            </a:r>
            <a:r>
              <a:rPr lang="ru-RU" dirty="0" err="1"/>
              <a:t>личен</a:t>
            </a:r>
            <a:r>
              <a:rPr lang="ru-RU" dirty="0"/>
              <a:t> </a:t>
            </a:r>
            <a:r>
              <a:rPr lang="ru-RU" dirty="0" err="1"/>
              <a:t>мениджър</a:t>
            </a:r>
            <a:r>
              <a:rPr lang="ru-RU" dirty="0"/>
              <a:t> за задачи, </a:t>
            </a:r>
            <a:r>
              <a:rPr lang="ru-RU" dirty="0" err="1"/>
              <a:t>който</a:t>
            </a:r>
            <a:r>
              <a:rPr lang="ru-RU" dirty="0"/>
              <a:t> </a:t>
            </a:r>
            <a:r>
              <a:rPr lang="ru-RU" dirty="0" err="1"/>
              <a:t>помага</a:t>
            </a:r>
            <a:r>
              <a:rPr lang="ru-RU" dirty="0"/>
              <a:t> за </a:t>
            </a:r>
            <a:r>
              <a:rPr lang="ru-RU" dirty="0" err="1"/>
              <a:t>по-добрата</a:t>
            </a:r>
            <a:r>
              <a:rPr lang="ru-RU" dirty="0"/>
              <a:t> организация на </a:t>
            </a:r>
            <a:r>
              <a:rPr lang="ru-RU" dirty="0" err="1"/>
              <a:t>ежедневието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 </a:t>
            </a:r>
            <a:r>
              <a:rPr lang="ru-RU" dirty="0" err="1"/>
              <a:t>забързаното</a:t>
            </a:r>
            <a:r>
              <a:rPr lang="ru-RU" dirty="0"/>
              <a:t> ни </a:t>
            </a:r>
            <a:r>
              <a:rPr lang="ru-RU" dirty="0" err="1"/>
              <a:t>ежедневие</a:t>
            </a:r>
            <a:r>
              <a:rPr lang="ru-RU" dirty="0"/>
              <a:t> </a:t>
            </a:r>
            <a:r>
              <a:rPr lang="ru-RU" dirty="0" err="1"/>
              <a:t>хората</a:t>
            </a:r>
            <a:r>
              <a:rPr lang="ru-RU" dirty="0"/>
              <a:t> </a:t>
            </a:r>
            <a:r>
              <a:rPr lang="ru-RU" dirty="0" err="1"/>
              <a:t>често</a:t>
            </a:r>
            <a:r>
              <a:rPr lang="ru-RU" dirty="0"/>
              <a:t> </a:t>
            </a:r>
            <a:r>
              <a:rPr lang="ru-RU" dirty="0" err="1"/>
              <a:t>забравят</a:t>
            </a:r>
            <a:r>
              <a:rPr lang="ru-RU" dirty="0"/>
              <a:t> важни задачи или не </a:t>
            </a:r>
            <a:r>
              <a:rPr lang="ru-RU" dirty="0" err="1"/>
              <a:t>могат</a:t>
            </a:r>
            <a:r>
              <a:rPr lang="ru-RU" dirty="0"/>
              <a:t> да </a:t>
            </a:r>
            <a:r>
              <a:rPr lang="ru-RU" dirty="0" err="1"/>
              <a:t>управляват</a:t>
            </a:r>
            <a:r>
              <a:rPr lang="ru-RU" dirty="0"/>
              <a:t> </a:t>
            </a:r>
            <a:r>
              <a:rPr lang="ru-RU" dirty="0" err="1"/>
              <a:t>времето</a:t>
            </a:r>
            <a:r>
              <a:rPr lang="ru-RU" dirty="0"/>
              <a:t> си </a:t>
            </a:r>
            <a:r>
              <a:rPr lang="ru-RU" dirty="0" err="1"/>
              <a:t>ефективно</a:t>
            </a:r>
            <a:r>
              <a:rPr lang="ru-RU" dirty="0"/>
              <a:t>.</a:t>
            </a:r>
          </a:p>
          <a:p>
            <a:pPr marL="123444" indent="0">
              <a:buNone/>
            </a:pPr>
            <a:r>
              <a:rPr lang="ru-RU" dirty="0" err="1"/>
              <a:t>Нашият</a:t>
            </a:r>
            <a:r>
              <a:rPr lang="ru-RU" dirty="0"/>
              <a:t> проект цели да предложи удобен и </a:t>
            </a:r>
            <a:r>
              <a:rPr lang="ru-RU" dirty="0" err="1"/>
              <a:t>лесен</a:t>
            </a:r>
            <a:r>
              <a:rPr lang="ru-RU" dirty="0"/>
              <a:t> начин за </a:t>
            </a:r>
            <a:r>
              <a:rPr lang="ru-RU" dirty="0" err="1"/>
              <a:t>следене</a:t>
            </a:r>
            <a:r>
              <a:rPr lang="ru-RU" dirty="0"/>
              <a:t> на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ангажименти</a:t>
            </a:r>
            <a:r>
              <a:rPr lang="ru-RU" dirty="0"/>
              <a:t> и </a:t>
            </a:r>
            <a:r>
              <a:rPr lang="ru-RU" dirty="0" err="1"/>
              <a:t>приоритети</a:t>
            </a:r>
            <a:r>
              <a:rPr lang="ru-RU" dirty="0"/>
              <a:t>, </a:t>
            </a:r>
            <a:r>
              <a:rPr lang="ru-RU" dirty="0" err="1"/>
              <a:t>така</a:t>
            </a:r>
            <a:r>
              <a:rPr lang="ru-RU" dirty="0"/>
              <a:t> че да се </a:t>
            </a:r>
            <a:r>
              <a:rPr lang="ru-RU" dirty="0" err="1"/>
              <a:t>подобри</a:t>
            </a:r>
            <a:r>
              <a:rPr lang="ru-RU" dirty="0"/>
              <a:t> </a:t>
            </a:r>
            <a:r>
              <a:rPr lang="ru-RU" dirty="0" err="1"/>
              <a:t>продуктивността</a:t>
            </a:r>
            <a:r>
              <a:rPr lang="ru-RU" dirty="0"/>
              <a:t> и да се </a:t>
            </a:r>
            <a:r>
              <a:rPr lang="ru-RU" dirty="0" err="1"/>
              <a:t>намали</a:t>
            </a:r>
            <a:r>
              <a:rPr lang="ru-RU" dirty="0"/>
              <a:t> </a:t>
            </a:r>
            <a:r>
              <a:rPr lang="ru-RU" dirty="0" err="1"/>
              <a:t>стресът</a:t>
            </a:r>
            <a:r>
              <a:rPr lang="ru-RU" dirty="0"/>
              <a:t>.</a:t>
            </a:r>
            <a:endParaRPr b="1" dirty="0"/>
          </a:p>
        </p:txBody>
      </p:sp>
      <p:sp>
        <p:nvSpPr>
          <p:cNvPr id="129" name="Google Shape;129;p16"/>
          <p:cNvSpPr txBox="1">
            <a:spLocks noGrp="1"/>
          </p:cNvSpPr>
          <p:nvPr>
            <p:ph type="sldNum" idx="12"/>
          </p:nvPr>
        </p:nvSpPr>
        <p:spPr>
          <a:xfrm>
            <a:off x="10558299" y="587485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100"/>
              <a:t>4</a:t>
            </a:fld>
            <a:endParaRPr sz="2000" dirty="0"/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A5D28BBA-A093-AA88-B5D7-CD7B6AC890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377" b="13385"/>
          <a:stretch>
            <a:fillRect/>
          </a:stretch>
        </p:blipFill>
        <p:spPr>
          <a:xfrm>
            <a:off x="1634730" y="4307840"/>
            <a:ext cx="8922538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81192" y="529153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>
                <a:latin typeface="Times New Roman"/>
                <a:ea typeface="Times New Roman"/>
                <a:cs typeface="Times New Roman"/>
                <a:sym typeface="Times New Roman"/>
              </a:rPr>
              <a:t>ГЛАВА 1 АКТУАЛНОСТ НА ПРОБЛЕМА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10741180" y="60246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100"/>
              <a:t>5</a:t>
            </a:fld>
            <a:endParaRPr sz="1100" dirty="0"/>
          </a:p>
        </p:txBody>
      </p:sp>
      <p:sp>
        <p:nvSpPr>
          <p:cNvPr id="136" name="Google Shape;136;p17"/>
          <p:cNvSpPr txBox="1">
            <a:spLocks noGrp="1"/>
          </p:cNvSpPr>
          <p:nvPr>
            <p:ph type="body" idx="1"/>
          </p:nvPr>
        </p:nvSpPr>
        <p:spPr>
          <a:xfrm>
            <a:off x="581192" y="2180496"/>
            <a:ext cx="11029615" cy="3678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endParaRPr lang="ru-RU" dirty="0"/>
          </a:p>
          <a:p>
            <a:endParaRPr lang="ru-RU" dirty="0"/>
          </a:p>
          <a:p>
            <a:r>
              <a:rPr lang="ru-RU" dirty="0"/>
              <a:t>В </a:t>
            </a:r>
            <a:r>
              <a:rPr lang="ru-RU" dirty="0" err="1"/>
              <a:t>днешния</a:t>
            </a:r>
            <a:r>
              <a:rPr lang="ru-RU" dirty="0"/>
              <a:t> свят </a:t>
            </a:r>
            <a:r>
              <a:rPr lang="ru-RU" dirty="0" err="1"/>
              <a:t>времето</a:t>
            </a:r>
            <a:r>
              <a:rPr lang="ru-RU" dirty="0"/>
              <a:t> е един от най-</a:t>
            </a:r>
            <a:r>
              <a:rPr lang="ru-RU" dirty="0" err="1"/>
              <a:t>ценните</a:t>
            </a:r>
            <a:r>
              <a:rPr lang="ru-RU" dirty="0"/>
              <a:t> </a:t>
            </a:r>
            <a:r>
              <a:rPr lang="ru-RU" dirty="0" err="1"/>
              <a:t>ресурси</a:t>
            </a:r>
            <a:r>
              <a:rPr lang="ru-RU" dirty="0"/>
              <a:t>. </a:t>
            </a:r>
            <a:r>
              <a:rPr lang="ru-RU" dirty="0" err="1"/>
              <a:t>Липсата</a:t>
            </a:r>
            <a:r>
              <a:rPr lang="ru-RU" dirty="0"/>
              <a:t> на организация и </a:t>
            </a:r>
            <a:r>
              <a:rPr lang="ru-RU" dirty="0" err="1"/>
              <a:t>забравянето</a:t>
            </a:r>
            <a:r>
              <a:rPr lang="ru-RU" dirty="0"/>
              <a:t> на важни задачи водят до пропуски и излишен </a:t>
            </a:r>
            <a:r>
              <a:rPr lang="ru-RU" dirty="0" err="1"/>
              <a:t>стрес</a:t>
            </a:r>
            <a:r>
              <a:rPr lang="ru-RU" dirty="0"/>
              <a:t>.</a:t>
            </a:r>
          </a:p>
          <a:p>
            <a:r>
              <a:rPr lang="ru-RU" dirty="0"/>
              <a:t>Много хора </a:t>
            </a:r>
            <a:r>
              <a:rPr lang="ru-RU" dirty="0" err="1"/>
              <a:t>използват</a:t>
            </a:r>
            <a:r>
              <a:rPr lang="ru-RU" dirty="0"/>
              <a:t> </a:t>
            </a:r>
            <a:r>
              <a:rPr lang="ru-RU" dirty="0" err="1"/>
              <a:t>бележки</a:t>
            </a:r>
            <a:r>
              <a:rPr lang="ru-RU" dirty="0"/>
              <a:t>, </a:t>
            </a:r>
            <a:r>
              <a:rPr lang="ru-RU" dirty="0" err="1"/>
              <a:t>напомняния</a:t>
            </a:r>
            <a:r>
              <a:rPr lang="ru-RU" dirty="0"/>
              <a:t> или </a:t>
            </a:r>
            <a:r>
              <a:rPr lang="ru-RU" dirty="0" err="1"/>
              <a:t>различни</a:t>
            </a:r>
            <a:r>
              <a:rPr lang="ru-RU" dirty="0"/>
              <a:t> приложения, но не </a:t>
            </a:r>
            <a:r>
              <a:rPr lang="ru-RU" dirty="0" err="1"/>
              <a:t>всички</a:t>
            </a:r>
            <a:r>
              <a:rPr lang="ru-RU" dirty="0"/>
              <a:t> </a:t>
            </a:r>
            <a:r>
              <a:rPr lang="ru-RU" dirty="0" err="1"/>
              <a:t>инструменти</a:t>
            </a:r>
            <a:r>
              <a:rPr lang="ru-RU" dirty="0"/>
              <a:t> </a:t>
            </a:r>
            <a:r>
              <a:rPr lang="ru-RU" dirty="0" err="1"/>
              <a:t>са</a:t>
            </a:r>
            <a:r>
              <a:rPr lang="ru-RU" dirty="0"/>
              <a:t> </a:t>
            </a:r>
            <a:r>
              <a:rPr lang="ru-RU" dirty="0" err="1"/>
              <a:t>интуитивни</a:t>
            </a:r>
            <a:r>
              <a:rPr lang="ru-RU" dirty="0"/>
              <a:t> и </a:t>
            </a:r>
            <a:r>
              <a:rPr lang="ru-RU" dirty="0" err="1"/>
              <a:t>персонализирани</a:t>
            </a:r>
            <a:r>
              <a:rPr lang="ru-RU" dirty="0"/>
              <a:t>.</a:t>
            </a:r>
          </a:p>
          <a:p>
            <a:r>
              <a:rPr lang="ru-RU" dirty="0" err="1"/>
              <a:t>Затова</a:t>
            </a:r>
            <a:r>
              <a:rPr lang="ru-RU" dirty="0"/>
              <a:t> е </a:t>
            </a:r>
            <a:r>
              <a:rPr lang="ru-RU" dirty="0" err="1"/>
              <a:t>актуално</a:t>
            </a:r>
            <a:r>
              <a:rPr lang="ru-RU" dirty="0"/>
              <a:t> да се </a:t>
            </a:r>
            <a:r>
              <a:rPr lang="ru-RU" dirty="0" err="1"/>
              <a:t>разработят</a:t>
            </a:r>
            <a:r>
              <a:rPr lang="ru-RU" dirty="0"/>
              <a:t> решения, </a:t>
            </a:r>
            <a:r>
              <a:rPr lang="ru-RU" dirty="0" err="1"/>
              <a:t>които</a:t>
            </a:r>
            <a:r>
              <a:rPr lang="ru-RU" dirty="0"/>
              <a:t> да </a:t>
            </a:r>
            <a:r>
              <a:rPr lang="ru-RU" dirty="0" err="1"/>
              <a:t>улеснят</a:t>
            </a:r>
            <a:r>
              <a:rPr lang="ru-RU" dirty="0"/>
              <a:t> </a:t>
            </a:r>
            <a:r>
              <a:rPr lang="ru-RU" dirty="0" err="1"/>
              <a:t>управлението</a:t>
            </a:r>
            <a:r>
              <a:rPr lang="ru-RU" dirty="0"/>
              <a:t> на </a:t>
            </a:r>
            <a:r>
              <a:rPr lang="ru-RU" dirty="0" err="1"/>
              <a:t>личните</a:t>
            </a:r>
            <a:r>
              <a:rPr lang="ru-RU" dirty="0"/>
              <a:t> и </a:t>
            </a:r>
            <a:r>
              <a:rPr lang="ru-RU" dirty="0" err="1"/>
              <a:t>професионалните</a:t>
            </a:r>
            <a:r>
              <a:rPr lang="ru-RU" dirty="0"/>
              <a:t> задачи.</a:t>
            </a:r>
          </a:p>
          <a:p>
            <a:r>
              <a:rPr lang="ru-RU" dirty="0"/>
              <a:t>Приложения </a:t>
            </a:r>
            <a:r>
              <a:rPr lang="ru-RU" dirty="0" err="1"/>
              <a:t>като</a:t>
            </a:r>
            <a:r>
              <a:rPr lang="ru-RU" dirty="0"/>
              <a:t> </a:t>
            </a:r>
            <a:r>
              <a:rPr lang="ru-RU" dirty="0" err="1"/>
              <a:t>TodoList</a:t>
            </a:r>
            <a:r>
              <a:rPr lang="ru-RU" dirty="0"/>
              <a:t> </a:t>
            </a:r>
            <a:r>
              <a:rPr lang="ru-RU" dirty="0" err="1"/>
              <a:t>помагат</a:t>
            </a:r>
            <a:r>
              <a:rPr lang="ru-RU" dirty="0"/>
              <a:t> да се </a:t>
            </a:r>
            <a:r>
              <a:rPr lang="ru-RU" dirty="0" err="1"/>
              <a:t>систематизират</a:t>
            </a:r>
            <a:r>
              <a:rPr lang="ru-RU" dirty="0"/>
              <a:t> </a:t>
            </a:r>
            <a:r>
              <a:rPr lang="ru-RU" dirty="0" err="1"/>
              <a:t>задачите</a:t>
            </a:r>
            <a:r>
              <a:rPr lang="ru-RU" dirty="0"/>
              <a:t>, да се </a:t>
            </a:r>
            <a:r>
              <a:rPr lang="ru-RU" dirty="0" err="1"/>
              <a:t>задават</a:t>
            </a:r>
            <a:r>
              <a:rPr lang="ru-RU" dirty="0"/>
              <a:t> </a:t>
            </a:r>
            <a:r>
              <a:rPr lang="ru-RU" dirty="0" err="1"/>
              <a:t>приоритети</a:t>
            </a:r>
            <a:r>
              <a:rPr lang="ru-RU" dirty="0"/>
              <a:t> и </a:t>
            </a:r>
            <a:r>
              <a:rPr lang="ru-RU" dirty="0" err="1"/>
              <a:t>напомняния</a:t>
            </a:r>
            <a:r>
              <a:rPr lang="ru-RU" dirty="0"/>
              <a:t>,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допринася</a:t>
            </a:r>
            <a:r>
              <a:rPr lang="ru-RU" dirty="0"/>
              <a:t> за </a:t>
            </a:r>
            <a:r>
              <a:rPr lang="ru-RU" dirty="0" err="1"/>
              <a:t>по-добра</a:t>
            </a:r>
            <a:r>
              <a:rPr lang="ru-RU" dirty="0"/>
              <a:t> </a:t>
            </a:r>
            <a:r>
              <a:rPr lang="ru-RU" dirty="0" err="1"/>
              <a:t>ефективност</a:t>
            </a:r>
            <a:r>
              <a:rPr lang="ru-RU" dirty="0"/>
              <a:t> и организация.</a:t>
            </a:r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pPr marL="123444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ГЛАВА 2 ИЗПОЛЗВАНИ ТЕХНОЛОГИИ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940526" y="1166949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3474720" y="855977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10809311" y="6151133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100"/>
              <a:t>6</a:t>
            </a:fld>
            <a:endParaRPr sz="2000" dirty="0"/>
          </a:p>
        </p:txBody>
      </p:sp>
      <p:sp>
        <p:nvSpPr>
          <p:cNvPr id="145" name="Google Shape;145;p18"/>
          <p:cNvSpPr txBox="1">
            <a:spLocks noGrp="1"/>
          </p:cNvSpPr>
          <p:nvPr>
            <p:ph type="body" idx="1"/>
          </p:nvPr>
        </p:nvSpPr>
        <p:spPr>
          <a:xfrm>
            <a:off x="581192" y="1869777"/>
            <a:ext cx="10892025" cy="4908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bg-BG" dirty="0"/>
              <a:t> Приложението следва </a:t>
            </a:r>
            <a:r>
              <a:rPr lang="en-US" dirty="0"/>
              <a:t>MVC </a:t>
            </a:r>
            <a:r>
              <a:rPr lang="bg-BG" dirty="0"/>
              <a:t>архитектура (</a:t>
            </a:r>
            <a:r>
              <a:rPr lang="en-US" dirty="0"/>
              <a:t>Model-View-Controller).</a:t>
            </a:r>
            <a:endParaRPr lang="bg-BG" dirty="0"/>
          </a:p>
          <a:p>
            <a:pPr marL="306000" lvl="0" indent="-306000">
              <a:spcBef>
                <a:spcPts val="0"/>
              </a:spcBef>
            </a:pPr>
            <a:endParaRPr lang="en-US" dirty="0"/>
          </a:p>
          <a:p>
            <a:r>
              <a:rPr lang="ru-RU" b="1" dirty="0"/>
              <a:t>Back-</a:t>
            </a:r>
            <a:r>
              <a:rPr lang="ru-RU" b="1" dirty="0" err="1"/>
              <a:t>end</a:t>
            </a:r>
            <a:r>
              <a:rPr lang="ru-RU" b="1" dirty="0"/>
              <a:t>:</a:t>
            </a:r>
            <a:endParaRPr lang="ru-RU" dirty="0"/>
          </a:p>
          <a:p>
            <a:pPr marL="123444" indent="0">
              <a:buNone/>
            </a:pPr>
            <a:r>
              <a:rPr lang="ru-RU" dirty="0"/>
              <a:t>Java с Spring Boot за обработка на заявки и логика</a:t>
            </a:r>
          </a:p>
          <a:p>
            <a:pPr marL="123444" indent="0">
              <a:buNone/>
            </a:pPr>
            <a:endParaRPr lang="ru-RU" dirty="0"/>
          </a:p>
          <a:p>
            <a:r>
              <a:rPr lang="ru-RU" b="1" dirty="0"/>
              <a:t>База </a:t>
            </a:r>
            <a:r>
              <a:rPr lang="ru-RU" b="1" dirty="0" err="1"/>
              <a:t>данни</a:t>
            </a:r>
            <a:r>
              <a:rPr lang="ru-RU" b="1" dirty="0"/>
              <a:t>:</a:t>
            </a:r>
            <a:endParaRPr lang="ru-RU" dirty="0"/>
          </a:p>
          <a:p>
            <a:pPr marL="123444" indent="0">
              <a:buNone/>
            </a:pPr>
            <a:r>
              <a:rPr lang="ru-RU" dirty="0"/>
              <a:t>MySQL за </a:t>
            </a:r>
            <a:r>
              <a:rPr lang="ru-RU" dirty="0" err="1"/>
              <a:t>съхранение</a:t>
            </a:r>
            <a:r>
              <a:rPr lang="ru-RU" dirty="0"/>
              <a:t> на потребители и задачи</a:t>
            </a:r>
          </a:p>
          <a:p>
            <a:pPr marL="123444" indent="0">
              <a:buNone/>
            </a:pPr>
            <a:endParaRPr lang="ru-RU" dirty="0"/>
          </a:p>
          <a:p>
            <a:r>
              <a:rPr lang="ru-RU" b="1" dirty="0" err="1"/>
              <a:t>Инструменти</a:t>
            </a:r>
            <a:r>
              <a:rPr lang="ru-RU" b="1" dirty="0"/>
              <a:t>:</a:t>
            </a:r>
            <a:endParaRPr lang="ru-RU" dirty="0"/>
          </a:p>
          <a:p>
            <a:pPr marL="123444" indent="0">
              <a:buNone/>
            </a:pPr>
            <a:r>
              <a:rPr lang="ru-RU" dirty="0" err="1"/>
              <a:t>Git</a:t>
            </a:r>
            <a:r>
              <a:rPr lang="ru-RU" dirty="0"/>
              <a:t> за контрол на </a:t>
            </a:r>
            <a:r>
              <a:rPr lang="ru-RU" dirty="0" err="1"/>
              <a:t>версиите</a:t>
            </a:r>
            <a:endParaRPr lang="ru-RU" dirty="0"/>
          </a:p>
          <a:p>
            <a:pPr marL="123444" indent="0">
              <a:buNone/>
            </a:pPr>
            <a:r>
              <a:rPr lang="ru-RU" dirty="0" err="1"/>
              <a:t>IntelliJ</a:t>
            </a:r>
            <a:r>
              <a:rPr lang="ru-RU" dirty="0"/>
              <a:t> IDEA за разработка</a:t>
            </a:r>
          </a:p>
          <a:p>
            <a:pPr marL="123444" indent="0">
              <a:buNone/>
            </a:pPr>
            <a:r>
              <a:rPr lang="ru-RU" dirty="0" err="1"/>
              <a:t>Maven</a:t>
            </a:r>
            <a:r>
              <a:rPr lang="ru-RU" dirty="0"/>
              <a:t> за управление на зависимости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92B35134-846A-8B36-CF00-123FDBF66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194" y="2026928"/>
            <a:ext cx="1103023" cy="2022669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EFF0614-8768-992F-25BE-D07420228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572" y="4546826"/>
            <a:ext cx="32670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CBB7D5-2B58-CACE-63B6-92E8DC02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latin typeface="Times New Roman"/>
                <a:ea typeface="Times New Roman"/>
                <a:cs typeface="Times New Roman"/>
                <a:sym typeface="Times New Roman"/>
              </a:rPr>
              <a:t>ГЛАВА 2 ИЗПОЛЗВАНИ ТЕХНОЛОГИИ</a:t>
            </a:r>
            <a:endParaRPr lang="en-US" dirty="0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FA151CC5-6060-3335-8C26-0F5F607D47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mtClean="0"/>
              <a:t>7</a:t>
            </a:fld>
            <a:endParaRPr lang="bg-BG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E22632-FBF2-27EA-8263-6533FB227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1029" y="2498835"/>
            <a:ext cx="728057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sz="2000" b="1" dirty="0">
                <a:latin typeface="Gill Sans" panose="020B0604020202020204" charset="0"/>
              </a:rPr>
              <a:t>Front-</a:t>
            </a:r>
            <a:r>
              <a:rPr lang="ru-RU" sz="2000" b="1" dirty="0" err="1">
                <a:latin typeface="Gill Sans" panose="020B0604020202020204" charset="0"/>
              </a:rPr>
              <a:t>end</a:t>
            </a:r>
            <a:r>
              <a:rPr lang="ru-RU" sz="2000" b="1" dirty="0">
                <a:latin typeface="Gill Sans" panose="020B0604020202020204" charset="0"/>
              </a:rPr>
              <a:t>: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ru-RU" dirty="0"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използван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създаване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структурата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уеб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страниците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.</a:t>
            </a:r>
            <a:endParaRPr kumimoji="0" lang="bg-B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CSS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придава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стил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оформление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потребителския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интерфейс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.</a:t>
            </a:r>
            <a:endParaRPr kumimoji="0" lang="bg-B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JavaScript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добавя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интерактивност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и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динамично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поведение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.</a:t>
            </a:r>
            <a:endParaRPr kumimoji="0" lang="bg-BG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Thymeleaf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използва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за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динамично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генериране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на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HTML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съдържание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от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" panose="020B0604020202020204" charset="0"/>
              </a:rPr>
              <a:t>сървъра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" panose="020B0604020202020204" charset="0"/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15FA9475-7E87-1B0F-A0DC-B7BB4F79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778" y="1981824"/>
            <a:ext cx="2066925" cy="2209800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FCEE0E53-C5C3-88B8-538D-3C7BAD5A9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703" y="2180749"/>
            <a:ext cx="1580535" cy="158053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BA09AD12-9E37-7A26-A78E-0D75CF4C4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018" y="4252133"/>
            <a:ext cx="1580536" cy="158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11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</a:pPr>
            <a:r>
              <a:rPr lang="bg-BG" sz="3200" b="1" dirty="0">
                <a:latin typeface="Times New Roman"/>
                <a:ea typeface="Times New Roman"/>
                <a:cs typeface="Times New Roman"/>
                <a:sym typeface="Times New Roman"/>
              </a:rPr>
              <a:t>ГЛАВА 3 ПРАКТИЧЕСКА РАЗРАБОТКА</a:t>
            </a:r>
            <a:endParaRPr dirty="0"/>
          </a:p>
        </p:txBody>
      </p:sp>
      <p:sp>
        <p:nvSpPr>
          <p:cNvPr id="151" name="Google Shape;151;p19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4194037" y="1654628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10558300" y="5956137"/>
            <a:ext cx="105250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z="1200"/>
              <a:t>8</a:t>
            </a:fld>
            <a:endParaRPr sz="2000" dirty="0"/>
          </a:p>
        </p:txBody>
      </p:sp>
      <p:sp>
        <p:nvSpPr>
          <p:cNvPr id="6" name="Текстов контейнер 5">
            <a:extLst>
              <a:ext uri="{FF2B5EF4-FFF2-40B4-BE49-F238E27FC236}">
                <a16:creationId xmlns:a16="http://schemas.microsoft.com/office/drawing/2014/main" id="{D4DCDF95-6CA3-17FD-4EDD-F5AFB649E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2180496"/>
            <a:ext cx="6612088" cy="4140766"/>
          </a:xfrm>
        </p:spPr>
        <p:txBody>
          <a:bodyPr/>
          <a:lstStyle/>
          <a:p>
            <a:r>
              <a:rPr lang="bg-BG" b="1" dirty="0"/>
              <a:t>1. </a:t>
            </a:r>
            <a:r>
              <a:rPr lang="ru-RU" b="1" dirty="0"/>
              <a:t>Конфигурация</a:t>
            </a:r>
            <a:r>
              <a:rPr lang="ru-RU" dirty="0"/>
              <a:t> – настройки за </a:t>
            </a:r>
            <a:r>
              <a:rPr lang="ru-RU" dirty="0" err="1"/>
              <a:t>сигурност</a:t>
            </a:r>
            <a:r>
              <a:rPr lang="ru-RU" dirty="0"/>
              <a:t>, база </a:t>
            </a:r>
            <a:r>
              <a:rPr lang="ru-RU" dirty="0" err="1"/>
              <a:t>данни</a:t>
            </a:r>
            <a:r>
              <a:rPr lang="ru-RU" dirty="0"/>
              <a:t> и </a:t>
            </a:r>
            <a:r>
              <a:rPr lang="ru-RU" dirty="0" err="1"/>
              <a:t>маршрути</a:t>
            </a:r>
            <a:endParaRPr lang="ru-RU" dirty="0"/>
          </a:p>
          <a:p>
            <a:r>
              <a:rPr lang="ru-RU" b="1" dirty="0"/>
              <a:t>2. </a:t>
            </a:r>
            <a:r>
              <a:rPr lang="ru-RU" b="1" dirty="0" err="1"/>
              <a:t>Контролери</a:t>
            </a:r>
            <a:r>
              <a:rPr lang="ru-RU" dirty="0"/>
              <a:t> </a:t>
            </a:r>
            <a:r>
              <a:rPr lang="en-US" dirty="0"/>
              <a:t>(Controllers)</a:t>
            </a:r>
            <a:r>
              <a:rPr lang="ru-RU" dirty="0"/>
              <a:t>– </a:t>
            </a:r>
            <a:r>
              <a:rPr lang="ru-RU" dirty="0" err="1"/>
              <a:t>обработват</a:t>
            </a:r>
            <a:r>
              <a:rPr lang="ru-RU" dirty="0"/>
              <a:t> заявки и </a:t>
            </a:r>
            <a:r>
              <a:rPr lang="ru-RU" dirty="0" err="1"/>
              <a:t>свързват</a:t>
            </a:r>
            <a:r>
              <a:rPr lang="ru-RU" dirty="0"/>
              <a:t> </a:t>
            </a:r>
            <a:r>
              <a:rPr lang="ru-RU" dirty="0" err="1"/>
              <a:t>изгледите</a:t>
            </a:r>
            <a:r>
              <a:rPr lang="ru-RU" dirty="0"/>
              <a:t> с </a:t>
            </a:r>
            <a:r>
              <a:rPr lang="ru-RU" dirty="0" err="1"/>
              <a:t>логиката</a:t>
            </a:r>
            <a:r>
              <a:rPr lang="ru-RU" dirty="0"/>
              <a:t>.</a:t>
            </a:r>
          </a:p>
          <a:p>
            <a:r>
              <a:rPr lang="ru-RU" b="1" dirty="0"/>
              <a:t>3</a:t>
            </a:r>
            <a:r>
              <a:rPr lang="ru-RU" dirty="0"/>
              <a:t>. </a:t>
            </a:r>
            <a:r>
              <a:rPr lang="ru-RU" b="1" dirty="0" err="1"/>
              <a:t>Класове</a:t>
            </a:r>
            <a:r>
              <a:rPr lang="ru-RU" b="1" dirty="0"/>
              <a:t> </a:t>
            </a:r>
            <a:r>
              <a:rPr lang="ru-RU" dirty="0"/>
              <a:t>(модели) – </a:t>
            </a:r>
            <a:r>
              <a:rPr lang="ru-RU" dirty="0" err="1"/>
              <a:t>описват</a:t>
            </a:r>
            <a:r>
              <a:rPr lang="ru-RU" dirty="0"/>
              <a:t> потребители и задачи чрез JPA.</a:t>
            </a:r>
          </a:p>
          <a:p>
            <a:r>
              <a:rPr lang="ru-RU" b="1" dirty="0"/>
              <a:t>4. Репозитории</a:t>
            </a:r>
            <a:r>
              <a:rPr lang="en-US" dirty="0"/>
              <a:t>(Repositories)</a:t>
            </a:r>
            <a:r>
              <a:rPr lang="ru-RU" dirty="0"/>
              <a:t> –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базата</a:t>
            </a:r>
            <a:r>
              <a:rPr lang="ru-RU" dirty="0"/>
              <a:t> чрез Spring Data JPA.</a:t>
            </a:r>
          </a:p>
          <a:p>
            <a:r>
              <a:rPr lang="ru-RU" b="1" dirty="0"/>
              <a:t>5</a:t>
            </a:r>
            <a:r>
              <a:rPr lang="ru-RU" dirty="0"/>
              <a:t>.</a:t>
            </a:r>
            <a:r>
              <a:rPr lang="ru-RU" b="1" dirty="0"/>
              <a:t> </a:t>
            </a:r>
            <a:r>
              <a:rPr lang="ru-RU" b="1" dirty="0" err="1"/>
              <a:t>Сервизи</a:t>
            </a:r>
            <a:r>
              <a:rPr lang="en-US" dirty="0"/>
              <a:t>(Services)</a:t>
            </a:r>
            <a:r>
              <a:rPr lang="ru-RU" dirty="0"/>
              <a:t> – </a:t>
            </a:r>
            <a:r>
              <a:rPr lang="ru-RU" dirty="0" err="1"/>
              <a:t>съдържат</a:t>
            </a:r>
            <a:r>
              <a:rPr lang="ru-RU" dirty="0"/>
              <a:t> бизнес </a:t>
            </a:r>
            <a:r>
              <a:rPr lang="ru-RU" dirty="0" err="1"/>
              <a:t>логиката</a:t>
            </a:r>
            <a:r>
              <a:rPr lang="ru-RU" dirty="0"/>
              <a:t> на </a:t>
            </a:r>
            <a:r>
              <a:rPr lang="ru-RU" dirty="0" err="1"/>
              <a:t>приложението</a:t>
            </a:r>
            <a:r>
              <a:rPr lang="ru-RU" dirty="0"/>
              <a:t>.</a:t>
            </a:r>
          </a:p>
          <a:p>
            <a:r>
              <a:rPr lang="ru-RU" b="1" dirty="0"/>
              <a:t>6</a:t>
            </a:r>
            <a:r>
              <a:rPr lang="ru-RU" dirty="0"/>
              <a:t>.</a:t>
            </a:r>
            <a:r>
              <a:rPr lang="ru-RU" b="1" dirty="0"/>
              <a:t> </a:t>
            </a:r>
            <a:r>
              <a:rPr lang="ru-RU" b="1" dirty="0" err="1"/>
              <a:t>Шаблони</a:t>
            </a:r>
            <a:r>
              <a:rPr lang="ru-RU" b="1" dirty="0"/>
              <a:t> </a:t>
            </a:r>
            <a:r>
              <a:rPr lang="en-US" dirty="0"/>
              <a:t>(</a:t>
            </a:r>
            <a:r>
              <a:rPr lang="en-US" dirty="0" err="1"/>
              <a:t>Thymeleaf</a:t>
            </a:r>
            <a:r>
              <a:rPr lang="en-US" dirty="0"/>
              <a:t>)</a:t>
            </a:r>
            <a:r>
              <a:rPr lang="ru-RU" dirty="0"/>
              <a:t>– </a:t>
            </a:r>
            <a:r>
              <a:rPr lang="ru-RU" dirty="0" err="1"/>
              <a:t>изгледи</a:t>
            </a:r>
            <a:r>
              <a:rPr lang="ru-RU" dirty="0"/>
              <a:t> за </a:t>
            </a:r>
            <a:r>
              <a:rPr lang="ru-RU" dirty="0" err="1"/>
              <a:t>потребителския</a:t>
            </a:r>
            <a:r>
              <a:rPr lang="ru-RU" dirty="0"/>
              <a:t> интерфейс.</a:t>
            </a:r>
          </a:p>
          <a:p>
            <a:pPr marL="123444" indent="0">
              <a:buNone/>
            </a:pPr>
            <a:endParaRPr lang="en-US" dirty="0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7CCE9886-265C-0A64-1B14-4781CA61D6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45"/>
          <a:stretch>
            <a:fillRect/>
          </a:stretch>
        </p:blipFill>
        <p:spPr>
          <a:xfrm>
            <a:off x="7874000" y="1869556"/>
            <a:ext cx="3081954" cy="4229390"/>
          </a:xfrm>
          <a:prstGeom prst="rect">
            <a:avLst/>
          </a:prstGeo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465DB58-7642-2295-D093-FC1F7E1AF47B}"/>
              </a:ext>
            </a:extLst>
          </p:cNvPr>
          <p:cNvSpPr txBox="1"/>
          <p:nvPr/>
        </p:nvSpPr>
        <p:spPr>
          <a:xfrm>
            <a:off x="8952350" y="6321262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Фигура 1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684DEBE-20EF-A911-6A33-B7D792FBC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b="1" dirty="0">
                <a:latin typeface="Times New Roman"/>
                <a:ea typeface="Times New Roman"/>
                <a:cs typeface="Times New Roman"/>
                <a:sym typeface="Times New Roman"/>
              </a:rPr>
              <a:t>ГЛАВА 3 ПРАКТИЧЕСКА РАЗРАБОТКА</a:t>
            </a:r>
            <a:endParaRPr lang="en-US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4060DA4-6B01-7030-76DA-F1518E20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2" y="2074257"/>
            <a:ext cx="11029615" cy="633824"/>
          </a:xfrm>
        </p:spPr>
        <p:txBody>
          <a:bodyPr/>
          <a:lstStyle/>
          <a:p>
            <a:r>
              <a:rPr lang="bg-BG" dirty="0"/>
              <a:t>Интерфейс и функционалности</a:t>
            </a:r>
            <a:r>
              <a:rPr lang="en-US" dirty="0"/>
              <a:t>: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615CB013-7ABB-3A1E-48EA-EE48241DD2A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 smtClean="0"/>
              <a:t>9</a:t>
            </a:fld>
            <a:endParaRPr lang="bg-BG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6EC96CBF-1AE6-BCEC-7C31-90850F14C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33" t="13926" r="13399" b="7826"/>
          <a:stretch>
            <a:fillRect/>
          </a:stretch>
        </p:blipFill>
        <p:spPr>
          <a:xfrm>
            <a:off x="8328671" y="2794815"/>
            <a:ext cx="3863329" cy="2336800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38B620E6-71ED-AFF9-A8C0-C0F5A331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84" t="12593" r="9000" b="15704"/>
          <a:stretch>
            <a:fillRect/>
          </a:stretch>
        </p:blipFill>
        <p:spPr>
          <a:xfrm>
            <a:off x="3214140" y="2789600"/>
            <a:ext cx="4836160" cy="2366736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AA02CFEC-A178-20DC-113D-DDA5275A5F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583" t="18073" r="25334" b="13152"/>
          <a:stretch>
            <a:fillRect/>
          </a:stretch>
        </p:blipFill>
        <p:spPr>
          <a:xfrm>
            <a:off x="0" y="2828150"/>
            <a:ext cx="2935770" cy="2313895"/>
          </a:xfrm>
          <a:prstGeom prst="rect">
            <a:avLst/>
          </a:prstGeom>
        </p:spPr>
      </p:pic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29B23BE7-B85C-A48B-06E7-D1A3CE28975E}"/>
              </a:ext>
            </a:extLst>
          </p:cNvPr>
          <p:cNvSpPr txBox="1"/>
          <p:nvPr/>
        </p:nvSpPr>
        <p:spPr>
          <a:xfrm>
            <a:off x="731519" y="5421269"/>
            <a:ext cx="1290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/>
              <a:t>Фигура 2</a:t>
            </a:r>
            <a:endParaRPr lang="en-US" dirty="0"/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A7316D83-3B54-8E09-0756-8A7DB46E26CE}"/>
              </a:ext>
            </a:extLst>
          </p:cNvPr>
          <p:cNvSpPr txBox="1"/>
          <p:nvPr/>
        </p:nvSpPr>
        <p:spPr>
          <a:xfrm>
            <a:off x="5120640" y="5421269"/>
            <a:ext cx="141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Фигура 3</a:t>
            </a:r>
            <a:endParaRPr lang="en-US" dirty="0"/>
          </a:p>
          <a:p>
            <a:endParaRPr lang="en-US" dirty="0"/>
          </a:p>
        </p:txBody>
      </p:sp>
      <p:sp>
        <p:nvSpPr>
          <p:cNvPr id="17" name="Текстово поле 16">
            <a:extLst>
              <a:ext uri="{FF2B5EF4-FFF2-40B4-BE49-F238E27FC236}">
                <a16:creationId xmlns:a16="http://schemas.microsoft.com/office/drawing/2014/main" id="{EE39605E-00D8-46AD-7C61-F750EE316FAD}"/>
              </a:ext>
            </a:extLst>
          </p:cNvPr>
          <p:cNvSpPr txBox="1"/>
          <p:nvPr/>
        </p:nvSpPr>
        <p:spPr>
          <a:xfrm>
            <a:off x="9797708" y="5433488"/>
            <a:ext cx="925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/>
              <a:t>Фигура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624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на Office">
  <a:themeElements>
    <a:clrScheme name="О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539</Words>
  <Application>Microsoft Office PowerPoint</Application>
  <PresentationFormat>Широк екран</PresentationFormat>
  <Paragraphs>98</Paragraphs>
  <Slides>11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7" baseType="lpstr">
      <vt:lpstr>Noto Sans Symbols</vt:lpstr>
      <vt:lpstr>Times New Roman</vt:lpstr>
      <vt:lpstr>Arial</vt:lpstr>
      <vt:lpstr>Gill Sans</vt:lpstr>
      <vt:lpstr>Calibri</vt:lpstr>
      <vt:lpstr>Dividend</vt:lpstr>
      <vt:lpstr>„TodoList – Личен Мениджър за Задачи “</vt:lpstr>
      <vt:lpstr>СЪДЪРЖАНИЕ И СТРУКТУРА НА ПРОЕКТА</vt:lpstr>
      <vt:lpstr>ЕКИП, ИЗПЪЛНЕНИЕ И РАЗПРЕДЕЛЕНИЕ НА ЗАДАЧИТЕ</vt:lpstr>
      <vt:lpstr>УВОД</vt:lpstr>
      <vt:lpstr>ГЛАВА 1 АКТУАЛНОСТ НА ПРОБЛЕМА</vt:lpstr>
      <vt:lpstr>ГЛАВА 2 ИЗПОЛЗВАНИ ТЕХНОЛОГИИ</vt:lpstr>
      <vt:lpstr>ГЛАВА 2 ИЗПОЛЗВАНИ ТЕХНОЛОГИИ</vt:lpstr>
      <vt:lpstr>ГЛАВА 3 ПРАКТИЧЕСКА РАЗРАБОТКА</vt:lpstr>
      <vt:lpstr>ГЛАВА 3 ПРАКТИЧЕСКА РАЗРАБОТКА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„ТЕМА НА ПРОЕКТА“</dc:title>
  <dc:creator>Ivan Asen</dc:creator>
  <cp:lastModifiedBy>Radina Todorova</cp:lastModifiedBy>
  <cp:revision>7</cp:revision>
  <dcterms:modified xsi:type="dcterms:W3CDTF">2025-06-19T13:38:54Z</dcterms:modified>
</cp:coreProperties>
</file>