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28"/>
  </p:notesMasterIdLst>
  <p:handoutMasterIdLst>
    <p:handoutMasterId r:id="rId29"/>
  </p:handoutMasterIdLst>
  <p:sldIdLst>
    <p:sldId id="866" r:id="rId4"/>
    <p:sldId id="918" r:id="rId5"/>
    <p:sldId id="895" r:id="rId6"/>
    <p:sldId id="897" r:id="rId7"/>
    <p:sldId id="898" r:id="rId8"/>
    <p:sldId id="899" r:id="rId9"/>
    <p:sldId id="919" r:id="rId10"/>
    <p:sldId id="896" r:id="rId11"/>
    <p:sldId id="902" r:id="rId12"/>
    <p:sldId id="903" r:id="rId13"/>
    <p:sldId id="920" r:id="rId14"/>
    <p:sldId id="900" r:id="rId15"/>
    <p:sldId id="906" r:id="rId16"/>
    <p:sldId id="910" r:id="rId17"/>
    <p:sldId id="908" r:id="rId18"/>
    <p:sldId id="921" r:id="rId19"/>
    <p:sldId id="905" r:id="rId20"/>
    <p:sldId id="909" r:id="rId21"/>
    <p:sldId id="911" r:id="rId22"/>
    <p:sldId id="912" r:id="rId23"/>
    <p:sldId id="913" r:id="rId24"/>
    <p:sldId id="914" r:id="rId25"/>
    <p:sldId id="915" r:id="rId26"/>
    <p:sldId id="922" r:id="rId2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B91"/>
    <a:srgbClr val="A4C1D0"/>
    <a:srgbClr val="F2B3B0"/>
    <a:srgbClr val="E4625C"/>
    <a:srgbClr val="218F6A"/>
    <a:srgbClr val="403551"/>
    <a:srgbClr val="8DB1C4"/>
    <a:srgbClr val="D4A36E"/>
    <a:srgbClr val="D0343C"/>
    <a:srgbClr val="3D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5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6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4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2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6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20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1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0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551288"/>
            <a:ext cx="5868144" cy="1152622"/>
          </a:xfrm>
        </p:spPr>
        <p:txBody>
          <a:bodyPr/>
          <a:lstStyle/>
          <a:p>
            <a:r>
              <a:rPr lang="en-US" dirty="0"/>
              <a:t>Java Threading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3965320"/>
            <a:ext cx="5868144" cy="1655762"/>
          </a:xfrm>
        </p:spPr>
        <p:txBody>
          <a:bodyPr/>
          <a:lstStyle/>
          <a:p>
            <a:r>
              <a:rPr lang="en-US" dirty="0"/>
              <a:t>Presenters: Radin Shayanfar, Erfan Ghasemi</a:t>
            </a:r>
          </a:p>
          <a:p>
            <a:r>
              <a:rPr lang="en-US" dirty="0"/>
              <a:t>Supervisor: Dr. Mahmoud </a:t>
            </a:r>
            <a:r>
              <a:rPr lang="en-US" dirty="0" err="1"/>
              <a:t>Momtazpour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D87C8-D897-4ED7-BD53-C1347568DE28}"/>
              </a:ext>
            </a:extLst>
          </p:cNvPr>
          <p:cNvGrpSpPr/>
          <p:nvPr/>
        </p:nvGrpSpPr>
        <p:grpSpPr>
          <a:xfrm>
            <a:off x="9914872" y="215547"/>
            <a:ext cx="2177199" cy="1513750"/>
            <a:chOff x="72605" y="260357"/>
            <a:chExt cx="2177199" cy="15137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6A4BA7D-C27F-447A-8827-D502DAC84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1170" y="260357"/>
              <a:ext cx="900067" cy="94177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CF3538-97FE-4412-AF92-608F74EEC6CC}"/>
                </a:ext>
              </a:extLst>
            </p:cNvPr>
            <p:cNvSpPr txBox="1"/>
            <p:nvPr/>
          </p:nvSpPr>
          <p:spPr>
            <a:xfrm>
              <a:off x="72605" y="1202136"/>
              <a:ext cx="21771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1000" b="1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Amirkabir</a:t>
              </a:r>
              <a:r>
                <a:rPr lang="en-US" sz="10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 University of Technology</a:t>
              </a:r>
            </a:p>
            <a:p>
              <a:pPr lvl="0" algn="ctr"/>
              <a:r>
                <a:rPr lang="en-US" sz="10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(Tehran Polytechnic)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E407F-6825-4707-8804-2524428822D9}"/>
                </a:ext>
              </a:extLst>
            </p:cNvPr>
            <p:cNvSpPr txBox="1"/>
            <p:nvPr/>
          </p:nvSpPr>
          <p:spPr>
            <a:xfrm>
              <a:off x="149548" y="1543275"/>
              <a:ext cx="20233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9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Computer Engineering Department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939" y="106853"/>
            <a:ext cx="9033464" cy="1132235"/>
          </a:xfrm>
        </p:spPr>
        <p:txBody>
          <a:bodyPr>
            <a:noAutofit/>
          </a:bodyPr>
          <a:lstStyle/>
          <a:p>
            <a:r>
              <a:rPr lang="en-US" b="1" dirty="0"/>
              <a:t> Threading Implementation in JVM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88225"/>
            <a:ext cx="4114800" cy="365125"/>
          </a:xfrm>
        </p:spPr>
        <p:txBody>
          <a:bodyPr/>
          <a:lstStyle/>
          <a:p>
            <a:r>
              <a:rPr lang="en-US" b="1"/>
              <a:t>Java Virtual Machine</a:t>
            </a:r>
          </a:p>
          <a:p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05" y="1972704"/>
            <a:ext cx="10491579" cy="3933573"/>
          </a:xfrm>
        </p:spPr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dirty="0">
                <a:solidFill>
                  <a:schemeClr val="accent4"/>
                </a:solidFill>
              </a:rPr>
              <a:t>Java 1.1</a:t>
            </a:r>
            <a:r>
              <a:rPr lang="en-US" sz="2800" dirty="0"/>
              <a:t>, green threads were the </a:t>
            </a:r>
            <a:r>
              <a:rPr lang="en-US" sz="2800" dirty="0">
                <a:solidFill>
                  <a:schemeClr val="accent4"/>
                </a:solidFill>
              </a:rPr>
              <a:t>only</a:t>
            </a:r>
            <a:r>
              <a:rPr lang="en-US" sz="2800" dirty="0"/>
              <a:t> threading model used by the Java Virtual Machine.</a:t>
            </a:r>
          </a:p>
          <a:p>
            <a:r>
              <a:rPr lang="en-US" sz="2800" dirty="0"/>
              <a:t>Java versions </a:t>
            </a:r>
            <a:r>
              <a:rPr lang="en-US" sz="2800" dirty="0">
                <a:solidFill>
                  <a:schemeClr val="accent4"/>
                </a:solidFill>
              </a:rPr>
              <a:t>dropped</a:t>
            </a:r>
            <a:r>
              <a:rPr lang="en-US" sz="2800" dirty="0"/>
              <a:t> green threads in favor of native threads.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Squawk virtual machine </a:t>
            </a:r>
            <a:r>
              <a:rPr lang="en-US" sz="2800" dirty="0"/>
              <a:t>uses green threads to </a:t>
            </a:r>
            <a:r>
              <a:rPr lang="en-US" sz="2800" dirty="0">
                <a:solidFill>
                  <a:schemeClr val="accent4"/>
                </a:solidFill>
              </a:rPr>
              <a:t>minimize</a:t>
            </a:r>
            <a:r>
              <a:rPr lang="en-US" sz="2800" dirty="0"/>
              <a:t> the use of </a:t>
            </a:r>
            <a:r>
              <a:rPr lang="en-US" sz="2800" dirty="0">
                <a:solidFill>
                  <a:schemeClr val="accent4"/>
                </a:solidFill>
              </a:rPr>
              <a:t>native code</a:t>
            </a:r>
            <a:r>
              <a:rPr lang="en-US" sz="2800" dirty="0"/>
              <a:t>, and to support migrating.</a:t>
            </a:r>
          </a:p>
          <a:p>
            <a:r>
              <a:rPr lang="en-US" sz="2800" dirty="0"/>
              <a:t>Virtual threads is a </a:t>
            </a:r>
            <a:r>
              <a:rPr lang="en-US" sz="2800" dirty="0">
                <a:solidFill>
                  <a:schemeClr val="accent4"/>
                </a:solidFill>
              </a:rPr>
              <a:t>lightweight</a:t>
            </a:r>
            <a:r>
              <a:rPr lang="en-US" sz="2800" dirty="0"/>
              <a:t> user-mode scheduled alternative to standard OS managed threads.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8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Table of Contents</a:t>
            </a:r>
            <a:endParaRPr lang="en-US" b="1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795A8-8656-4D5D-BC2B-78CC5B96F356}"/>
              </a:ext>
            </a:extLst>
          </p:cNvPr>
          <p:cNvGrpSpPr/>
          <p:nvPr/>
        </p:nvGrpSpPr>
        <p:grpSpPr>
          <a:xfrm>
            <a:off x="912800" y="1840327"/>
            <a:ext cx="4455009" cy="1199551"/>
            <a:chOff x="912800" y="1840327"/>
            <a:chExt cx="4455009" cy="1199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57A48A-5FCD-4F03-9417-52B37EC9E2E9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82" name="Figure">
                <a:extLst>
                  <a:ext uri="{FF2B5EF4-FFF2-40B4-BE49-F238E27FC236}">
                    <a16:creationId xmlns:a16="http://schemas.microsoft.com/office/drawing/2014/main" id="{F16371F3-10C5-42FC-87EE-DB32CCEDED2C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3" name="Figure">
                <a:extLst>
                  <a:ext uri="{FF2B5EF4-FFF2-40B4-BE49-F238E27FC236}">
                    <a16:creationId xmlns:a16="http://schemas.microsoft.com/office/drawing/2014/main" id="{A247A9B0-E0AE-4078-92D2-BE021879364E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4" name="Figure">
                <a:extLst>
                  <a:ext uri="{FF2B5EF4-FFF2-40B4-BE49-F238E27FC236}">
                    <a16:creationId xmlns:a16="http://schemas.microsoft.com/office/drawing/2014/main" id="{85470AAA-139B-417F-B1E5-A317A8E02A1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1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5" name="Figure">
                <a:extLst>
                  <a:ext uri="{FF2B5EF4-FFF2-40B4-BE49-F238E27FC236}">
                    <a16:creationId xmlns:a16="http://schemas.microsoft.com/office/drawing/2014/main" id="{D7817829-9A24-489A-AE64-F6D13F0BBD84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6" name="Figure">
                <a:extLst>
                  <a:ext uri="{FF2B5EF4-FFF2-40B4-BE49-F238E27FC236}">
                    <a16:creationId xmlns:a16="http://schemas.microsoft.com/office/drawing/2014/main" id="{2870DC24-D382-46B5-8C53-79C7711252F0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7" name="Figure">
                <a:extLst>
                  <a:ext uri="{FF2B5EF4-FFF2-40B4-BE49-F238E27FC236}">
                    <a16:creationId xmlns:a16="http://schemas.microsoft.com/office/drawing/2014/main" id="{153F0366-4360-43D7-AFF4-55C72949F87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896001-0964-428E-A618-0C0D32043602}"/>
                </a:ext>
              </a:extLst>
            </p:cNvPr>
            <p:cNvGrpSpPr/>
            <p:nvPr/>
          </p:nvGrpSpPr>
          <p:grpSpPr>
            <a:xfrm>
              <a:off x="2385723" y="1946044"/>
              <a:ext cx="2982086" cy="1091825"/>
              <a:chOff x="2385722" y="1946044"/>
              <a:chExt cx="2982086" cy="1091825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578806-54D9-4D37-B865-BA2600D47AAD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Threading in Java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1D490B-EC99-4F1B-BDD6-5D787AD924DC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to create threads in Java?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6AEF59-800E-471A-BD92-3C41BDA46DD1}"/>
              </a:ext>
            </a:extLst>
          </p:cNvPr>
          <p:cNvGrpSpPr/>
          <p:nvPr/>
        </p:nvGrpSpPr>
        <p:grpSpPr>
          <a:xfrm>
            <a:off x="912801" y="4049491"/>
            <a:ext cx="4455008" cy="1199551"/>
            <a:chOff x="912800" y="3339974"/>
            <a:chExt cx="4455008" cy="11995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DCFE65-1BF7-4583-95DD-C16D26CCB0DB}"/>
                </a:ext>
              </a:extLst>
            </p:cNvPr>
            <p:cNvGrpSpPr/>
            <p:nvPr/>
          </p:nvGrpSpPr>
          <p:grpSpPr>
            <a:xfrm>
              <a:off x="912800" y="3339974"/>
              <a:ext cx="1467402" cy="1199551"/>
              <a:chOff x="1921112" y="114053"/>
              <a:chExt cx="8110307" cy="6629895"/>
            </a:xfrm>
          </p:grpSpPr>
          <p:sp>
            <p:nvSpPr>
              <p:cNvPr id="89" name="Figure">
                <a:extLst>
                  <a:ext uri="{FF2B5EF4-FFF2-40B4-BE49-F238E27FC236}">
                    <a16:creationId xmlns:a16="http://schemas.microsoft.com/office/drawing/2014/main" id="{3B74A785-3624-43BB-A740-BC0D695DFE3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0" name="Figure">
                <a:extLst>
                  <a:ext uri="{FF2B5EF4-FFF2-40B4-BE49-F238E27FC236}">
                    <a16:creationId xmlns:a16="http://schemas.microsoft.com/office/drawing/2014/main" id="{AC1D07C2-EC37-48BA-AD95-479A2D98AA2C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1" name="Figure">
                <a:extLst>
                  <a:ext uri="{FF2B5EF4-FFF2-40B4-BE49-F238E27FC236}">
                    <a16:creationId xmlns:a16="http://schemas.microsoft.com/office/drawing/2014/main" id="{7A3EBCD5-9F52-4EE8-A2A4-00D82F2DD40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2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2" name="Figure">
                <a:extLst>
                  <a:ext uri="{FF2B5EF4-FFF2-40B4-BE49-F238E27FC236}">
                    <a16:creationId xmlns:a16="http://schemas.microsoft.com/office/drawing/2014/main" id="{0602B3D1-34D0-4EC2-93F9-52121D9D7836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3" name="Figure">
                <a:extLst>
                  <a:ext uri="{FF2B5EF4-FFF2-40B4-BE49-F238E27FC236}">
                    <a16:creationId xmlns:a16="http://schemas.microsoft.com/office/drawing/2014/main" id="{C94444AD-F449-48FE-A024-C229BBE1AEE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4" name="Figure">
                <a:extLst>
                  <a:ext uri="{FF2B5EF4-FFF2-40B4-BE49-F238E27FC236}">
                    <a16:creationId xmlns:a16="http://schemas.microsoft.com/office/drawing/2014/main" id="{4358133C-3CB3-4CC2-941F-9BB8171C26E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788AF5-5782-4C91-8F0E-F1CFFFA261EB}"/>
                </a:ext>
              </a:extLst>
            </p:cNvPr>
            <p:cNvGrpSpPr/>
            <p:nvPr/>
          </p:nvGrpSpPr>
          <p:grpSpPr>
            <a:xfrm>
              <a:off x="2385722" y="3449044"/>
              <a:ext cx="2982086" cy="814826"/>
              <a:chOff x="2385722" y="1946044"/>
              <a:chExt cx="2982086" cy="81482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622461-4704-41D9-A52C-03B8AD9FE67F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Java Virtual Machine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4DF03A-CD5E-4BAD-A8CE-640DF426646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JVM executes threads?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06309-1CF4-41A8-A13A-806CF240451E}"/>
              </a:ext>
            </a:extLst>
          </p:cNvPr>
          <p:cNvGrpSpPr/>
          <p:nvPr/>
        </p:nvGrpSpPr>
        <p:grpSpPr>
          <a:xfrm>
            <a:off x="6818468" y="1578665"/>
            <a:ext cx="4455008" cy="1461157"/>
            <a:chOff x="912800" y="4582713"/>
            <a:chExt cx="4455008" cy="146115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E0B3E6-89AA-4EB7-999E-3824FB4607AF}"/>
                </a:ext>
              </a:extLst>
            </p:cNvPr>
            <p:cNvGrpSpPr/>
            <p:nvPr/>
          </p:nvGrpSpPr>
          <p:grpSpPr>
            <a:xfrm>
              <a:off x="912800" y="4839622"/>
              <a:ext cx="1467402" cy="1199551"/>
              <a:chOff x="1921112" y="114053"/>
              <a:chExt cx="8110307" cy="6629895"/>
            </a:xfrm>
          </p:grpSpPr>
          <p:sp>
            <p:nvSpPr>
              <p:cNvPr id="96" name="Figure">
                <a:extLst>
                  <a:ext uri="{FF2B5EF4-FFF2-40B4-BE49-F238E27FC236}">
                    <a16:creationId xmlns:a16="http://schemas.microsoft.com/office/drawing/2014/main" id="{485A0588-2251-4E22-AE9E-C6F953B68A5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7" name="Figure">
                <a:extLst>
                  <a:ext uri="{FF2B5EF4-FFF2-40B4-BE49-F238E27FC236}">
                    <a16:creationId xmlns:a16="http://schemas.microsoft.com/office/drawing/2014/main" id="{D4033E88-3177-4112-B578-B8C896A047CF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8" name="Figure">
                <a:extLst>
                  <a:ext uri="{FF2B5EF4-FFF2-40B4-BE49-F238E27FC236}">
                    <a16:creationId xmlns:a16="http://schemas.microsoft.com/office/drawing/2014/main" id="{2A45EBD4-8F10-434E-97FF-FE7CD741AEA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3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9" name="Figure">
                <a:extLst>
                  <a:ext uri="{FF2B5EF4-FFF2-40B4-BE49-F238E27FC236}">
                    <a16:creationId xmlns:a16="http://schemas.microsoft.com/office/drawing/2014/main" id="{1C002C03-A58F-4943-90A2-E3A9BE9D4C9D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0" name="Figure">
                <a:extLst>
                  <a:ext uri="{FF2B5EF4-FFF2-40B4-BE49-F238E27FC236}">
                    <a16:creationId xmlns:a16="http://schemas.microsoft.com/office/drawing/2014/main" id="{57697401-BA6C-493D-944A-F3A6B02CAFC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1" name="Figure">
                <a:extLst>
                  <a:ext uri="{FF2B5EF4-FFF2-40B4-BE49-F238E27FC236}">
                    <a16:creationId xmlns:a16="http://schemas.microsoft.com/office/drawing/2014/main" id="{1E9E0F58-1646-45DA-B160-9FC954301A5F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B7E9918-E504-40BD-B1B3-E47597E98E0D}"/>
                </a:ext>
              </a:extLst>
            </p:cNvPr>
            <p:cNvGrpSpPr/>
            <p:nvPr/>
          </p:nvGrpSpPr>
          <p:grpSpPr>
            <a:xfrm>
              <a:off x="2385722" y="4582713"/>
              <a:ext cx="2982086" cy="1461157"/>
              <a:chOff x="2385722" y="1576712"/>
              <a:chExt cx="2982086" cy="146115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B4E1CB5-770B-4761-9F0D-AE9E9D7DAAE6}"/>
                  </a:ext>
                </a:extLst>
              </p:cNvPr>
              <p:cNvSpPr txBox="1"/>
              <p:nvPr/>
            </p:nvSpPr>
            <p:spPr>
              <a:xfrm>
                <a:off x="2385722" y="1576712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Low-level Mechanisms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F583A1C-915E-465F-8FF0-92ACF48B5F5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Low-level thread communication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4A38B-02B0-43F3-851D-6BE3A29AF48B}"/>
              </a:ext>
            </a:extLst>
          </p:cNvPr>
          <p:cNvGrpSpPr/>
          <p:nvPr/>
        </p:nvGrpSpPr>
        <p:grpSpPr>
          <a:xfrm>
            <a:off x="6818468" y="3945687"/>
            <a:ext cx="4449488" cy="1303355"/>
            <a:chOff x="6565056" y="1736523"/>
            <a:chExt cx="4449488" cy="130335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82F3BB7-7983-436E-A14E-6FF378813428}"/>
                </a:ext>
              </a:extLst>
            </p:cNvPr>
            <p:cNvGrpSpPr/>
            <p:nvPr/>
          </p:nvGrpSpPr>
          <p:grpSpPr>
            <a:xfrm>
              <a:off x="8032458" y="1736523"/>
              <a:ext cx="2982086" cy="1193821"/>
              <a:chOff x="2385722" y="1736523"/>
              <a:chExt cx="2982086" cy="1193821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F66E086-42AB-4B5C-8F92-D1313B24C01C}"/>
                  </a:ext>
                </a:extLst>
              </p:cNvPr>
              <p:cNvSpPr txBox="1"/>
              <p:nvPr/>
            </p:nvSpPr>
            <p:spPr>
              <a:xfrm>
                <a:off x="2385722" y="1736523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High-level Mechanisms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71227A-93EF-4E4E-A1D1-681C6628266E}"/>
                  </a:ext>
                </a:extLst>
              </p:cNvPr>
              <p:cNvSpPr txBox="1"/>
              <p:nvPr/>
            </p:nvSpPr>
            <p:spPr>
              <a:xfrm>
                <a:off x="2385722" y="2653345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More advanced features…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8E3F84C-DB54-48F7-938A-52A662495B71}"/>
                </a:ext>
              </a:extLst>
            </p:cNvPr>
            <p:cNvGrpSpPr/>
            <p:nvPr/>
          </p:nvGrpSpPr>
          <p:grpSpPr>
            <a:xfrm>
              <a:off x="6565056" y="1840327"/>
              <a:ext cx="1467402" cy="1199551"/>
              <a:chOff x="1921112" y="114053"/>
              <a:chExt cx="8110307" cy="6629895"/>
            </a:xfrm>
          </p:grpSpPr>
          <p:sp>
            <p:nvSpPr>
              <p:cNvPr id="163" name="Figure">
                <a:extLst>
                  <a:ext uri="{FF2B5EF4-FFF2-40B4-BE49-F238E27FC236}">
                    <a16:creationId xmlns:a16="http://schemas.microsoft.com/office/drawing/2014/main" id="{1B7564AA-8927-458F-BA1D-C425A1051560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4" name="Figure">
                <a:extLst>
                  <a:ext uri="{FF2B5EF4-FFF2-40B4-BE49-F238E27FC236}">
                    <a16:creationId xmlns:a16="http://schemas.microsoft.com/office/drawing/2014/main" id="{63C8AC06-4FB7-4EC2-9E68-C1F5929045E3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5" name="Figure">
                <a:extLst>
                  <a:ext uri="{FF2B5EF4-FFF2-40B4-BE49-F238E27FC236}">
                    <a16:creationId xmlns:a16="http://schemas.microsoft.com/office/drawing/2014/main" id="{8820B7A3-A498-4EB9-94A6-4359A8A8793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4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6" name="Figure">
                <a:extLst>
                  <a:ext uri="{FF2B5EF4-FFF2-40B4-BE49-F238E27FC236}">
                    <a16:creationId xmlns:a16="http://schemas.microsoft.com/office/drawing/2014/main" id="{71CEA3BA-BBDC-4318-AD9E-3DF1F80A1AF0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7" name="Figure">
                <a:extLst>
                  <a:ext uri="{FF2B5EF4-FFF2-40B4-BE49-F238E27FC236}">
                    <a16:creationId xmlns:a16="http://schemas.microsoft.com/office/drawing/2014/main" id="{BC2CAAEE-217F-4ECB-86BF-F0C8B7DC1C9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8" name="Figure">
                <a:extLst>
                  <a:ext uri="{FF2B5EF4-FFF2-40B4-BE49-F238E27FC236}">
                    <a16:creationId xmlns:a16="http://schemas.microsoft.com/office/drawing/2014/main" id="{D9953651-D660-4223-86E0-522D13CA5D43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9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31" y="1803044"/>
            <a:ext cx="10515600" cy="2852737"/>
          </a:xfrm>
        </p:spPr>
        <p:txBody>
          <a:bodyPr/>
          <a:lstStyle/>
          <a:p>
            <a:r>
              <a:rPr lang="en-US" dirty="0"/>
              <a:t>Low-level </a:t>
            </a:r>
            <a:r>
              <a:rPr lang="en-US" sz="6000" b="1" dirty="0">
                <a:solidFill>
                  <a:schemeClr val="accent1"/>
                </a:solidFill>
              </a:rPr>
              <a:t>Mechanisms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931" y="4589463"/>
            <a:ext cx="10515600" cy="15001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Synchronized Blocks</a:t>
            </a:r>
            <a:endParaRPr lang="fa-I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Inter-Thread Communication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939" y="106853"/>
            <a:ext cx="9033464" cy="1132235"/>
          </a:xfrm>
        </p:spPr>
        <p:txBody>
          <a:bodyPr>
            <a:noAutofit/>
          </a:bodyPr>
          <a:lstStyle/>
          <a:p>
            <a:r>
              <a:rPr lang="en-US" b="1" dirty="0"/>
              <a:t>Synchronized </a:t>
            </a:r>
            <a:r>
              <a:rPr lang="en-US" dirty="0"/>
              <a:t>b</a:t>
            </a:r>
            <a:r>
              <a:rPr lang="en-US" b="1" dirty="0"/>
              <a:t>locks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88225"/>
            <a:ext cx="4114800" cy="365125"/>
          </a:xfrm>
        </p:spPr>
        <p:txBody>
          <a:bodyPr/>
          <a:lstStyle/>
          <a:p>
            <a:r>
              <a:rPr lang="en-US" b="1"/>
              <a:t>Low-level Mechanisms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88" y="2111266"/>
            <a:ext cx="4907902" cy="4351847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</a:rPr>
              <a:t>synchronized</a:t>
            </a:r>
            <a:r>
              <a:rPr lang="en-US" sz="2800" dirty="0"/>
              <a:t> keyword specifies the critical sections.</a:t>
            </a:r>
          </a:p>
          <a:p>
            <a:r>
              <a:rPr lang="en-US" sz="2800" dirty="0"/>
              <a:t>There is one lock for each object.</a:t>
            </a:r>
          </a:p>
          <a:p>
            <a:r>
              <a:rPr lang="en-US" sz="2800" dirty="0"/>
              <a:t>If an object’s synchronized method is called, object’s lock should be acquired before entering the method.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21BC4-FF6A-427F-A01B-4318F0718202}"/>
              </a:ext>
            </a:extLst>
          </p:cNvPr>
          <p:cNvSpPr txBox="1"/>
          <p:nvPr/>
        </p:nvSpPr>
        <p:spPr>
          <a:xfrm>
            <a:off x="5215466" y="2376726"/>
            <a:ext cx="7092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private float </a:t>
            </a:r>
            <a:r>
              <a:rPr lang="en-US" sz="1800" b="0" i="0" u="none" strike="noStrike" baseline="0" dirty="0">
                <a:solidFill>
                  <a:srgbClr val="0000C1"/>
                </a:solidFill>
                <a:latin typeface="Consolas" panose="020B0609020204030204" pitchFamily="49" charset="0"/>
              </a:rPr>
              <a:t>balance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     public </a:t>
            </a:r>
            <a:r>
              <a:rPr lang="en-US" sz="1800" b="1" i="0" u="none" strike="noStrike" baseline="0" dirty="0">
                <a:solidFill>
                  <a:srgbClr val="7F0055"/>
                </a:solidFill>
                <a:highlight>
                  <a:srgbClr val="FFFF00"/>
                </a:highlight>
                <a:latin typeface="Consolas,Bold"/>
              </a:rPr>
              <a:t>synchronized</a:t>
            </a:r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 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deposit(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float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C1"/>
                </a:solidFill>
                <a:latin typeface="Consolas" panose="020B0609020204030204" pitchFamily="49" charset="0"/>
              </a:rPr>
              <a:t>	 balance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p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ublic </a:t>
            </a:r>
            <a:r>
              <a:rPr lang="en-US" sz="1800" b="1" i="0" u="none" strike="noStrike" baseline="0" dirty="0">
                <a:solidFill>
                  <a:srgbClr val="7F0055"/>
                </a:solidFill>
                <a:highlight>
                  <a:srgbClr val="FFFF00"/>
                </a:highlight>
                <a:latin typeface="Consolas,Bold"/>
              </a:rPr>
              <a:t>synchronized</a:t>
            </a:r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 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withdraw(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float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C1"/>
                </a:solidFill>
                <a:latin typeface="Consolas" panose="020B0609020204030204" pitchFamily="49" charset="0"/>
              </a:rPr>
              <a:t>	balance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1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5980" y="154852"/>
            <a:ext cx="9033464" cy="1132235"/>
          </a:xfrm>
        </p:spPr>
        <p:txBody>
          <a:bodyPr>
            <a:noAutofit/>
          </a:bodyPr>
          <a:lstStyle/>
          <a:p>
            <a:r>
              <a:rPr lang="en-US" b="1" dirty="0"/>
              <a:t>Synchronized blocks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88225"/>
            <a:ext cx="4114800" cy="365125"/>
          </a:xfrm>
        </p:spPr>
        <p:txBody>
          <a:bodyPr/>
          <a:lstStyle/>
          <a:p>
            <a:r>
              <a:rPr lang="en-US" b="1"/>
              <a:t>Low-level Mechanisms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860987"/>
            <a:ext cx="8680580" cy="34014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It is possible to use other locks </a:t>
            </a:r>
            <a:r>
              <a:rPr lang="en-US" sz="2800"/>
              <a:t>to protect</a:t>
            </a:r>
            <a:r>
              <a:rPr lang="en-US" sz="2800" dirty="0"/>
              <a:t> critical sections.</a:t>
            </a:r>
          </a:p>
          <a:p>
            <a:r>
              <a:rPr lang="en-US" sz="2800" dirty="0"/>
              <a:t>If a </a:t>
            </a:r>
            <a:r>
              <a:rPr lang="en-US" sz="2800" dirty="0">
                <a:solidFill>
                  <a:schemeClr val="accent4"/>
                </a:solidFill>
              </a:rPr>
              <a:t>static</a:t>
            </a:r>
            <a:r>
              <a:rPr lang="en-US" sz="2800" dirty="0"/>
              <a:t> method is defined as synchronized:</a:t>
            </a:r>
            <a:endParaRPr lang="fa-IR" sz="2800" dirty="0"/>
          </a:p>
          <a:p>
            <a:pPr lvl="1"/>
            <a:r>
              <a:rPr lang="en-US" sz="2400" dirty="0"/>
              <a:t>Each thread should acquire the </a:t>
            </a:r>
            <a:r>
              <a:rPr lang="en-US" sz="2400" dirty="0">
                <a:solidFill>
                  <a:schemeClr val="accent4"/>
                </a:solidFill>
              </a:rPr>
              <a:t>class</a:t>
            </a:r>
            <a:r>
              <a:rPr lang="en-US" sz="2400" dirty="0"/>
              <a:t>’s lock instead of object’s lock.</a:t>
            </a:r>
            <a:endParaRPr lang="fa-IR" sz="2400" dirty="0"/>
          </a:p>
          <a:p>
            <a:pPr lvl="1"/>
            <a:r>
              <a:rPr lang="en-US" sz="2400" dirty="0"/>
              <a:t>Therefore no two threads can execute the static method at the </a:t>
            </a:r>
            <a:r>
              <a:rPr lang="en-US" sz="2400" dirty="0">
                <a:solidFill>
                  <a:schemeClr val="accent4"/>
                </a:solidFill>
              </a:rPr>
              <a:t>same time.</a:t>
            </a:r>
            <a:endParaRPr lang="fa-IR" sz="2400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08478-65B9-42E1-914F-605CAF637F33}"/>
              </a:ext>
            </a:extLst>
          </p:cNvPr>
          <p:cNvSpPr txBox="1"/>
          <p:nvPr/>
        </p:nvSpPr>
        <p:spPr>
          <a:xfrm>
            <a:off x="9089723" y="1951672"/>
            <a:ext cx="30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;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...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synchronized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(</a:t>
            </a:r>
            <a:r>
              <a:rPr lang="en-US" sz="1800" b="1" i="0" u="none" strike="noStrike" baseline="0" dirty="0">
                <a:solidFill>
                  <a:srgbClr val="6A3E3E"/>
                </a:solidFill>
                <a:highlight>
                  <a:srgbClr val="FFFF00"/>
                </a:highlight>
                <a:latin typeface="Consolas,Bold"/>
              </a:rPr>
              <a:t>names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){</a:t>
            </a:r>
          </a:p>
          <a:p>
            <a:pPr algn="l"/>
            <a:r>
              <a:rPr lang="fa-IR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0" i="0" u="none" strike="noStrike" baseline="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 err="1">
                <a:solidFill>
                  <a:srgbClr val="2A00FF"/>
                </a:solidFill>
                <a:latin typeface="Consolas" panose="020B0609020204030204" pitchFamily="49" charset="0"/>
              </a:rPr>
              <a:t>ali</a:t>
            </a:r>
            <a:r>
              <a:rPr lang="en-US" sz="1800" b="0" i="0" u="none" strike="noStrike" baseline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B144B-9204-4580-95ED-4322ED24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5" y="4522885"/>
            <a:ext cx="4516016" cy="17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2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939" y="106853"/>
            <a:ext cx="9033464" cy="1132235"/>
          </a:xfrm>
        </p:spPr>
        <p:txBody>
          <a:bodyPr>
            <a:noAutofit/>
          </a:bodyPr>
          <a:lstStyle/>
          <a:p>
            <a:r>
              <a:rPr lang="en-US" b="1" dirty="0"/>
              <a:t>Inter-Thread Communication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88225"/>
            <a:ext cx="4114800" cy="365125"/>
          </a:xfrm>
        </p:spPr>
        <p:txBody>
          <a:bodyPr/>
          <a:lstStyle/>
          <a:p>
            <a:r>
              <a:rPr lang="en-US" b="1"/>
              <a:t>Low-level Mechanisms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6" y="1888729"/>
            <a:ext cx="10860832" cy="4194830"/>
          </a:xfrm>
        </p:spPr>
        <p:txBody>
          <a:bodyPr>
            <a:normAutofit/>
          </a:bodyPr>
          <a:lstStyle/>
          <a:p>
            <a:r>
              <a:rPr lang="en-US" sz="2800" dirty="0"/>
              <a:t>Sometimes a thread needs to </a:t>
            </a:r>
            <a:r>
              <a:rPr lang="en-US" sz="2800" dirty="0">
                <a:solidFill>
                  <a:schemeClr val="accent4"/>
                </a:solidFill>
              </a:rPr>
              <a:t>wait</a:t>
            </a:r>
            <a:r>
              <a:rPr lang="en-US" sz="2800" dirty="0"/>
              <a:t> until another thread </a:t>
            </a:r>
            <a:r>
              <a:rPr lang="en-US" sz="2800" dirty="0">
                <a:solidFill>
                  <a:schemeClr val="accent4"/>
                </a:solidFill>
              </a:rPr>
              <a:t>notifies</a:t>
            </a:r>
            <a:r>
              <a:rPr lang="en-US" sz="2800" dirty="0"/>
              <a:t> it.</a:t>
            </a:r>
            <a:endParaRPr lang="fa-IR" sz="2800" dirty="0"/>
          </a:p>
          <a:p>
            <a:r>
              <a:rPr lang="en-US" sz="2800" dirty="0"/>
              <a:t>These methods are defined in the </a:t>
            </a:r>
            <a:r>
              <a:rPr lang="en-US" sz="2800" dirty="0">
                <a:solidFill>
                  <a:schemeClr val="accent4"/>
                </a:solidFill>
              </a:rPr>
              <a:t>Object</a:t>
            </a:r>
            <a:r>
              <a:rPr lang="en-US" sz="2800" dirty="0"/>
              <a:t> class.</a:t>
            </a:r>
            <a:endParaRPr lang="fa-IR" sz="2800" dirty="0"/>
          </a:p>
          <a:p>
            <a:r>
              <a:rPr lang="en-US" sz="2800" dirty="0"/>
              <a:t>A thread should have the </a:t>
            </a:r>
            <a:r>
              <a:rPr lang="en-US" sz="2800" dirty="0">
                <a:solidFill>
                  <a:schemeClr val="accent4"/>
                </a:solidFill>
              </a:rPr>
              <a:t>object's lock</a:t>
            </a:r>
            <a:r>
              <a:rPr lang="en-US" sz="2800" dirty="0"/>
              <a:t> to call notify() and wait() methods on that object.</a:t>
            </a:r>
          </a:p>
          <a:p>
            <a:r>
              <a:rPr lang="en-US" sz="2800" dirty="0"/>
              <a:t>Thus wait() and notify() of object </a:t>
            </a:r>
            <a:r>
              <a:rPr lang="en-US" sz="2800" dirty="0">
                <a:solidFill>
                  <a:schemeClr val="accent4"/>
                </a:solidFill>
              </a:rPr>
              <a:t>X</a:t>
            </a:r>
            <a:r>
              <a:rPr lang="en-US" sz="2800" dirty="0"/>
              <a:t> should only be called inside </a:t>
            </a:r>
            <a:r>
              <a:rPr lang="en-US" sz="2800" dirty="0">
                <a:solidFill>
                  <a:schemeClr val="accent4"/>
                </a:solidFill>
              </a:rPr>
              <a:t>synchronized(X)</a:t>
            </a:r>
            <a:r>
              <a:rPr lang="en-US" sz="2800" dirty="0"/>
              <a:t> block.</a:t>
            </a:r>
            <a:endParaRPr lang="fa-IR" sz="2800" dirty="0"/>
          </a:p>
          <a:p>
            <a:r>
              <a:rPr lang="en-US" sz="2800" dirty="0"/>
              <a:t>Each object has a list of </a:t>
            </a:r>
            <a:r>
              <a:rPr lang="en-US" sz="2800" dirty="0">
                <a:solidFill>
                  <a:schemeClr val="accent4"/>
                </a:solidFill>
              </a:rPr>
              <a:t>waited</a:t>
            </a:r>
            <a:r>
              <a:rPr lang="en-US" sz="2800" dirty="0"/>
              <a:t> threads.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1CEF6-F077-462B-9868-D23B6AE244F6}"/>
              </a:ext>
            </a:extLst>
          </p:cNvPr>
          <p:cNvSpPr/>
          <p:nvPr/>
        </p:nvSpPr>
        <p:spPr>
          <a:xfrm>
            <a:off x="7432671" y="4975563"/>
            <a:ext cx="3352800" cy="1107996"/>
          </a:xfrm>
          <a:prstGeom prst="rect">
            <a:avLst/>
          </a:prstGeom>
          <a:solidFill>
            <a:srgbClr val="FACB9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.notify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31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Table of Contents</a:t>
            </a:r>
            <a:endParaRPr lang="en-US" b="1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795A8-8656-4D5D-BC2B-78CC5B96F356}"/>
              </a:ext>
            </a:extLst>
          </p:cNvPr>
          <p:cNvGrpSpPr/>
          <p:nvPr/>
        </p:nvGrpSpPr>
        <p:grpSpPr>
          <a:xfrm>
            <a:off x="912800" y="1840327"/>
            <a:ext cx="4455009" cy="1199551"/>
            <a:chOff x="912800" y="1840327"/>
            <a:chExt cx="4455009" cy="1199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57A48A-5FCD-4F03-9417-52B37EC9E2E9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82" name="Figure">
                <a:extLst>
                  <a:ext uri="{FF2B5EF4-FFF2-40B4-BE49-F238E27FC236}">
                    <a16:creationId xmlns:a16="http://schemas.microsoft.com/office/drawing/2014/main" id="{F16371F3-10C5-42FC-87EE-DB32CCEDED2C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3" name="Figure">
                <a:extLst>
                  <a:ext uri="{FF2B5EF4-FFF2-40B4-BE49-F238E27FC236}">
                    <a16:creationId xmlns:a16="http://schemas.microsoft.com/office/drawing/2014/main" id="{A247A9B0-E0AE-4078-92D2-BE021879364E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4" name="Figure">
                <a:extLst>
                  <a:ext uri="{FF2B5EF4-FFF2-40B4-BE49-F238E27FC236}">
                    <a16:creationId xmlns:a16="http://schemas.microsoft.com/office/drawing/2014/main" id="{85470AAA-139B-417F-B1E5-A317A8E02A1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1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5" name="Figure">
                <a:extLst>
                  <a:ext uri="{FF2B5EF4-FFF2-40B4-BE49-F238E27FC236}">
                    <a16:creationId xmlns:a16="http://schemas.microsoft.com/office/drawing/2014/main" id="{D7817829-9A24-489A-AE64-F6D13F0BBD84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6" name="Figure">
                <a:extLst>
                  <a:ext uri="{FF2B5EF4-FFF2-40B4-BE49-F238E27FC236}">
                    <a16:creationId xmlns:a16="http://schemas.microsoft.com/office/drawing/2014/main" id="{2870DC24-D382-46B5-8C53-79C7711252F0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7" name="Figure">
                <a:extLst>
                  <a:ext uri="{FF2B5EF4-FFF2-40B4-BE49-F238E27FC236}">
                    <a16:creationId xmlns:a16="http://schemas.microsoft.com/office/drawing/2014/main" id="{153F0366-4360-43D7-AFF4-55C72949F87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896001-0964-428E-A618-0C0D32043602}"/>
                </a:ext>
              </a:extLst>
            </p:cNvPr>
            <p:cNvGrpSpPr/>
            <p:nvPr/>
          </p:nvGrpSpPr>
          <p:grpSpPr>
            <a:xfrm>
              <a:off x="2385723" y="1946044"/>
              <a:ext cx="2982086" cy="1091825"/>
              <a:chOff x="2385722" y="1946044"/>
              <a:chExt cx="2982086" cy="1091825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578806-54D9-4D37-B865-BA2600D47AAD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Threading in Java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1D490B-EC99-4F1B-BDD6-5D787AD924DC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to create threads in Java?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6AEF59-800E-471A-BD92-3C41BDA46DD1}"/>
              </a:ext>
            </a:extLst>
          </p:cNvPr>
          <p:cNvGrpSpPr/>
          <p:nvPr/>
        </p:nvGrpSpPr>
        <p:grpSpPr>
          <a:xfrm>
            <a:off x="912801" y="4049491"/>
            <a:ext cx="4455008" cy="1199551"/>
            <a:chOff x="912800" y="3339974"/>
            <a:chExt cx="4455008" cy="11995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DCFE65-1BF7-4583-95DD-C16D26CCB0DB}"/>
                </a:ext>
              </a:extLst>
            </p:cNvPr>
            <p:cNvGrpSpPr/>
            <p:nvPr/>
          </p:nvGrpSpPr>
          <p:grpSpPr>
            <a:xfrm>
              <a:off x="912800" y="3339974"/>
              <a:ext cx="1467402" cy="1199551"/>
              <a:chOff x="1921112" y="114053"/>
              <a:chExt cx="8110307" cy="6629895"/>
            </a:xfrm>
          </p:grpSpPr>
          <p:sp>
            <p:nvSpPr>
              <p:cNvPr id="89" name="Figure">
                <a:extLst>
                  <a:ext uri="{FF2B5EF4-FFF2-40B4-BE49-F238E27FC236}">
                    <a16:creationId xmlns:a16="http://schemas.microsoft.com/office/drawing/2014/main" id="{3B74A785-3624-43BB-A740-BC0D695DFE3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0" name="Figure">
                <a:extLst>
                  <a:ext uri="{FF2B5EF4-FFF2-40B4-BE49-F238E27FC236}">
                    <a16:creationId xmlns:a16="http://schemas.microsoft.com/office/drawing/2014/main" id="{AC1D07C2-EC37-48BA-AD95-479A2D98AA2C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1" name="Figure">
                <a:extLst>
                  <a:ext uri="{FF2B5EF4-FFF2-40B4-BE49-F238E27FC236}">
                    <a16:creationId xmlns:a16="http://schemas.microsoft.com/office/drawing/2014/main" id="{7A3EBCD5-9F52-4EE8-A2A4-00D82F2DD40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2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2" name="Figure">
                <a:extLst>
                  <a:ext uri="{FF2B5EF4-FFF2-40B4-BE49-F238E27FC236}">
                    <a16:creationId xmlns:a16="http://schemas.microsoft.com/office/drawing/2014/main" id="{0602B3D1-34D0-4EC2-93F9-52121D9D7836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3" name="Figure">
                <a:extLst>
                  <a:ext uri="{FF2B5EF4-FFF2-40B4-BE49-F238E27FC236}">
                    <a16:creationId xmlns:a16="http://schemas.microsoft.com/office/drawing/2014/main" id="{C94444AD-F449-48FE-A024-C229BBE1AEE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4" name="Figure">
                <a:extLst>
                  <a:ext uri="{FF2B5EF4-FFF2-40B4-BE49-F238E27FC236}">
                    <a16:creationId xmlns:a16="http://schemas.microsoft.com/office/drawing/2014/main" id="{4358133C-3CB3-4CC2-941F-9BB8171C26E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788AF5-5782-4C91-8F0E-F1CFFFA261EB}"/>
                </a:ext>
              </a:extLst>
            </p:cNvPr>
            <p:cNvGrpSpPr/>
            <p:nvPr/>
          </p:nvGrpSpPr>
          <p:grpSpPr>
            <a:xfrm>
              <a:off x="2385722" y="3449044"/>
              <a:ext cx="2982086" cy="814826"/>
              <a:chOff x="2385722" y="1946044"/>
              <a:chExt cx="2982086" cy="81482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622461-4704-41D9-A52C-03B8AD9FE67F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Java virtual machine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4DF03A-CD5E-4BAD-A8CE-640DF426646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JVM executes threads?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06309-1CF4-41A8-A13A-806CF240451E}"/>
              </a:ext>
            </a:extLst>
          </p:cNvPr>
          <p:cNvGrpSpPr/>
          <p:nvPr/>
        </p:nvGrpSpPr>
        <p:grpSpPr>
          <a:xfrm>
            <a:off x="6818468" y="1578665"/>
            <a:ext cx="4455008" cy="1461157"/>
            <a:chOff x="912800" y="4582713"/>
            <a:chExt cx="4455008" cy="146115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E0B3E6-89AA-4EB7-999E-3824FB4607AF}"/>
                </a:ext>
              </a:extLst>
            </p:cNvPr>
            <p:cNvGrpSpPr/>
            <p:nvPr/>
          </p:nvGrpSpPr>
          <p:grpSpPr>
            <a:xfrm>
              <a:off x="912800" y="4839622"/>
              <a:ext cx="1467402" cy="1199551"/>
              <a:chOff x="1921112" y="114053"/>
              <a:chExt cx="8110307" cy="6629895"/>
            </a:xfrm>
          </p:grpSpPr>
          <p:sp>
            <p:nvSpPr>
              <p:cNvPr id="96" name="Figure">
                <a:extLst>
                  <a:ext uri="{FF2B5EF4-FFF2-40B4-BE49-F238E27FC236}">
                    <a16:creationId xmlns:a16="http://schemas.microsoft.com/office/drawing/2014/main" id="{485A0588-2251-4E22-AE9E-C6F953B68A5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7" name="Figure">
                <a:extLst>
                  <a:ext uri="{FF2B5EF4-FFF2-40B4-BE49-F238E27FC236}">
                    <a16:creationId xmlns:a16="http://schemas.microsoft.com/office/drawing/2014/main" id="{D4033E88-3177-4112-B578-B8C896A047CF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8" name="Figure">
                <a:extLst>
                  <a:ext uri="{FF2B5EF4-FFF2-40B4-BE49-F238E27FC236}">
                    <a16:creationId xmlns:a16="http://schemas.microsoft.com/office/drawing/2014/main" id="{2A45EBD4-8F10-434E-97FF-FE7CD741AEA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3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9" name="Figure">
                <a:extLst>
                  <a:ext uri="{FF2B5EF4-FFF2-40B4-BE49-F238E27FC236}">
                    <a16:creationId xmlns:a16="http://schemas.microsoft.com/office/drawing/2014/main" id="{1C002C03-A58F-4943-90A2-E3A9BE9D4C9D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0" name="Figure">
                <a:extLst>
                  <a:ext uri="{FF2B5EF4-FFF2-40B4-BE49-F238E27FC236}">
                    <a16:creationId xmlns:a16="http://schemas.microsoft.com/office/drawing/2014/main" id="{57697401-BA6C-493D-944A-F3A6B02CAFC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1" name="Figure">
                <a:extLst>
                  <a:ext uri="{FF2B5EF4-FFF2-40B4-BE49-F238E27FC236}">
                    <a16:creationId xmlns:a16="http://schemas.microsoft.com/office/drawing/2014/main" id="{1E9E0F58-1646-45DA-B160-9FC954301A5F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B7E9918-E504-40BD-B1B3-E47597E98E0D}"/>
                </a:ext>
              </a:extLst>
            </p:cNvPr>
            <p:cNvGrpSpPr/>
            <p:nvPr/>
          </p:nvGrpSpPr>
          <p:grpSpPr>
            <a:xfrm>
              <a:off x="2385722" y="4582713"/>
              <a:ext cx="2982086" cy="1461157"/>
              <a:chOff x="2385722" y="1576712"/>
              <a:chExt cx="2982086" cy="146115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B4E1CB5-770B-4761-9F0D-AE9E9D7DAAE6}"/>
                  </a:ext>
                </a:extLst>
              </p:cNvPr>
              <p:cNvSpPr txBox="1"/>
              <p:nvPr/>
            </p:nvSpPr>
            <p:spPr>
              <a:xfrm>
                <a:off x="2385722" y="1576712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Low-level Mechanisms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F583A1C-915E-465F-8FF0-92ACF48B5F5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Low-level thread communication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4A38B-02B0-43F3-851D-6BE3A29AF48B}"/>
              </a:ext>
            </a:extLst>
          </p:cNvPr>
          <p:cNvGrpSpPr/>
          <p:nvPr/>
        </p:nvGrpSpPr>
        <p:grpSpPr>
          <a:xfrm>
            <a:off x="6818468" y="3945687"/>
            <a:ext cx="4449488" cy="1303355"/>
            <a:chOff x="6565056" y="1736523"/>
            <a:chExt cx="4449488" cy="130335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82F3BB7-7983-436E-A14E-6FF378813428}"/>
                </a:ext>
              </a:extLst>
            </p:cNvPr>
            <p:cNvGrpSpPr/>
            <p:nvPr/>
          </p:nvGrpSpPr>
          <p:grpSpPr>
            <a:xfrm>
              <a:off x="8032458" y="1736523"/>
              <a:ext cx="2982086" cy="1193821"/>
              <a:chOff x="2385722" y="1736523"/>
              <a:chExt cx="2982086" cy="1193821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F66E086-42AB-4B5C-8F92-D1313B24C01C}"/>
                  </a:ext>
                </a:extLst>
              </p:cNvPr>
              <p:cNvSpPr txBox="1"/>
              <p:nvPr/>
            </p:nvSpPr>
            <p:spPr>
              <a:xfrm>
                <a:off x="2385722" y="1736523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High-level Mechanisms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71227A-93EF-4E4E-A1D1-681C6628266E}"/>
                  </a:ext>
                </a:extLst>
              </p:cNvPr>
              <p:cNvSpPr txBox="1"/>
              <p:nvPr/>
            </p:nvSpPr>
            <p:spPr>
              <a:xfrm>
                <a:off x="2385722" y="2653345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More advanced features…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8E3F84C-DB54-48F7-938A-52A662495B71}"/>
                </a:ext>
              </a:extLst>
            </p:cNvPr>
            <p:cNvGrpSpPr/>
            <p:nvPr/>
          </p:nvGrpSpPr>
          <p:grpSpPr>
            <a:xfrm>
              <a:off x="6565056" y="1840327"/>
              <a:ext cx="1467402" cy="1199551"/>
              <a:chOff x="1921112" y="114053"/>
              <a:chExt cx="8110307" cy="6629895"/>
            </a:xfrm>
          </p:grpSpPr>
          <p:sp>
            <p:nvSpPr>
              <p:cNvPr id="163" name="Figure">
                <a:extLst>
                  <a:ext uri="{FF2B5EF4-FFF2-40B4-BE49-F238E27FC236}">
                    <a16:creationId xmlns:a16="http://schemas.microsoft.com/office/drawing/2014/main" id="{1B7564AA-8927-458F-BA1D-C425A1051560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4" name="Figure">
                <a:extLst>
                  <a:ext uri="{FF2B5EF4-FFF2-40B4-BE49-F238E27FC236}">
                    <a16:creationId xmlns:a16="http://schemas.microsoft.com/office/drawing/2014/main" id="{63C8AC06-4FB7-4EC2-9E68-C1F5929045E3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5" name="Figure">
                <a:extLst>
                  <a:ext uri="{FF2B5EF4-FFF2-40B4-BE49-F238E27FC236}">
                    <a16:creationId xmlns:a16="http://schemas.microsoft.com/office/drawing/2014/main" id="{8820B7A3-A498-4EB9-94A6-4359A8A8793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4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6" name="Figure">
                <a:extLst>
                  <a:ext uri="{FF2B5EF4-FFF2-40B4-BE49-F238E27FC236}">
                    <a16:creationId xmlns:a16="http://schemas.microsoft.com/office/drawing/2014/main" id="{71CEA3BA-BBDC-4318-AD9E-3DF1F80A1AF0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7" name="Figure">
                <a:extLst>
                  <a:ext uri="{FF2B5EF4-FFF2-40B4-BE49-F238E27FC236}">
                    <a16:creationId xmlns:a16="http://schemas.microsoft.com/office/drawing/2014/main" id="{BC2CAAEE-217F-4ECB-86BF-F0C8B7DC1C9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8" name="Figure">
                <a:extLst>
                  <a:ext uri="{FF2B5EF4-FFF2-40B4-BE49-F238E27FC236}">
                    <a16:creationId xmlns:a16="http://schemas.microsoft.com/office/drawing/2014/main" id="{D9953651-D660-4223-86E0-522D13CA5D43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5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Mechanisms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Synchronizer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Semaphore, </a:t>
            </a:r>
            <a:r>
              <a:rPr lang="en-US" dirty="0" err="1"/>
              <a:t>CountDownLatch</a:t>
            </a:r>
            <a:r>
              <a:rPr lang="en-US" dirty="0"/>
              <a:t>, Exchanger, and </a:t>
            </a:r>
            <a:r>
              <a:rPr lang="en-US" dirty="0" err="1"/>
              <a:t>CyclicBarrier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85EF1C1-4076-4284-BE7E-7F89D32E6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5" t="2081" r="17841" b="11344"/>
          <a:stretch/>
        </p:blipFill>
        <p:spPr>
          <a:xfrm>
            <a:off x="6831385" y="0"/>
            <a:ext cx="5360617" cy="3642236"/>
          </a:xfrm>
        </p:spPr>
      </p:pic>
    </p:spTree>
    <p:extLst>
      <p:ext uri="{BB962C8B-B14F-4D97-AF65-F5344CB8AC3E}">
        <p14:creationId xmlns:p14="http://schemas.microsoft.com/office/powerpoint/2010/main" val="232677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High-level Threading Mechanisms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So far, we saw low-level threading mechanisms, which are </a:t>
            </a:r>
            <a:r>
              <a:rPr lang="en-US" dirty="0">
                <a:solidFill>
                  <a:schemeClr val="accent4"/>
                </a:solidFill>
              </a:rPr>
              <a:t>painful</a:t>
            </a:r>
            <a:r>
              <a:rPr lang="en-US" dirty="0"/>
              <a:t> to work with.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As of Java 5, high-level APIs were added to Java (</a:t>
            </a:r>
            <a:r>
              <a:rPr lang="en-US" dirty="0" err="1"/>
              <a:t>java.util.concurrent</a:t>
            </a:r>
            <a:r>
              <a:rPr lang="en-US" dirty="0"/>
              <a:t> package).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Easier to use, better performance, and higher utilization on multicore CPUs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High-level Mechanisms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756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Synchronizer Objects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A shared object is used to synchronize threads.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Plenty of different classes:</a:t>
            </a:r>
          </a:p>
          <a:p>
            <a:pPr lvl="2" indent="-569913">
              <a:lnSpc>
                <a:spcPct val="100000"/>
              </a:lnSpc>
            </a:pPr>
            <a:r>
              <a:rPr lang="en-US" dirty="0"/>
              <a:t>Semaphore</a:t>
            </a:r>
          </a:p>
          <a:p>
            <a:pPr lvl="2" indent="-569913">
              <a:lnSpc>
                <a:spcPct val="100000"/>
              </a:lnSpc>
            </a:pPr>
            <a:r>
              <a:rPr lang="en-US" dirty="0" err="1"/>
              <a:t>CountDownLatch</a:t>
            </a:r>
            <a:endParaRPr lang="en-US" dirty="0"/>
          </a:p>
          <a:p>
            <a:pPr lvl="2" indent="-569913">
              <a:lnSpc>
                <a:spcPct val="100000"/>
              </a:lnSpc>
            </a:pPr>
            <a:r>
              <a:rPr lang="en-US" dirty="0"/>
              <a:t>Exchanger</a:t>
            </a:r>
          </a:p>
          <a:p>
            <a:pPr lvl="2" indent="-569913">
              <a:lnSpc>
                <a:spcPct val="100000"/>
              </a:lnSpc>
            </a:pPr>
            <a:r>
              <a:rPr lang="en-US" dirty="0" err="1"/>
              <a:t>CyclicBarrier</a:t>
            </a:r>
            <a:endParaRPr lang="en-US" dirty="0"/>
          </a:p>
          <a:p>
            <a:pPr marL="569913" indent="-569913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High-level Mechanisms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083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Table of Contents</a:t>
            </a:r>
            <a:endParaRPr lang="en-US" b="1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795A8-8656-4D5D-BC2B-78CC5B96F356}"/>
              </a:ext>
            </a:extLst>
          </p:cNvPr>
          <p:cNvGrpSpPr/>
          <p:nvPr/>
        </p:nvGrpSpPr>
        <p:grpSpPr>
          <a:xfrm>
            <a:off x="912800" y="1840327"/>
            <a:ext cx="4455009" cy="1199551"/>
            <a:chOff x="912800" y="1840327"/>
            <a:chExt cx="4455009" cy="1199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57A48A-5FCD-4F03-9417-52B37EC9E2E9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82" name="Figure">
                <a:extLst>
                  <a:ext uri="{FF2B5EF4-FFF2-40B4-BE49-F238E27FC236}">
                    <a16:creationId xmlns:a16="http://schemas.microsoft.com/office/drawing/2014/main" id="{F16371F3-10C5-42FC-87EE-DB32CCEDED2C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3" name="Figure">
                <a:extLst>
                  <a:ext uri="{FF2B5EF4-FFF2-40B4-BE49-F238E27FC236}">
                    <a16:creationId xmlns:a16="http://schemas.microsoft.com/office/drawing/2014/main" id="{A247A9B0-E0AE-4078-92D2-BE021879364E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4" name="Figure">
                <a:extLst>
                  <a:ext uri="{FF2B5EF4-FFF2-40B4-BE49-F238E27FC236}">
                    <a16:creationId xmlns:a16="http://schemas.microsoft.com/office/drawing/2014/main" id="{85470AAA-139B-417F-B1E5-A317A8E02A1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1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5" name="Figure">
                <a:extLst>
                  <a:ext uri="{FF2B5EF4-FFF2-40B4-BE49-F238E27FC236}">
                    <a16:creationId xmlns:a16="http://schemas.microsoft.com/office/drawing/2014/main" id="{D7817829-9A24-489A-AE64-F6D13F0BBD84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6" name="Figure">
                <a:extLst>
                  <a:ext uri="{FF2B5EF4-FFF2-40B4-BE49-F238E27FC236}">
                    <a16:creationId xmlns:a16="http://schemas.microsoft.com/office/drawing/2014/main" id="{2870DC24-D382-46B5-8C53-79C7711252F0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7" name="Figure">
                <a:extLst>
                  <a:ext uri="{FF2B5EF4-FFF2-40B4-BE49-F238E27FC236}">
                    <a16:creationId xmlns:a16="http://schemas.microsoft.com/office/drawing/2014/main" id="{153F0366-4360-43D7-AFF4-55C72949F87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896001-0964-428E-A618-0C0D32043602}"/>
                </a:ext>
              </a:extLst>
            </p:cNvPr>
            <p:cNvGrpSpPr/>
            <p:nvPr/>
          </p:nvGrpSpPr>
          <p:grpSpPr>
            <a:xfrm>
              <a:off x="2385723" y="1946044"/>
              <a:ext cx="2982086" cy="1091825"/>
              <a:chOff x="2385722" y="1946044"/>
              <a:chExt cx="2982086" cy="1091825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578806-54D9-4D37-B865-BA2600D47AAD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Threading in Java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1D490B-EC99-4F1B-BDD6-5D787AD924DC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to create threads in Java?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6AEF59-800E-471A-BD92-3C41BDA46DD1}"/>
              </a:ext>
            </a:extLst>
          </p:cNvPr>
          <p:cNvGrpSpPr/>
          <p:nvPr/>
        </p:nvGrpSpPr>
        <p:grpSpPr>
          <a:xfrm>
            <a:off x="912801" y="4049491"/>
            <a:ext cx="4455008" cy="1199551"/>
            <a:chOff x="912800" y="3339974"/>
            <a:chExt cx="4455008" cy="11995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DCFE65-1BF7-4583-95DD-C16D26CCB0DB}"/>
                </a:ext>
              </a:extLst>
            </p:cNvPr>
            <p:cNvGrpSpPr/>
            <p:nvPr/>
          </p:nvGrpSpPr>
          <p:grpSpPr>
            <a:xfrm>
              <a:off x="912800" y="3339974"/>
              <a:ext cx="1467402" cy="1199551"/>
              <a:chOff x="1921112" y="114053"/>
              <a:chExt cx="8110307" cy="6629895"/>
            </a:xfrm>
          </p:grpSpPr>
          <p:sp>
            <p:nvSpPr>
              <p:cNvPr id="89" name="Figure">
                <a:extLst>
                  <a:ext uri="{FF2B5EF4-FFF2-40B4-BE49-F238E27FC236}">
                    <a16:creationId xmlns:a16="http://schemas.microsoft.com/office/drawing/2014/main" id="{3B74A785-3624-43BB-A740-BC0D695DFE3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0" name="Figure">
                <a:extLst>
                  <a:ext uri="{FF2B5EF4-FFF2-40B4-BE49-F238E27FC236}">
                    <a16:creationId xmlns:a16="http://schemas.microsoft.com/office/drawing/2014/main" id="{AC1D07C2-EC37-48BA-AD95-479A2D98AA2C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1" name="Figure">
                <a:extLst>
                  <a:ext uri="{FF2B5EF4-FFF2-40B4-BE49-F238E27FC236}">
                    <a16:creationId xmlns:a16="http://schemas.microsoft.com/office/drawing/2014/main" id="{7A3EBCD5-9F52-4EE8-A2A4-00D82F2DD40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2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2" name="Figure">
                <a:extLst>
                  <a:ext uri="{FF2B5EF4-FFF2-40B4-BE49-F238E27FC236}">
                    <a16:creationId xmlns:a16="http://schemas.microsoft.com/office/drawing/2014/main" id="{0602B3D1-34D0-4EC2-93F9-52121D9D7836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3" name="Figure">
                <a:extLst>
                  <a:ext uri="{FF2B5EF4-FFF2-40B4-BE49-F238E27FC236}">
                    <a16:creationId xmlns:a16="http://schemas.microsoft.com/office/drawing/2014/main" id="{C94444AD-F449-48FE-A024-C229BBE1AEE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4" name="Figure">
                <a:extLst>
                  <a:ext uri="{FF2B5EF4-FFF2-40B4-BE49-F238E27FC236}">
                    <a16:creationId xmlns:a16="http://schemas.microsoft.com/office/drawing/2014/main" id="{4358133C-3CB3-4CC2-941F-9BB8171C26E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788AF5-5782-4C91-8F0E-F1CFFFA261EB}"/>
                </a:ext>
              </a:extLst>
            </p:cNvPr>
            <p:cNvGrpSpPr/>
            <p:nvPr/>
          </p:nvGrpSpPr>
          <p:grpSpPr>
            <a:xfrm>
              <a:off x="2385722" y="3449044"/>
              <a:ext cx="2982086" cy="814826"/>
              <a:chOff x="2385722" y="1946044"/>
              <a:chExt cx="2982086" cy="81482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622461-4704-41D9-A52C-03B8AD9FE67F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Java Virtual Machine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4DF03A-CD5E-4BAD-A8CE-640DF426646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JVM executes threads?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06309-1CF4-41A8-A13A-806CF240451E}"/>
              </a:ext>
            </a:extLst>
          </p:cNvPr>
          <p:cNvGrpSpPr/>
          <p:nvPr/>
        </p:nvGrpSpPr>
        <p:grpSpPr>
          <a:xfrm>
            <a:off x="6818468" y="1578665"/>
            <a:ext cx="4455008" cy="1461157"/>
            <a:chOff x="912800" y="4582713"/>
            <a:chExt cx="4455008" cy="146115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E0B3E6-89AA-4EB7-999E-3824FB4607AF}"/>
                </a:ext>
              </a:extLst>
            </p:cNvPr>
            <p:cNvGrpSpPr/>
            <p:nvPr/>
          </p:nvGrpSpPr>
          <p:grpSpPr>
            <a:xfrm>
              <a:off x="912800" y="4839622"/>
              <a:ext cx="1467402" cy="1199551"/>
              <a:chOff x="1921112" y="114053"/>
              <a:chExt cx="8110307" cy="6629895"/>
            </a:xfrm>
          </p:grpSpPr>
          <p:sp>
            <p:nvSpPr>
              <p:cNvPr id="96" name="Figure">
                <a:extLst>
                  <a:ext uri="{FF2B5EF4-FFF2-40B4-BE49-F238E27FC236}">
                    <a16:creationId xmlns:a16="http://schemas.microsoft.com/office/drawing/2014/main" id="{485A0588-2251-4E22-AE9E-C6F953B68A5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7" name="Figure">
                <a:extLst>
                  <a:ext uri="{FF2B5EF4-FFF2-40B4-BE49-F238E27FC236}">
                    <a16:creationId xmlns:a16="http://schemas.microsoft.com/office/drawing/2014/main" id="{D4033E88-3177-4112-B578-B8C896A047CF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8" name="Figure">
                <a:extLst>
                  <a:ext uri="{FF2B5EF4-FFF2-40B4-BE49-F238E27FC236}">
                    <a16:creationId xmlns:a16="http://schemas.microsoft.com/office/drawing/2014/main" id="{2A45EBD4-8F10-434E-97FF-FE7CD741AEA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3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9" name="Figure">
                <a:extLst>
                  <a:ext uri="{FF2B5EF4-FFF2-40B4-BE49-F238E27FC236}">
                    <a16:creationId xmlns:a16="http://schemas.microsoft.com/office/drawing/2014/main" id="{1C002C03-A58F-4943-90A2-E3A9BE9D4C9D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0" name="Figure">
                <a:extLst>
                  <a:ext uri="{FF2B5EF4-FFF2-40B4-BE49-F238E27FC236}">
                    <a16:creationId xmlns:a16="http://schemas.microsoft.com/office/drawing/2014/main" id="{57697401-BA6C-493D-944A-F3A6B02CAFC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1" name="Figure">
                <a:extLst>
                  <a:ext uri="{FF2B5EF4-FFF2-40B4-BE49-F238E27FC236}">
                    <a16:creationId xmlns:a16="http://schemas.microsoft.com/office/drawing/2014/main" id="{1E9E0F58-1646-45DA-B160-9FC954301A5F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B7E9918-E504-40BD-B1B3-E47597E98E0D}"/>
                </a:ext>
              </a:extLst>
            </p:cNvPr>
            <p:cNvGrpSpPr/>
            <p:nvPr/>
          </p:nvGrpSpPr>
          <p:grpSpPr>
            <a:xfrm>
              <a:off x="2385722" y="4582713"/>
              <a:ext cx="2982086" cy="1461157"/>
              <a:chOff x="2385722" y="1576712"/>
              <a:chExt cx="2982086" cy="146115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B4E1CB5-770B-4761-9F0D-AE9E9D7DAAE6}"/>
                  </a:ext>
                </a:extLst>
              </p:cNvPr>
              <p:cNvSpPr txBox="1"/>
              <p:nvPr/>
            </p:nvSpPr>
            <p:spPr>
              <a:xfrm>
                <a:off x="2385722" y="1576712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Low-level Mechanisms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F583A1C-915E-465F-8FF0-92ACF48B5F5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Low-level thread communication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4A38B-02B0-43F3-851D-6BE3A29AF48B}"/>
              </a:ext>
            </a:extLst>
          </p:cNvPr>
          <p:cNvGrpSpPr/>
          <p:nvPr/>
        </p:nvGrpSpPr>
        <p:grpSpPr>
          <a:xfrm>
            <a:off x="6818468" y="3945687"/>
            <a:ext cx="4449488" cy="1303355"/>
            <a:chOff x="6565056" y="1736523"/>
            <a:chExt cx="4449488" cy="130335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82F3BB7-7983-436E-A14E-6FF378813428}"/>
                </a:ext>
              </a:extLst>
            </p:cNvPr>
            <p:cNvGrpSpPr/>
            <p:nvPr/>
          </p:nvGrpSpPr>
          <p:grpSpPr>
            <a:xfrm>
              <a:off x="8032458" y="1736523"/>
              <a:ext cx="2982086" cy="1193821"/>
              <a:chOff x="2385722" y="1736523"/>
              <a:chExt cx="2982086" cy="1193821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F66E086-42AB-4B5C-8F92-D1313B24C01C}"/>
                  </a:ext>
                </a:extLst>
              </p:cNvPr>
              <p:cNvSpPr txBox="1"/>
              <p:nvPr/>
            </p:nvSpPr>
            <p:spPr>
              <a:xfrm>
                <a:off x="2385722" y="1736523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High-level Mechanisms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71227A-93EF-4E4E-A1D1-681C6628266E}"/>
                  </a:ext>
                </a:extLst>
              </p:cNvPr>
              <p:cNvSpPr txBox="1"/>
              <p:nvPr/>
            </p:nvSpPr>
            <p:spPr>
              <a:xfrm>
                <a:off x="2385722" y="2653345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More advanced features…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8E3F84C-DB54-48F7-938A-52A662495B71}"/>
                </a:ext>
              </a:extLst>
            </p:cNvPr>
            <p:cNvGrpSpPr/>
            <p:nvPr/>
          </p:nvGrpSpPr>
          <p:grpSpPr>
            <a:xfrm>
              <a:off x="6565056" y="1840327"/>
              <a:ext cx="1467402" cy="1199551"/>
              <a:chOff x="1921112" y="114053"/>
              <a:chExt cx="8110307" cy="6629895"/>
            </a:xfrm>
          </p:grpSpPr>
          <p:sp>
            <p:nvSpPr>
              <p:cNvPr id="163" name="Figure">
                <a:extLst>
                  <a:ext uri="{FF2B5EF4-FFF2-40B4-BE49-F238E27FC236}">
                    <a16:creationId xmlns:a16="http://schemas.microsoft.com/office/drawing/2014/main" id="{1B7564AA-8927-458F-BA1D-C425A1051560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4" name="Figure">
                <a:extLst>
                  <a:ext uri="{FF2B5EF4-FFF2-40B4-BE49-F238E27FC236}">
                    <a16:creationId xmlns:a16="http://schemas.microsoft.com/office/drawing/2014/main" id="{63C8AC06-4FB7-4EC2-9E68-C1F5929045E3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5" name="Figure">
                <a:extLst>
                  <a:ext uri="{FF2B5EF4-FFF2-40B4-BE49-F238E27FC236}">
                    <a16:creationId xmlns:a16="http://schemas.microsoft.com/office/drawing/2014/main" id="{8820B7A3-A498-4EB9-94A6-4359A8A8793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4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6" name="Figure">
                <a:extLst>
                  <a:ext uri="{FF2B5EF4-FFF2-40B4-BE49-F238E27FC236}">
                    <a16:creationId xmlns:a16="http://schemas.microsoft.com/office/drawing/2014/main" id="{71CEA3BA-BBDC-4318-AD9E-3DF1F80A1AF0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7" name="Figure">
                <a:extLst>
                  <a:ext uri="{FF2B5EF4-FFF2-40B4-BE49-F238E27FC236}">
                    <a16:creationId xmlns:a16="http://schemas.microsoft.com/office/drawing/2014/main" id="{BC2CAAEE-217F-4ECB-86BF-F0C8B7DC1C9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8" name="Figure">
                <a:extLst>
                  <a:ext uri="{FF2B5EF4-FFF2-40B4-BE49-F238E27FC236}">
                    <a16:creationId xmlns:a16="http://schemas.microsoft.com/office/drawing/2014/main" id="{D9953651-D660-4223-86E0-522D13CA5D43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7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Controls access to shared resources.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Has an </a:t>
            </a:r>
            <a:r>
              <a:rPr lang="en-US" dirty="0">
                <a:solidFill>
                  <a:schemeClr val="accent4"/>
                </a:solidFill>
              </a:rPr>
              <a:t>internal state </a:t>
            </a:r>
            <a:r>
              <a:rPr lang="en-US" dirty="0"/>
              <a:t>to keep the number of allowed threads.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Primary methods: </a:t>
            </a:r>
            <a:r>
              <a:rPr lang="en-US" dirty="0">
                <a:solidFill>
                  <a:schemeClr val="accent4"/>
                </a:solidFill>
              </a:rPr>
              <a:t>acquire()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release()</a:t>
            </a:r>
          </a:p>
          <a:p>
            <a:pPr lvl="2" indent="-569913">
              <a:lnSpc>
                <a:spcPct val="100000"/>
              </a:lnSpc>
            </a:pPr>
            <a:r>
              <a:rPr lang="en-US" dirty="0"/>
              <a:t>acquire() blocks if internal state of semaphore reaches zero.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High-level Mechanisms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05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Semaphore: Example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3" indent="-569913">
              <a:lnSpc>
                <a:spcPct val="100000"/>
              </a:lnSpc>
            </a:pPr>
            <a:r>
              <a:rPr lang="en-US" sz="3200" dirty="0"/>
              <a:t>Two concerns:</a:t>
            </a:r>
          </a:p>
          <a:p>
            <a:pPr lvl="2" indent="-569913">
              <a:lnSpc>
                <a:spcPct val="100000"/>
              </a:lnSpc>
            </a:pPr>
            <a:r>
              <a:rPr lang="en-US" sz="2400" dirty="0"/>
              <a:t>Threads should not access the </a:t>
            </a:r>
            <a:r>
              <a:rPr lang="en-US" sz="2400" dirty="0">
                <a:solidFill>
                  <a:schemeClr val="accent4"/>
                </a:solidFill>
              </a:rPr>
              <a:t>list</a:t>
            </a:r>
            <a:r>
              <a:rPr lang="en-US" sz="2400" dirty="0"/>
              <a:t> at the same time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synchronized</a:t>
            </a:r>
          </a:p>
          <a:p>
            <a:pPr lvl="2" indent="-569913">
              <a:lnSpc>
                <a:spcPct val="100000"/>
              </a:lnSpc>
            </a:pPr>
            <a:r>
              <a:rPr lang="en-US" sz="2400" dirty="0">
                <a:solidFill>
                  <a:schemeClr val="accent4"/>
                </a:solidFill>
              </a:rPr>
              <a:t>Consumer</a:t>
            </a:r>
            <a:r>
              <a:rPr lang="en-US" sz="2400" dirty="0"/>
              <a:t> must be blocked if the list is </a:t>
            </a:r>
            <a:r>
              <a:rPr lang="en-US" sz="2400" dirty="0">
                <a:solidFill>
                  <a:schemeClr val="accent4"/>
                </a:solidFill>
              </a:rPr>
              <a:t>empty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semaphore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High-level Mechanisms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9933C-BF90-4D12-BCD1-BA8B13514BA4}"/>
              </a:ext>
            </a:extLst>
          </p:cNvPr>
          <p:cNvSpPr/>
          <p:nvPr/>
        </p:nvSpPr>
        <p:spPr>
          <a:xfrm>
            <a:off x="1524000" y="4355296"/>
            <a:ext cx="4114800" cy="1569660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.acquire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22264-BED7-4CD5-ABFD-CC2F849932AE}"/>
              </a:ext>
            </a:extLst>
          </p:cNvPr>
          <p:cNvSpPr/>
          <p:nvPr/>
        </p:nvSpPr>
        <p:spPr>
          <a:xfrm>
            <a:off x="6705600" y="4355296"/>
            <a:ext cx="3581400" cy="1569660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.release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91B22-CBB2-472A-8529-61A86F8847B5}"/>
              </a:ext>
            </a:extLst>
          </p:cNvPr>
          <p:cNvSpPr/>
          <p:nvPr/>
        </p:nvSpPr>
        <p:spPr>
          <a:xfrm>
            <a:off x="7924800" y="5879296"/>
            <a:ext cx="13705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u="sng" dirty="0">
                <a:solidFill>
                  <a:srgbClr val="403551"/>
                </a:solidFill>
                <a:cs typeface="B Nazanin" pitchFamily="2" charset="-78"/>
              </a:rPr>
              <a:t>Producer</a:t>
            </a:r>
            <a:endParaRPr lang="en-US" u="sng" dirty="0">
              <a:solidFill>
                <a:srgbClr val="40355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01F90-2637-4380-94F8-DA6D2C173D81}"/>
              </a:ext>
            </a:extLst>
          </p:cNvPr>
          <p:cNvSpPr/>
          <p:nvPr/>
        </p:nvSpPr>
        <p:spPr>
          <a:xfrm>
            <a:off x="2714943" y="5859442"/>
            <a:ext cx="15151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u="sng" dirty="0">
                <a:solidFill>
                  <a:srgbClr val="403551"/>
                </a:solidFill>
                <a:cs typeface="B Nazanin" pitchFamily="2" charset="-78"/>
              </a:rPr>
              <a:t>Consumer</a:t>
            </a:r>
            <a:endParaRPr lang="en-US" u="sng" dirty="0">
              <a:solidFill>
                <a:srgbClr val="40355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C2F077-ED93-4C85-99B3-EEAB4EE70FC8}"/>
              </a:ext>
            </a:extLst>
          </p:cNvPr>
          <p:cNvSpPr/>
          <p:nvPr/>
        </p:nvSpPr>
        <p:spPr>
          <a:xfrm>
            <a:off x="3200015" y="3824664"/>
            <a:ext cx="5791970" cy="510778"/>
          </a:xfrm>
          <a:prstGeom prst="roundRect">
            <a:avLst>
              <a:gd name="adj" fmla="val 19153"/>
            </a:avLst>
          </a:prstGeom>
          <a:solidFill>
            <a:srgbClr val="A4C1D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Semaphore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Semaphore(0);</a:t>
            </a:r>
          </a:p>
        </p:txBody>
      </p:sp>
    </p:spTree>
    <p:extLst>
      <p:ext uri="{BB962C8B-B14F-4D97-AF65-F5344CB8AC3E}">
        <p14:creationId xmlns:p14="http://schemas.microsoft.com/office/powerpoint/2010/main" val="107989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CountDownLatch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3" indent="-569913">
              <a:lnSpc>
                <a:spcPct val="100000"/>
              </a:lnSpc>
            </a:pPr>
            <a:r>
              <a:rPr lang="en-US" sz="2800" dirty="0"/>
              <a:t>Allows multiple threads to wait until certain amount of work is done.</a:t>
            </a:r>
          </a:p>
          <a:p>
            <a:pPr marL="569913" indent="-569913">
              <a:lnSpc>
                <a:spcPct val="100000"/>
              </a:lnSpc>
            </a:pPr>
            <a:r>
              <a:rPr lang="en-US" sz="2800" dirty="0"/>
              <a:t>Major methods:</a:t>
            </a:r>
          </a:p>
          <a:p>
            <a:pPr lvl="2" indent="-569913">
              <a:lnSpc>
                <a:spcPct val="100000"/>
              </a:lnSpc>
            </a:pPr>
            <a:r>
              <a:rPr lang="en-US" sz="2000" dirty="0">
                <a:solidFill>
                  <a:schemeClr val="accent4"/>
                </a:solidFill>
              </a:rPr>
              <a:t>await()</a:t>
            </a:r>
            <a:r>
              <a:rPr lang="en-US" sz="2000" dirty="0"/>
              <a:t>: blocks the calling thread until the countdown reaches zero.</a:t>
            </a:r>
          </a:p>
          <a:p>
            <a:pPr lvl="2" indent="-569913">
              <a:lnSpc>
                <a:spcPct val="100000"/>
              </a:lnSpc>
            </a:pPr>
            <a:r>
              <a:rPr lang="en-US" sz="2000" dirty="0">
                <a:solidFill>
                  <a:schemeClr val="accent4"/>
                </a:solidFill>
              </a:rPr>
              <a:t>countdown()</a:t>
            </a:r>
            <a:r>
              <a:rPr lang="en-US" sz="2000" dirty="0"/>
              <a:t>: decreases the countdown by one.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High-level Mechanisms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63C2DC-9B7D-4AEA-AF69-7F1AA419A0DB}"/>
              </a:ext>
            </a:extLst>
          </p:cNvPr>
          <p:cNvSpPr/>
          <p:nvPr/>
        </p:nvSpPr>
        <p:spPr>
          <a:xfrm>
            <a:off x="1279878" y="4806869"/>
            <a:ext cx="8813584" cy="476726"/>
          </a:xfrm>
          <a:prstGeom prst="roundRect">
            <a:avLst>
              <a:gd name="adj" fmla="val 26139"/>
            </a:avLst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CountDownLatch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latch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CountDownLatch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46E77-C4AC-4290-B40C-AB2AF8732D19}"/>
              </a:ext>
            </a:extLst>
          </p:cNvPr>
          <p:cNvSpPr/>
          <p:nvPr/>
        </p:nvSpPr>
        <p:spPr>
          <a:xfrm>
            <a:off x="1279878" y="5456587"/>
            <a:ext cx="5181600" cy="769441"/>
          </a:xfrm>
          <a:prstGeom prst="rect">
            <a:avLst/>
          </a:prstGeom>
          <a:solidFill>
            <a:srgbClr val="F2B3B0"/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latch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"Finished!"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55696-CFA2-4D8D-A860-AE00486B0667}"/>
              </a:ext>
            </a:extLst>
          </p:cNvPr>
          <p:cNvSpPr/>
          <p:nvPr/>
        </p:nvSpPr>
        <p:spPr>
          <a:xfrm>
            <a:off x="7139534" y="5913672"/>
            <a:ext cx="2971800" cy="430887"/>
          </a:xfrm>
          <a:prstGeom prst="rect">
            <a:avLst/>
          </a:prstGeom>
          <a:solidFill>
            <a:srgbClr val="FACB91"/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latch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.countDown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EEA0BC-BB47-460E-9812-5AC183EBC583}"/>
              </a:ext>
            </a:extLst>
          </p:cNvPr>
          <p:cNvSpPr/>
          <p:nvPr/>
        </p:nvSpPr>
        <p:spPr>
          <a:xfrm>
            <a:off x="7128933" y="5362506"/>
            <a:ext cx="2971800" cy="430887"/>
          </a:xfrm>
          <a:prstGeom prst="rect">
            <a:avLst/>
          </a:prstGeom>
          <a:solidFill>
            <a:srgbClr val="A4C1D0"/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latch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.countDown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347CB-DA3E-4989-8B80-BC64802B5D56}"/>
              </a:ext>
            </a:extLst>
          </p:cNvPr>
          <p:cNvSpPr/>
          <p:nvPr/>
        </p:nvSpPr>
        <p:spPr>
          <a:xfrm>
            <a:off x="64481" y="5300759"/>
            <a:ext cx="1215397" cy="369332"/>
          </a:xfrm>
          <a:prstGeom prst="rect">
            <a:avLst/>
          </a:prstGeom>
          <a:solidFill>
            <a:srgbClr val="F2B3B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cs typeface="B Nazanin" pitchFamily="2" charset="-78"/>
              </a:rPr>
              <a:t>Thread#1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4FB6D3-BAC8-4B32-9A8C-AAAC9A02E93B}"/>
              </a:ext>
            </a:extLst>
          </p:cNvPr>
          <p:cNvSpPr/>
          <p:nvPr/>
        </p:nvSpPr>
        <p:spPr>
          <a:xfrm>
            <a:off x="10093461" y="5236500"/>
            <a:ext cx="1215397" cy="369332"/>
          </a:xfrm>
          <a:prstGeom prst="rect">
            <a:avLst/>
          </a:prstGeom>
          <a:solidFill>
            <a:srgbClr val="A4C1D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cs typeface="B Nazanin" pitchFamily="2" charset="-78"/>
              </a:rPr>
              <a:t>Thread#2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A2A29-8F13-4886-B6BA-0CD67D948D7E}"/>
              </a:ext>
            </a:extLst>
          </p:cNvPr>
          <p:cNvSpPr/>
          <p:nvPr/>
        </p:nvSpPr>
        <p:spPr>
          <a:xfrm>
            <a:off x="10093462" y="5807631"/>
            <a:ext cx="1215397" cy="369332"/>
          </a:xfrm>
          <a:prstGeom prst="rect">
            <a:avLst/>
          </a:prstGeom>
          <a:solidFill>
            <a:srgbClr val="FACB9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cs typeface="B Nazanin" pitchFamily="2" charset="-78"/>
              </a:rPr>
              <a:t>Thread#3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More synchronizers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Exchanger</a:t>
            </a:r>
          </a:p>
          <a:p>
            <a:pPr lvl="2" indent="-569913">
              <a:lnSpc>
                <a:spcPct val="100000"/>
              </a:lnSpc>
            </a:pPr>
            <a:r>
              <a:rPr lang="en-US" dirty="0"/>
              <a:t>For synchronization and </a:t>
            </a:r>
            <a:r>
              <a:rPr lang="en-US" dirty="0">
                <a:solidFill>
                  <a:schemeClr val="accent4"/>
                </a:solidFill>
              </a:rPr>
              <a:t>message passing </a:t>
            </a:r>
            <a:r>
              <a:rPr lang="en-US" dirty="0"/>
              <a:t>between </a:t>
            </a:r>
            <a:r>
              <a:rPr lang="en-US" dirty="0">
                <a:solidFill>
                  <a:schemeClr val="accent4"/>
                </a:solidFill>
              </a:rPr>
              <a:t>two</a:t>
            </a:r>
            <a:r>
              <a:rPr lang="en-US" dirty="0"/>
              <a:t> threads.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 err="1"/>
              <a:t>CyclicBarrier</a:t>
            </a:r>
            <a:endParaRPr lang="en-US" dirty="0"/>
          </a:p>
          <a:p>
            <a:pPr lvl="2" indent="-569913">
              <a:lnSpc>
                <a:spcPct val="100000"/>
              </a:lnSpc>
            </a:pPr>
            <a:r>
              <a:rPr lang="en-US" dirty="0"/>
              <a:t>Barrier for specific number of threads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High-level Mechanisms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448B665-BA36-4099-9CE7-E85BF002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6219" y="895733"/>
            <a:ext cx="5714361" cy="19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3ED11F-D35A-4EC4-A8A1-278D5B773AC2}"/>
              </a:ext>
            </a:extLst>
          </p:cNvPr>
          <p:cNvSpPr/>
          <p:nvPr/>
        </p:nvSpPr>
        <p:spPr>
          <a:xfrm>
            <a:off x="4854221" y="3291932"/>
            <a:ext cx="6499578" cy="476726"/>
          </a:xfrm>
          <a:prstGeom prst="roundRect">
            <a:avLst>
              <a:gd name="adj" fmla="val 33243"/>
            </a:avLst>
          </a:prstGeom>
          <a:solidFill>
            <a:srgbClr val="A4C1D0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Exchanger&lt;String&gt;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Exchanger&lt;&gt;();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7CFBB0-D504-4ED2-9F3F-136C3B1B39FE}"/>
              </a:ext>
            </a:extLst>
          </p:cNvPr>
          <p:cNvSpPr/>
          <p:nvPr/>
        </p:nvSpPr>
        <p:spPr>
          <a:xfrm>
            <a:off x="4436524" y="3802446"/>
            <a:ext cx="2983509" cy="430887"/>
          </a:xfrm>
          <a:prstGeom prst="rect">
            <a:avLst/>
          </a:prstGeom>
          <a:solidFill>
            <a:srgbClr val="FACB91"/>
          </a:solidFill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.exchange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"x=2"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36451-2072-439D-AFD1-71CDE63873B0}"/>
              </a:ext>
            </a:extLst>
          </p:cNvPr>
          <p:cNvSpPr/>
          <p:nvPr/>
        </p:nvSpPr>
        <p:spPr>
          <a:xfrm>
            <a:off x="8734217" y="3789248"/>
            <a:ext cx="2983509" cy="430887"/>
          </a:xfrm>
          <a:prstGeom prst="rect">
            <a:avLst/>
          </a:prstGeom>
          <a:solidFill>
            <a:srgbClr val="FACB91"/>
          </a:solidFill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.exchange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"y=3"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EEF19-3001-4807-9F11-5A14E90FAF17}"/>
              </a:ext>
            </a:extLst>
          </p:cNvPr>
          <p:cNvSpPr/>
          <p:nvPr/>
        </p:nvSpPr>
        <p:spPr>
          <a:xfrm>
            <a:off x="7320049" y="3905625"/>
            <a:ext cx="1215397" cy="369332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cs typeface="B Nazanin" pitchFamily="2" charset="-78"/>
              </a:rPr>
              <a:t>Thread#1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0C5C0-136A-4034-B935-D893B295ABFF}"/>
              </a:ext>
            </a:extLst>
          </p:cNvPr>
          <p:cNvSpPr/>
          <p:nvPr/>
        </p:nvSpPr>
        <p:spPr>
          <a:xfrm>
            <a:off x="10866256" y="4182533"/>
            <a:ext cx="1215397" cy="369332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cs typeface="B Nazanin" pitchFamily="2" charset="-78"/>
              </a:rPr>
              <a:t>Thread#2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ECFD3-0865-4B49-9596-18EB133D82C2}"/>
              </a:ext>
            </a:extLst>
          </p:cNvPr>
          <p:cNvSpPr/>
          <p:nvPr/>
        </p:nvSpPr>
        <p:spPr>
          <a:xfrm>
            <a:off x="837669" y="5192826"/>
            <a:ext cx="4572000" cy="769441"/>
          </a:xfrm>
          <a:prstGeom prst="rect">
            <a:avLst/>
          </a:prstGeom>
          <a:solidFill>
            <a:srgbClr val="A4C1D0"/>
          </a:solidFill>
        </p:spPr>
        <p:txBody>
          <a:bodyPr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CyclicBarrier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barrier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fa-I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CyclicBarrier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DCF51-52DD-4031-9ECF-DABA1DE3DD46}"/>
              </a:ext>
            </a:extLst>
          </p:cNvPr>
          <p:cNvSpPr/>
          <p:nvPr/>
        </p:nvSpPr>
        <p:spPr>
          <a:xfrm>
            <a:off x="5803271" y="4844605"/>
            <a:ext cx="2672526" cy="430887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</a:ln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barrier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AC34A-6B72-48AB-9067-8BA040B570C8}"/>
              </a:ext>
            </a:extLst>
          </p:cNvPr>
          <p:cNvSpPr/>
          <p:nvPr/>
        </p:nvSpPr>
        <p:spPr>
          <a:xfrm>
            <a:off x="6196873" y="5265189"/>
            <a:ext cx="2672526" cy="430887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</a:ln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barrier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24938-FD9D-4591-AB25-7196E2C3DFA5}"/>
              </a:ext>
            </a:extLst>
          </p:cNvPr>
          <p:cNvSpPr/>
          <p:nvPr/>
        </p:nvSpPr>
        <p:spPr>
          <a:xfrm>
            <a:off x="6767747" y="5679070"/>
            <a:ext cx="2672526" cy="430887"/>
          </a:xfrm>
          <a:prstGeom prst="rect">
            <a:avLst/>
          </a:prstGeom>
          <a:solidFill>
            <a:srgbClr val="FACB91"/>
          </a:solidFill>
          <a:ln>
            <a:solidFill>
              <a:srgbClr val="218F6A"/>
            </a:solidFill>
          </a:ln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barrier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427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09" y="1482757"/>
            <a:ext cx="4281326" cy="143929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027" y="2944126"/>
            <a:ext cx="3636715" cy="400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651C59-F39F-4478-AF35-6D21C87E54EE}"/>
              </a:ext>
            </a:extLst>
          </p:cNvPr>
          <p:cNvGrpSpPr/>
          <p:nvPr/>
        </p:nvGrpSpPr>
        <p:grpSpPr>
          <a:xfrm>
            <a:off x="1611784" y="5118087"/>
            <a:ext cx="2177199" cy="1513750"/>
            <a:chOff x="72605" y="260357"/>
            <a:chExt cx="2177199" cy="1513750"/>
          </a:xfrm>
        </p:grpSpPr>
        <p:pic>
          <p:nvPicPr>
            <p:cNvPr id="22" name="Graphic 12">
              <a:extLst>
                <a:ext uri="{FF2B5EF4-FFF2-40B4-BE49-F238E27FC236}">
                  <a16:creationId xmlns:a16="http://schemas.microsoft.com/office/drawing/2014/main" id="{4AF8D626-1573-4730-8B5D-2A81F3B3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1170" y="260357"/>
              <a:ext cx="900067" cy="941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B22006-17A6-4F70-AA23-AF013DDBA250}"/>
                </a:ext>
              </a:extLst>
            </p:cNvPr>
            <p:cNvSpPr txBox="1"/>
            <p:nvPr/>
          </p:nvSpPr>
          <p:spPr>
            <a:xfrm>
              <a:off x="72605" y="1202136"/>
              <a:ext cx="21771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1000" b="1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Amirkabir</a:t>
              </a:r>
              <a:r>
                <a:rPr lang="en-US" sz="10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 University of Technology</a:t>
              </a:r>
            </a:p>
            <a:p>
              <a:pPr lvl="0" algn="ctr"/>
              <a:r>
                <a:rPr lang="en-US" sz="10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(Tehran Polytechnic)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379059-603B-4B24-9C9F-53DA368F8673}"/>
                </a:ext>
              </a:extLst>
            </p:cNvPr>
            <p:cNvSpPr txBox="1"/>
            <p:nvPr/>
          </p:nvSpPr>
          <p:spPr>
            <a:xfrm>
              <a:off x="149548" y="1543275"/>
              <a:ext cx="20233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9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B Nazanin" panose="00000400000000000000" pitchFamily="2" charset="-78"/>
                </a:rPr>
                <a:t>Computer Engineering Department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44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</a:rPr>
              <a:t>Threading in Java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Thread Creation in Java</a:t>
            </a:r>
            <a:endParaRPr lang="fa-I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 1: Extending Thread Class</a:t>
            </a:r>
            <a:endParaRPr lang="fa-I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 2: Implementing Runnable Interface</a:t>
            </a:r>
            <a:endParaRPr lang="fa-I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Thread Creation in Java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372337" y="2588310"/>
            <a:ext cx="10515600" cy="1448994"/>
          </a:xfrm>
        </p:spPr>
        <p:txBody>
          <a:bodyPr/>
          <a:lstStyle/>
          <a:p>
            <a:pPr marL="569913" indent="-569913">
              <a:lnSpc>
                <a:spcPct val="100000"/>
              </a:lnSpc>
            </a:pPr>
            <a:r>
              <a:rPr lang="en-US" sz="2800" dirty="0"/>
              <a:t>The new class is a subclass of </a:t>
            </a:r>
            <a:r>
              <a:rPr lang="en-US" sz="2800" dirty="0" err="1">
                <a:solidFill>
                  <a:schemeClr val="accent4"/>
                </a:solidFill>
              </a:rPr>
              <a:t>java.lang.Thread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4"/>
                </a:solidFill>
              </a:rPr>
              <a:t>	</a:t>
            </a:r>
          </a:p>
          <a:p>
            <a:pPr marL="569913" indent="-569913">
              <a:lnSpc>
                <a:spcPct val="100000"/>
              </a:lnSpc>
            </a:pPr>
            <a:r>
              <a:rPr lang="en-US" sz="2800" dirty="0"/>
              <a:t>The new class implements </a:t>
            </a:r>
            <a:r>
              <a:rPr lang="en-US" sz="2800" dirty="0" err="1">
                <a:solidFill>
                  <a:schemeClr val="accent4"/>
                </a:solidFill>
              </a:rPr>
              <a:t>java.lang.Runnable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interface.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/>
              <a:t>Threading in Java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8DF96-1C51-4EDA-94DE-812CAA8B37F2}"/>
              </a:ext>
            </a:extLst>
          </p:cNvPr>
          <p:cNvSpPr txBox="1"/>
          <p:nvPr/>
        </p:nvSpPr>
        <p:spPr>
          <a:xfrm>
            <a:off x="878553" y="1847461"/>
            <a:ext cx="1036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There are two ways to create a </a:t>
            </a:r>
            <a:r>
              <a:rPr lang="en-US" sz="2800" dirty="0">
                <a:solidFill>
                  <a:schemeClr val="accent4"/>
                </a:solidFill>
              </a:rPr>
              <a:t>thread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BA329-7943-40E9-B38A-DE0F66F21205}"/>
              </a:ext>
            </a:extLst>
          </p:cNvPr>
          <p:cNvSpPr txBox="1"/>
          <p:nvPr/>
        </p:nvSpPr>
        <p:spPr>
          <a:xfrm>
            <a:off x="875522" y="4199082"/>
            <a:ext cx="104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run() method must be implemented in the new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AC65A-977F-4FE3-AA24-AA168D4B30FA}"/>
              </a:ext>
            </a:extLst>
          </p:cNvPr>
          <p:cNvSpPr txBox="1"/>
          <p:nvPr/>
        </p:nvSpPr>
        <p:spPr>
          <a:xfrm>
            <a:off x="875522" y="4951307"/>
            <a:ext cx="790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This method describes the new thread’s </a:t>
            </a:r>
            <a:r>
              <a:rPr lang="en-US" sz="2800" dirty="0">
                <a:solidFill>
                  <a:schemeClr val="accent4"/>
                </a:solidFill>
              </a:rPr>
              <a:t>task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26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8657" y="148383"/>
            <a:ext cx="8924608" cy="1132235"/>
          </a:xfrm>
        </p:spPr>
        <p:txBody>
          <a:bodyPr>
            <a:noAutofit/>
          </a:bodyPr>
          <a:lstStyle/>
          <a:p>
            <a:r>
              <a:rPr lang="en-US" dirty="0"/>
              <a:t>Approach 1: Extending Thread Class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/>
              <a:t>Threading in Java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FDBD7-1120-4943-95E7-FCCED1B2C104}"/>
              </a:ext>
            </a:extLst>
          </p:cNvPr>
          <p:cNvSpPr txBox="1"/>
          <p:nvPr/>
        </p:nvSpPr>
        <p:spPr>
          <a:xfrm>
            <a:off x="878553" y="1686923"/>
            <a:ext cx="4795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extends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Thread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0" i="1" u="none" strike="noStrike" baseline="0" dirty="0" err="1">
                <a:solidFill>
                  <a:srgbClr val="0000C1"/>
                </a:solidFill>
                <a:latin typeface="Consolas,Italic"/>
              </a:rPr>
              <a:t>out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onsolas,Italic"/>
              </a:rPr>
              <a:t>.println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(</a:t>
            </a:r>
            <a:r>
              <a:rPr lang="en-US" sz="1800" b="0" i="1" u="none" strike="noStrike" baseline="0" dirty="0">
                <a:solidFill>
                  <a:srgbClr val="2A00FF"/>
                </a:solidFill>
                <a:latin typeface="Consolas,Italic"/>
              </a:rPr>
              <a:t>"Hello"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0" i="1" u="none" strike="noStrike" baseline="0" dirty="0" err="1">
                <a:solidFill>
                  <a:srgbClr val="0000C1"/>
                </a:solidFill>
                <a:latin typeface="Consolas,Italic"/>
              </a:rPr>
              <a:t>out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onsolas,Italic"/>
              </a:rPr>
              <a:t>.println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(</a:t>
            </a:r>
            <a:r>
              <a:rPr lang="en-US" sz="1800" b="0" i="1" u="none" strike="noStrike" baseline="0" dirty="0">
                <a:solidFill>
                  <a:srgbClr val="2A00FF"/>
                </a:solidFill>
                <a:latin typeface="Consolas,Italic"/>
              </a:rPr>
              <a:t>"Bye"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2" y="1773985"/>
            <a:ext cx="6197082" cy="14390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An object should be instanced from </a:t>
            </a:r>
            <a:r>
              <a:rPr lang="en-US" sz="2800" dirty="0" err="1">
                <a:solidFill>
                  <a:schemeClr val="accent4"/>
                </a:solidFill>
              </a:rPr>
              <a:t>MyThread</a:t>
            </a:r>
            <a:r>
              <a:rPr lang="en-US" sz="2800" dirty="0"/>
              <a:t> class.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start()</a:t>
            </a:r>
            <a:r>
              <a:rPr lang="en-US" sz="2800" dirty="0"/>
              <a:t> method should be called on it.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9C601-9113-48FF-9ACE-CD00314899D7}"/>
              </a:ext>
            </a:extLst>
          </p:cNvPr>
          <p:cNvSpPr txBox="1"/>
          <p:nvPr/>
        </p:nvSpPr>
        <p:spPr>
          <a:xfrm>
            <a:off x="838200" y="3718249"/>
            <a:ext cx="6197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ThreadExample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    public static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1800" b="0" i="0" u="none" strike="noStrike" baseline="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0" i="1" u="none" strike="noStrike" baseline="0" dirty="0" err="1">
                <a:solidFill>
                  <a:srgbClr val="0000C1"/>
                </a:solidFill>
                <a:latin typeface="Consolas,Italic"/>
              </a:rPr>
              <a:t>out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onsolas,Italic"/>
              </a:rPr>
              <a:t>.println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(</a:t>
            </a:r>
            <a:r>
              <a:rPr lang="en-US" sz="1800" b="0" i="1" u="none" strike="noStrike" baseline="0" dirty="0">
                <a:solidFill>
                  <a:srgbClr val="2A00FF"/>
                </a:solidFill>
                <a:latin typeface="Consolas,Italic"/>
              </a:rPr>
              <a:t>“Hi"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);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	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nsolas,Bold"/>
              </a:rPr>
              <a:t>MyThread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i="0" u="none" strike="noStrike" baseline="0" dirty="0">
                <a:solidFill>
                  <a:srgbClr val="6A3E3E"/>
                </a:solidFill>
                <a:latin typeface="Consolas,Bold"/>
              </a:rPr>
              <a:t>	</a:t>
            </a:r>
            <a:r>
              <a:rPr lang="en-US" sz="1800" b="1" i="0" u="none" strike="noStrike" baseline="0" dirty="0" err="1">
                <a:solidFill>
                  <a:srgbClr val="6A3E3E"/>
                </a:solidFill>
                <a:latin typeface="Consolas,Bold"/>
              </a:rPr>
              <a:t>t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nsolas,Bold"/>
              </a:rPr>
              <a:t>.start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0" i="1" u="none" strike="noStrike" baseline="0" dirty="0" err="1">
                <a:solidFill>
                  <a:srgbClr val="0000C1"/>
                </a:solidFill>
                <a:latin typeface="Consolas,Italic"/>
              </a:rPr>
              <a:t>out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onsolas,Italic"/>
              </a:rPr>
              <a:t>.println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(</a:t>
            </a:r>
            <a:r>
              <a:rPr lang="en-US" sz="1800" b="0" i="1" u="none" strike="noStrike" baseline="0" dirty="0">
                <a:solidFill>
                  <a:srgbClr val="2A00FF"/>
                </a:solidFill>
                <a:latin typeface="Consolas,Italic"/>
              </a:rPr>
              <a:t>“Good luck	"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B46297-8308-4275-8406-A4E41436E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15" y="3718248"/>
            <a:ext cx="2335569" cy="18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5918" y="269366"/>
            <a:ext cx="9383485" cy="1161908"/>
          </a:xfrm>
        </p:spPr>
        <p:txBody>
          <a:bodyPr>
            <a:noAutofit/>
          </a:bodyPr>
          <a:lstStyle/>
          <a:p>
            <a:r>
              <a:rPr lang="en-US" dirty="0"/>
              <a:t>Approach 2: Implementing Runnable Interface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/>
              <a:t>Threading in Java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4" y="2107278"/>
            <a:ext cx="6546979" cy="3492011"/>
          </a:xfrm>
        </p:spPr>
        <p:txBody>
          <a:bodyPr>
            <a:normAutofit/>
          </a:bodyPr>
          <a:lstStyle/>
          <a:p>
            <a:r>
              <a:rPr lang="en-US" sz="2800" dirty="0"/>
              <a:t>An object should be instanced from </a:t>
            </a:r>
            <a:r>
              <a:rPr lang="en-US" sz="2800" dirty="0" err="1">
                <a:solidFill>
                  <a:schemeClr val="accent4"/>
                </a:solidFill>
              </a:rPr>
              <a:t>MyRunnable</a:t>
            </a:r>
            <a:r>
              <a:rPr lang="en-US" sz="2800" dirty="0"/>
              <a:t> class.</a:t>
            </a:r>
          </a:p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accent4"/>
                </a:solidFill>
              </a:rPr>
              <a:t>MyRunnable</a:t>
            </a:r>
            <a:r>
              <a:rPr lang="en-US" sz="2800" dirty="0"/>
              <a:t> instance should be passed to </a:t>
            </a:r>
            <a:r>
              <a:rPr lang="en-US" sz="2800" dirty="0">
                <a:solidFill>
                  <a:schemeClr val="accent4"/>
                </a:solidFill>
              </a:rPr>
              <a:t>Thread</a:t>
            </a:r>
            <a:r>
              <a:rPr lang="en-US" sz="2800" dirty="0"/>
              <a:t> class’s constructor.</a:t>
            </a:r>
          </a:p>
          <a:p>
            <a:r>
              <a:rPr lang="en-US" sz="2800" dirty="0"/>
              <a:t>Calling the </a:t>
            </a:r>
            <a:r>
              <a:rPr lang="en-US" sz="2800" dirty="0">
                <a:solidFill>
                  <a:schemeClr val="accent4"/>
                </a:solidFill>
              </a:rPr>
              <a:t>start </a:t>
            </a:r>
            <a:r>
              <a:rPr lang="en-US" sz="2800" dirty="0"/>
              <a:t>method on created Thread object will start thread execution.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3848-E356-43A6-8794-8CB7855476A5}"/>
              </a:ext>
            </a:extLst>
          </p:cNvPr>
          <p:cNvSpPr txBox="1"/>
          <p:nvPr/>
        </p:nvSpPr>
        <p:spPr>
          <a:xfrm>
            <a:off x="242597" y="2267339"/>
            <a:ext cx="5046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implements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Runnable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0" i="1" u="none" strike="noStrike" baseline="0" dirty="0" err="1">
                <a:solidFill>
                  <a:srgbClr val="0000C1"/>
                </a:solidFill>
                <a:latin typeface="Consolas,Italic"/>
              </a:rPr>
              <a:t>out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onsolas,Italic"/>
              </a:rPr>
              <a:t>.println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(</a:t>
            </a:r>
            <a:r>
              <a:rPr lang="en-US" sz="1800" b="0" i="1" u="none" strike="noStrike" baseline="0" dirty="0">
                <a:solidFill>
                  <a:srgbClr val="2A00FF"/>
                </a:solidFill>
                <a:latin typeface="Consolas,Italic"/>
              </a:rPr>
              <a:t>"Hello"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0" i="1" u="none" strike="noStrike" baseline="0" dirty="0" err="1">
                <a:solidFill>
                  <a:srgbClr val="0000C1"/>
                </a:solidFill>
                <a:latin typeface="Consolas,Italic"/>
              </a:rPr>
              <a:t>out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onsolas,Italic"/>
              </a:rPr>
              <a:t>.println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(</a:t>
            </a:r>
            <a:r>
              <a:rPr lang="en-US" sz="1800" b="0" i="1" u="none" strike="noStrike" baseline="0" dirty="0">
                <a:solidFill>
                  <a:srgbClr val="2A00FF"/>
                </a:solidFill>
                <a:latin typeface="Consolas,Italic"/>
              </a:rPr>
              <a:t>"Bye"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nsolas,Italic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F070B-2CBA-4D57-869F-1B5D76683CC3}"/>
              </a:ext>
            </a:extLst>
          </p:cNvPr>
          <p:cNvSpPr txBox="1"/>
          <p:nvPr/>
        </p:nvSpPr>
        <p:spPr>
          <a:xfrm>
            <a:off x="242596" y="4358010"/>
            <a:ext cx="526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800" b="0" i="0" u="none" strike="noStrike" baseline="0" dirty="0">
                <a:solidFill>
                  <a:srgbClr val="6A3E3E"/>
                </a:solidFill>
                <a:latin typeface="Consolas" panose="020B0609020204030204" pitchFamily="49" charset="0"/>
              </a:rPr>
              <a:t>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new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Thread(</a:t>
            </a:r>
            <a:r>
              <a:rPr lang="en-US" sz="1800" b="1" i="0" u="none" strike="noStrike" baseline="0" dirty="0">
                <a:solidFill>
                  <a:srgbClr val="7F0055"/>
                </a:solidFill>
                <a:latin typeface="Consolas,Bold"/>
              </a:rPr>
              <a:t>new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nsolas,Bold"/>
              </a:rPr>
              <a:t>MyRunnable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nsolas,Bold"/>
              </a:rPr>
              <a:t>());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Table of Contents</a:t>
            </a:r>
            <a:endParaRPr lang="en-US" b="1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795A8-8656-4D5D-BC2B-78CC5B96F356}"/>
              </a:ext>
            </a:extLst>
          </p:cNvPr>
          <p:cNvGrpSpPr/>
          <p:nvPr/>
        </p:nvGrpSpPr>
        <p:grpSpPr>
          <a:xfrm>
            <a:off x="912800" y="1840327"/>
            <a:ext cx="4455009" cy="1199551"/>
            <a:chOff x="912800" y="1840327"/>
            <a:chExt cx="4455009" cy="1199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57A48A-5FCD-4F03-9417-52B37EC9E2E9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82" name="Figure">
                <a:extLst>
                  <a:ext uri="{FF2B5EF4-FFF2-40B4-BE49-F238E27FC236}">
                    <a16:creationId xmlns:a16="http://schemas.microsoft.com/office/drawing/2014/main" id="{F16371F3-10C5-42FC-87EE-DB32CCEDED2C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3" name="Figure">
                <a:extLst>
                  <a:ext uri="{FF2B5EF4-FFF2-40B4-BE49-F238E27FC236}">
                    <a16:creationId xmlns:a16="http://schemas.microsoft.com/office/drawing/2014/main" id="{A247A9B0-E0AE-4078-92D2-BE021879364E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4" name="Figure">
                <a:extLst>
                  <a:ext uri="{FF2B5EF4-FFF2-40B4-BE49-F238E27FC236}">
                    <a16:creationId xmlns:a16="http://schemas.microsoft.com/office/drawing/2014/main" id="{85470AAA-139B-417F-B1E5-A317A8E02A1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1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5" name="Figure">
                <a:extLst>
                  <a:ext uri="{FF2B5EF4-FFF2-40B4-BE49-F238E27FC236}">
                    <a16:creationId xmlns:a16="http://schemas.microsoft.com/office/drawing/2014/main" id="{D7817829-9A24-489A-AE64-F6D13F0BBD84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6" name="Figure">
                <a:extLst>
                  <a:ext uri="{FF2B5EF4-FFF2-40B4-BE49-F238E27FC236}">
                    <a16:creationId xmlns:a16="http://schemas.microsoft.com/office/drawing/2014/main" id="{2870DC24-D382-46B5-8C53-79C7711252F0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7" name="Figure">
                <a:extLst>
                  <a:ext uri="{FF2B5EF4-FFF2-40B4-BE49-F238E27FC236}">
                    <a16:creationId xmlns:a16="http://schemas.microsoft.com/office/drawing/2014/main" id="{153F0366-4360-43D7-AFF4-55C72949F87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896001-0964-428E-A618-0C0D32043602}"/>
                </a:ext>
              </a:extLst>
            </p:cNvPr>
            <p:cNvGrpSpPr/>
            <p:nvPr/>
          </p:nvGrpSpPr>
          <p:grpSpPr>
            <a:xfrm>
              <a:off x="2385723" y="1946044"/>
              <a:ext cx="2982086" cy="1091825"/>
              <a:chOff x="2385722" y="1946044"/>
              <a:chExt cx="2982086" cy="1091825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578806-54D9-4D37-B865-BA2600D47AAD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Threading in Java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1D490B-EC99-4F1B-BDD6-5D787AD924DC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to create threads in Java?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6AEF59-800E-471A-BD92-3C41BDA46DD1}"/>
              </a:ext>
            </a:extLst>
          </p:cNvPr>
          <p:cNvGrpSpPr/>
          <p:nvPr/>
        </p:nvGrpSpPr>
        <p:grpSpPr>
          <a:xfrm>
            <a:off x="912801" y="4049491"/>
            <a:ext cx="4455008" cy="1199551"/>
            <a:chOff x="912800" y="3339974"/>
            <a:chExt cx="4455008" cy="11995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DCFE65-1BF7-4583-95DD-C16D26CCB0DB}"/>
                </a:ext>
              </a:extLst>
            </p:cNvPr>
            <p:cNvGrpSpPr/>
            <p:nvPr/>
          </p:nvGrpSpPr>
          <p:grpSpPr>
            <a:xfrm>
              <a:off x="912800" y="3339974"/>
              <a:ext cx="1467402" cy="1199551"/>
              <a:chOff x="1921112" y="114053"/>
              <a:chExt cx="8110307" cy="6629895"/>
            </a:xfrm>
          </p:grpSpPr>
          <p:sp>
            <p:nvSpPr>
              <p:cNvPr id="89" name="Figure">
                <a:extLst>
                  <a:ext uri="{FF2B5EF4-FFF2-40B4-BE49-F238E27FC236}">
                    <a16:creationId xmlns:a16="http://schemas.microsoft.com/office/drawing/2014/main" id="{3B74A785-3624-43BB-A740-BC0D695DFE3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0" name="Figure">
                <a:extLst>
                  <a:ext uri="{FF2B5EF4-FFF2-40B4-BE49-F238E27FC236}">
                    <a16:creationId xmlns:a16="http://schemas.microsoft.com/office/drawing/2014/main" id="{AC1D07C2-EC37-48BA-AD95-479A2D98AA2C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1" name="Figure">
                <a:extLst>
                  <a:ext uri="{FF2B5EF4-FFF2-40B4-BE49-F238E27FC236}">
                    <a16:creationId xmlns:a16="http://schemas.microsoft.com/office/drawing/2014/main" id="{7A3EBCD5-9F52-4EE8-A2A4-00D82F2DD40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2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2" name="Figure">
                <a:extLst>
                  <a:ext uri="{FF2B5EF4-FFF2-40B4-BE49-F238E27FC236}">
                    <a16:creationId xmlns:a16="http://schemas.microsoft.com/office/drawing/2014/main" id="{0602B3D1-34D0-4EC2-93F9-52121D9D7836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3" name="Figure">
                <a:extLst>
                  <a:ext uri="{FF2B5EF4-FFF2-40B4-BE49-F238E27FC236}">
                    <a16:creationId xmlns:a16="http://schemas.microsoft.com/office/drawing/2014/main" id="{C94444AD-F449-48FE-A024-C229BBE1AEE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4" name="Figure">
                <a:extLst>
                  <a:ext uri="{FF2B5EF4-FFF2-40B4-BE49-F238E27FC236}">
                    <a16:creationId xmlns:a16="http://schemas.microsoft.com/office/drawing/2014/main" id="{4358133C-3CB3-4CC2-941F-9BB8171C26E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788AF5-5782-4C91-8F0E-F1CFFFA261EB}"/>
                </a:ext>
              </a:extLst>
            </p:cNvPr>
            <p:cNvGrpSpPr/>
            <p:nvPr/>
          </p:nvGrpSpPr>
          <p:grpSpPr>
            <a:xfrm>
              <a:off x="2385722" y="3449044"/>
              <a:ext cx="2982086" cy="814826"/>
              <a:chOff x="2385722" y="1946044"/>
              <a:chExt cx="2982086" cy="81482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622461-4704-41D9-A52C-03B8AD9FE67F}"/>
                  </a:ext>
                </a:extLst>
              </p:cNvPr>
              <p:cNvSpPr txBox="1"/>
              <p:nvPr/>
            </p:nvSpPr>
            <p:spPr>
              <a:xfrm>
                <a:off x="2385722" y="1946044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Java Virtual Machine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4DF03A-CD5E-4BAD-A8CE-640DF426646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JVM executes threads?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06309-1CF4-41A8-A13A-806CF240451E}"/>
              </a:ext>
            </a:extLst>
          </p:cNvPr>
          <p:cNvGrpSpPr/>
          <p:nvPr/>
        </p:nvGrpSpPr>
        <p:grpSpPr>
          <a:xfrm>
            <a:off x="6818468" y="1578665"/>
            <a:ext cx="4455008" cy="1461157"/>
            <a:chOff x="912800" y="4582713"/>
            <a:chExt cx="4455008" cy="146115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E0B3E6-89AA-4EB7-999E-3824FB4607AF}"/>
                </a:ext>
              </a:extLst>
            </p:cNvPr>
            <p:cNvGrpSpPr/>
            <p:nvPr/>
          </p:nvGrpSpPr>
          <p:grpSpPr>
            <a:xfrm>
              <a:off x="912800" y="4839622"/>
              <a:ext cx="1467402" cy="1199551"/>
              <a:chOff x="1921112" y="114053"/>
              <a:chExt cx="8110307" cy="6629895"/>
            </a:xfrm>
          </p:grpSpPr>
          <p:sp>
            <p:nvSpPr>
              <p:cNvPr id="96" name="Figure">
                <a:extLst>
                  <a:ext uri="{FF2B5EF4-FFF2-40B4-BE49-F238E27FC236}">
                    <a16:creationId xmlns:a16="http://schemas.microsoft.com/office/drawing/2014/main" id="{485A0588-2251-4E22-AE9E-C6F953B68A5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7" name="Figure">
                <a:extLst>
                  <a:ext uri="{FF2B5EF4-FFF2-40B4-BE49-F238E27FC236}">
                    <a16:creationId xmlns:a16="http://schemas.microsoft.com/office/drawing/2014/main" id="{D4033E88-3177-4112-B578-B8C896A047CF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8" name="Figure">
                <a:extLst>
                  <a:ext uri="{FF2B5EF4-FFF2-40B4-BE49-F238E27FC236}">
                    <a16:creationId xmlns:a16="http://schemas.microsoft.com/office/drawing/2014/main" id="{2A45EBD4-8F10-434E-97FF-FE7CD741AEA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3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9" name="Figure">
                <a:extLst>
                  <a:ext uri="{FF2B5EF4-FFF2-40B4-BE49-F238E27FC236}">
                    <a16:creationId xmlns:a16="http://schemas.microsoft.com/office/drawing/2014/main" id="{1C002C03-A58F-4943-90A2-E3A9BE9D4C9D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0" name="Figure">
                <a:extLst>
                  <a:ext uri="{FF2B5EF4-FFF2-40B4-BE49-F238E27FC236}">
                    <a16:creationId xmlns:a16="http://schemas.microsoft.com/office/drawing/2014/main" id="{57697401-BA6C-493D-944A-F3A6B02CAFC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1" name="Figure">
                <a:extLst>
                  <a:ext uri="{FF2B5EF4-FFF2-40B4-BE49-F238E27FC236}">
                    <a16:creationId xmlns:a16="http://schemas.microsoft.com/office/drawing/2014/main" id="{1E9E0F58-1646-45DA-B160-9FC954301A5F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B7E9918-E504-40BD-B1B3-E47597E98E0D}"/>
                </a:ext>
              </a:extLst>
            </p:cNvPr>
            <p:cNvGrpSpPr/>
            <p:nvPr/>
          </p:nvGrpSpPr>
          <p:grpSpPr>
            <a:xfrm>
              <a:off x="2385722" y="4582713"/>
              <a:ext cx="2982086" cy="1461157"/>
              <a:chOff x="2385722" y="1576712"/>
              <a:chExt cx="2982086" cy="146115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B4E1CB5-770B-4761-9F0D-AE9E9D7DAAE6}"/>
                  </a:ext>
                </a:extLst>
              </p:cNvPr>
              <p:cNvSpPr txBox="1"/>
              <p:nvPr/>
            </p:nvSpPr>
            <p:spPr>
              <a:xfrm>
                <a:off x="2385722" y="1576712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Low-level Mechanisms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F583A1C-915E-465F-8FF0-92ACF48B5F57}"/>
                  </a:ext>
                </a:extLst>
              </p:cNvPr>
              <p:cNvSpPr txBox="1"/>
              <p:nvPr/>
            </p:nvSpPr>
            <p:spPr>
              <a:xfrm>
                <a:off x="2385722" y="2483871"/>
                <a:ext cx="2982086" cy="55399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Low-level thread communication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4A38B-02B0-43F3-851D-6BE3A29AF48B}"/>
              </a:ext>
            </a:extLst>
          </p:cNvPr>
          <p:cNvGrpSpPr/>
          <p:nvPr/>
        </p:nvGrpSpPr>
        <p:grpSpPr>
          <a:xfrm>
            <a:off x="6818468" y="3945687"/>
            <a:ext cx="4449488" cy="1303355"/>
            <a:chOff x="6565056" y="1736523"/>
            <a:chExt cx="4449488" cy="130335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82F3BB7-7983-436E-A14E-6FF378813428}"/>
                </a:ext>
              </a:extLst>
            </p:cNvPr>
            <p:cNvGrpSpPr/>
            <p:nvPr/>
          </p:nvGrpSpPr>
          <p:grpSpPr>
            <a:xfrm>
              <a:off x="8032458" y="1736523"/>
              <a:ext cx="2982086" cy="1193821"/>
              <a:chOff x="2385722" y="1736523"/>
              <a:chExt cx="2982086" cy="1193821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F66E086-42AB-4B5C-8F92-D1313B24C01C}"/>
                  </a:ext>
                </a:extLst>
              </p:cNvPr>
              <p:cNvSpPr txBox="1"/>
              <p:nvPr/>
            </p:nvSpPr>
            <p:spPr>
              <a:xfrm>
                <a:off x="2385722" y="1736523"/>
                <a:ext cx="2982086" cy="923330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High-level Mechanisms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71227A-93EF-4E4E-A1D1-681C6628266E}"/>
                  </a:ext>
                </a:extLst>
              </p:cNvPr>
              <p:cNvSpPr txBox="1"/>
              <p:nvPr/>
            </p:nvSpPr>
            <p:spPr>
              <a:xfrm>
                <a:off x="2385722" y="2653345"/>
                <a:ext cx="2982086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More advanced features…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8E3F84C-DB54-48F7-938A-52A662495B71}"/>
                </a:ext>
              </a:extLst>
            </p:cNvPr>
            <p:cNvGrpSpPr/>
            <p:nvPr/>
          </p:nvGrpSpPr>
          <p:grpSpPr>
            <a:xfrm>
              <a:off x="6565056" y="1840327"/>
              <a:ext cx="1467402" cy="1199551"/>
              <a:chOff x="1921112" y="114053"/>
              <a:chExt cx="8110307" cy="6629895"/>
            </a:xfrm>
          </p:grpSpPr>
          <p:sp>
            <p:nvSpPr>
              <p:cNvPr id="163" name="Figure">
                <a:extLst>
                  <a:ext uri="{FF2B5EF4-FFF2-40B4-BE49-F238E27FC236}">
                    <a16:creationId xmlns:a16="http://schemas.microsoft.com/office/drawing/2014/main" id="{1B7564AA-8927-458F-BA1D-C425A1051560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4" name="Figure">
                <a:extLst>
                  <a:ext uri="{FF2B5EF4-FFF2-40B4-BE49-F238E27FC236}">
                    <a16:creationId xmlns:a16="http://schemas.microsoft.com/office/drawing/2014/main" id="{63C8AC06-4FB7-4EC2-9E68-C1F5929045E3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5" name="Figure">
                <a:extLst>
                  <a:ext uri="{FF2B5EF4-FFF2-40B4-BE49-F238E27FC236}">
                    <a16:creationId xmlns:a16="http://schemas.microsoft.com/office/drawing/2014/main" id="{8820B7A3-A498-4EB9-94A6-4359A8A8793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4</a:t>
                </a:r>
                <a:endParaRPr kumimoji="0" sz="3000" b="0" i="0" u="none" strike="noStrike" kern="0" cap="none" spc="0" normalizeH="0" baseline="0" noProof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6" name="Figure">
                <a:extLst>
                  <a:ext uri="{FF2B5EF4-FFF2-40B4-BE49-F238E27FC236}">
                    <a16:creationId xmlns:a16="http://schemas.microsoft.com/office/drawing/2014/main" id="{71CEA3BA-BBDC-4318-AD9E-3DF1F80A1AF0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7" name="Figure">
                <a:extLst>
                  <a:ext uri="{FF2B5EF4-FFF2-40B4-BE49-F238E27FC236}">
                    <a16:creationId xmlns:a16="http://schemas.microsoft.com/office/drawing/2014/main" id="{BC2CAAEE-217F-4ECB-86BF-F0C8B7DC1C9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8" name="Figure">
                <a:extLst>
                  <a:ext uri="{FF2B5EF4-FFF2-40B4-BE49-F238E27FC236}">
                    <a16:creationId xmlns:a16="http://schemas.microsoft.com/office/drawing/2014/main" id="{D9953651-D660-4223-86E0-522D13CA5D43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2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Virtual </a:t>
            </a:r>
            <a:r>
              <a:rPr lang="en-US" dirty="0"/>
              <a:t>M</a:t>
            </a:r>
            <a:r>
              <a:rPr lang="en-US" b="1" dirty="0"/>
              <a:t>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Green Threads</a:t>
            </a:r>
            <a:endParaRPr lang="fa-I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Threading Implementation in JVM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939" y="106853"/>
            <a:ext cx="9033464" cy="1132235"/>
          </a:xfrm>
        </p:spPr>
        <p:txBody>
          <a:bodyPr>
            <a:noAutofit/>
          </a:bodyPr>
          <a:lstStyle/>
          <a:p>
            <a:r>
              <a:rPr lang="en-US" dirty="0"/>
              <a:t>Green Threads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88225"/>
            <a:ext cx="4114800" cy="365125"/>
          </a:xfrm>
        </p:spPr>
        <p:txBody>
          <a:bodyPr/>
          <a:lstStyle/>
          <a:p>
            <a:r>
              <a:rPr lang="en-US" b="1"/>
              <a:t>Java Virtual Machine</a:t>
            </a:r>
          </a:p>
          <a:p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8537DC-D832-4421-8FDD-1C0E7DA4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1987421"/>
            <a:ext cx="11012494" cy="41241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Green Threads </a:t>
            </a:r>
            <a:r>
              <a:rPr lang="en-US" sz="2800" dirty="0"/>
              <a:t>refers to the name of the original thread library for the programming language </a:t>
            </a:r>
            <a:r>
              <a:rPr lang="en-US" sz="2800" dirty="0">
                <a:solidFill>
                  <a:schemeClr val="accent4"/>
                </a:solidFill>
              </a:rPr>
              <a:t>Java</a:t>
            </a:r>
            <a:r>
              <a:rPr lang="en-US" sz="2800" dirty="0"/>
              <a:t>.</a:t>
            </a:r>
          </a:p>
          <a:p>
            <a:r>
              <a:rPr lang="en-US" sz="2800" dirty="0"/>
              <a:t>Green threads or </a:t>
            </a:r>
            <a:r>
              <a:rPr lang="en-US" sz="2800" dirty="0">
                <a:solidFill>
                  <a:schemeClr val="accent4"/>
                </a:solidFill>
              </a:rPr>
              <a:t>virtual</a:t>
            </a:r>
            <a:r>
              <a:rPr lang="en-US" sz="2800" dirty="0"/>
              <a:t> threads are threads that are scheduled by a   </a:t>
            </a:r>
            <a:r>
              <a:rPr lang="en-US" sz="2800" dirty="0">
                <a:solidFill>
                  <a:schemeClr val="accent4"/>
                </a:solidFill>
              </a:rPr>
              <a:t>runtime library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4"/>
                </a:solidFill>
              </a:rPr>
              <a:t>virtual machine</a:t>
            </a:r>
            <a:r>
              <a:rPr lang="fa-IR" sz="2800" dirty="0"/>
              <a:t>.</a:t>
            </a:r>
          </a:p>
          <a:p>
            <a:r>
              <a:rPr lang="en-US" sz="2800" dirty="0"/>
              <a:t>Green threads emulate multithreaded environments </a:t>
            </a:r>
            <a:r>
              <a:rPr lang="en-US" sz="2800" dirty="0">
                <a:solidFill>
                  <a:schemeClr val="accent4"/>
                </a:solidFill>
              </a:rPr>
              <a:t>without</a:t>
            </a:r>
            <a:r>
              <a:rPr lang="en-US" sz="2800" dirty="0"/>
              <a:t> relying on </a:t>
            </a:r>
            <a:r>
              <a:rPr lang="en-US" sz="2800" dirty="0">
                <a:solidFill>
                  <a:schemeClr val="accent4"/>
                </a:solidFill>
              </a:rPr>
              <a:t>any native OS </a:t>
            </a:r>
            <a:r>
              <a:rPr lang="en-US" sz="2800" dirty="0"/>
              <a:t>abilities.</a:t>
            </a:r>
          </a:p>
          <a:p>
            <a:r>
              <a:rPr lang="en-US" sz="2800" dirty="0"/>
              <a:t>They are managed in </a:t>
            </a:r>
            <a:r>
              <a:rPr lang="en-US" sz="2800" dirty="0">
                <a:solidFill>
                  <a:schemeClr val="accent4"/>
                </a:solidFill>
              </a:rPr>
              <a:t>user</a:t>
            </a:r>
            <a:r>
              <a:rPr lang="en-US" sz="2800" dirty="0"/>
              <a:t> space instead of </a:t>
            </a:r>
            <a:r>
              <a:rPr lang="en-US" sz="2800" dirty="0">
                <a:solidFill>
                  <a:schemeClr val="accent4"/>
                </a:solidFill>
              </a:rPr>
              <a:t>kernel</a:t>
            </a:r>
            <a:r>
              <a:rPr lang="en-US" sz="2800" dirty="0"/>
              <a:t> space.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8442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1317</Words>
  <Application>Microsoft Office PowerPoint</Application>
  <PresentationFormat>Widescreen</PresentationFormat>
  <Paragraphs>316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Consolas,Bold</vt:lpstr>
      <vt:lpstr>Consolas,Italic</vt:lpstr>
      <vt:lpstr>Gill Sans</vt:lpstr>
      <vt:lpstr>Open Sans</vt:lpstr>
      <vt:lpstr>Open Sans Light</vt:lpstr>
      <vt:lpstr>Custom Design</vt:lpstr>
      <vt:lpstr>Showeet theme</vt:lpstr>
      <vt:lpstr>showeet</vt:lpstr>
      <vt:lpstr>Java Threading</vt:lpstr>
      <vt:lpstr>Outline</vt:lpstr>
      <vt:lpstr>Threading in Java</vt:lpstr>
      <vt:lpstr>Thread Creation in Java</vt:lpstr>
      <vt:lpstr>Approach 1: Extending Thread Class</vt:lpstr>
      <vt:lpstr>Approach 2: Implementing Runnable Interface</vt:lpstr>
      <vt:lpstr>Outline</vt:lpstr>
      <vt:lpstr>Java Virtual Machine</vt:lpstr>
      <vt:lpstr>Green Threads</vt:lpstr>
      <vt:lpstr> Threading Implementation in JVM</vt:lpstr>
      <vt:lpstr>Outline</vt:lpstr>
      <vt:lpstr>Low-level Mechanisms</vt:lpstr>
      <vt:lpstr>Synchronized blocks</vt:lpstr>
      <vt:lpstr>Synchronized blocks</vt:lpstr>
      <vt:lpstr>Inter-Thread Communication</vt:lpstr>
      <vt:lpstr>Outline</vt:lpstr>
      <vt:lpstr>High-level Mechanisms</vt:lpstr>
      <vt:lpstr>High-level Threading Mechanisms</vt:lpstr>
      <vt:lpstr>Synchronizer Objects</vt:lpstr>
      <vt:lpstr>Semaphore</vt:lpstr>
      <vt:lpstr>Semaphore: Example</vt:lpstr>
      <vt:lpstr>CountDownLatch</vt:lpstr>
      <vt:lpstr>More synchronizers</vt:lpstr>
      <vt:lpstr>Thank You!</vt:lpstr>
    </vt:vector>
  </TitlesOfParts>
  <Company>Amirkabir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Threading</dc:title>
  <dc:creator>Radin Shayanfar;Erfan Ghassemi</dc:creator>
  <dc:description/>
  <cp:lastModifiedBy>Radin Shayanfar</cp:lastModifiedBy>
  <cp:revision>34</cp:revision>
  <dcterms:created xsi:type="dcterms:W3CDTF">2011-05-09T14:18:21Z</dcterms:created>
  <dcterms:modified xsi:type="dcterms:W3CDTF">2021-06-07T12:09:37Z</dcterms:modified>
  <cp:category>Multicore Programming</cp:category>
</cp:coreProperties>
</file>