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594838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52294812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1179222718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1566917726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08533323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08294446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0331821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30095498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259500517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D36684-5507-4676-146C-F52FE871E82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1418E6-A8D4-98F9-75C9-6E655F45288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78C073-0ECA-A386-2BE5-B30EC3F252B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84A650-47A8-E2D9-FC4E-05C6F320F81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E36A66-44DC-141E-69C0-AABE23E8B6E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D8187B-7221-90CD-44E1-8520EF06FF5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8B47FF-DF35-149C-7E3E-F4DDFBBB221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58421C-4871-6D0B-66BE-33BD5257419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299531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60277434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66200591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35422700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775764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9490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2620027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2762708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97601650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982335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8794888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2910446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6358975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40604203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602975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0378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1017963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716359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78066723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932893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3296739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5113128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82180388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200119712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2276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5108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2823361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2721036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274413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32470621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807256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6725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573907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65493940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2639596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84253430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19087336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84067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5097633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97328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0760208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830264243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017287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6902229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86952395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143466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228882" name="Title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13581501" name="Content Placeholder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168511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6795931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63906745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98229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0051589" name="Title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59639729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65690415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14043493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39659719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435610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873376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4154712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71913464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1424415054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7517843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7022744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7460298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3617528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05488056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1235789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404840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33392053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4089981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46853477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8942914" name="Title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4110470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>‹#›</a:t>
            </a:fld>
            <a:endParaRPr/>
          </a:p>
        </p:txBody>
      </p:sp>
      <p:sp>
        <p:nvSpPr>
          <p:cNvPr id="163838802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214176832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22714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59555" y="3023318"/>
            <a:ext cx="1260927" cy="1565652"/>
          </a:xfrm>
          <a:prstGeom prst="rect">
            <a:avLst/>
          </a:prstGeom>
        </p:spPr>
      </p:pic>
      <p:pic>
        <p:nvPicPr>
          <p:cNvPr id="63731214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866826" y="5344635"/>
            <a:ext cx="3315991" cy="1370034"/>
          </a:xfrm>
          <a:prstGeom prst="rect">
            <a:avLst/>
          </a:prstGeom>
        </p:spPr>
      </p:pic>
      <p:sp>
        <p:nvSpPr>
          <p:cNvPr id="1794301057" name="Title 1"/>
          <p:cNvSpPr>
            <a:spLocks noGrp="1"/>
          </p:cNvSpPr>
          <p:nvPr>
            <p:ph type="ctrTitle"/>
          </p:nvPr>
        </p:nvSpPr>
        <p:spPr bwMode="auto">
          <a:xfrm>
            <a:off x="1001219" y="1296867"/>
            <a:ext cx="10363199" cy="1470025"/>
          </a:xfrm>
        </p:spPr>
        <p:txBody>
          <a:bodyPr/>
          <a:lstStyle/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Inconsolata Black"/>
                <a:ea typeface="Inconsolata Black"/>
                <a:cs typeface="Inconsolata Black"/>
              </a:rPr>
              <a:t>Projet Radi</a:t>
            </a:r>
            <a:r>
              <a:rPr sz="4800" b="0" i="0" u="none">
                <a:solidFill>
                  <a:srgbClr val="000000"/>
                </a:solidFill>
                <a:latin typeface="Inconsolata Black"/>
                <a:ea typeface="Inconsolata Black"/>
                <a:cs typeface="Inconsolata Black"/>
              </a:rPr>
              <a:t>o</a:t>
            </a:r>
            <a:r>
              <a:rPr sz="4800" b="0" i="0" u="none">
                <a:solidFill>
                  <a:srgbClr val="000000"/>
                </a:solidFill>
                <a:latin typeface="Inconsolata Black"/>
                <a:ea typeface="Inconsolata Black"/>
                <a:cs typeface="Inconsolata Black"/>
              </a:rPr>
              <a:t> Rosemont</a:t>
            </a:r>
            <a:endParaRPr lang="fr-FR" sz="3600"/>
          </a:p>
        </p:txBody>
      </p:sp>
      <p:sp>
        <p:nvSpPr>
          <p:cNvPr id="1976990467" name="Subtitle 2"/>
          <p:cNvSpPr>
            <a:spLocks noGrp="1"/>
          </p:cNvSpPr>
          <p:nvPr>
            <p:ph type="subTitle" idx="1"/>
          </p:nvPr>
        </p:nvSpPr>
        <p:spPr bwMode="auto">
          <a:xfrm>
            <a:off x="1939762" y="2766893"/>
            <a:ext cx="8534399" cy="1752599"/>
          </a:xfrm>
        </p:spPr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Une radio étudiante numérique au Cégep Rosemont</a:t>
            </a:r>
            <a:br>
              <a:rPr sz="28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</a:br>
            <a:r>
              <a:rPr sz="28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Présenté par Marc-André Legault - 2025</a:t>
            </a:r>
            <a:endParaRPr lang="fr-FR"/>
          </a:p>
        </p:txBody>
      </p:sp>
      <p:pic>
        <p:nvPicPr>
          <p:cNvPr id="111861654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263071" y="301384"/>
            <a:ext cx="1700235" cy="2014777"/>
          </a:xfrm>
          <a:prstGeom prst="rect">
            <a:avLst/>
          </a:prstGeom>
        </p:spPr>
      </p:pic>
      <p:pic>
        <p:nvPicPr>
          <p:cNvPr id="73355403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0" flipH="0" flipV="0">
            <a:off x="263071" y="4739685"/>
            <a:ext cx="1676691" cy="1745541"/>
          </a:xfrm>
          <a:prstGeom prst="rect">
            <a:avLst/>
          </a:prstGeom>
        </p:spPr>
      </p:pic>
      <p:pic>
        <p:nvPicPr>
          <p:cNvPr id="118873058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rot="0" flipH="0" flipV="0">
            <a:off x="10363199" y="2130425"/>
            <a:ext cx="1456135" cy="2038590"/>
          </a:xfrm>
          <a:prstGeom prst="rect">
            <a:avLst/>
          </a:prstGeom>
        </p:spPr>
      </p:pic>
      <p:pic>
        <p:nvPicPr>
          <p:cNvPr id="1510520286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rot="0" flipH="0" flipV="0">
            <a:off x="7496976" y="5280126"/>
            <a:ext cx="1260927" cy="1260927"/>
          </a:xfrm>
          <a:prstGeom prst="rect">
            <a:avLst/>
          </a:prstGeom>
        </p:spPr>
      </p:pic>
      <p:pic>
        <p:nvPicPr>
          <p:cNvPr id="258039539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rot="0" flipH="0" flipV="0">
            <a:off x="10502554" y="227853"/>
            <a:ext cx="1258855" cy="1258855"/>
          </a:xfrm>
          <a:prstGeom prst="rect">
            <a:avLst/>
          </a:prstGeom>
        </p:spPr>
      </p:pic>
      <p:pic>
        <p:nvPicPr>
          <p:cNvPr id="350661623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rot="0" flipH="0" flipV="0">
            <a:off x="2570445" y="227853"/>
            <a:ext cx="1069013" cy="1069013"/>
          </a:xfrm>
          <a:prstGeom prst="rect">
            <a:avLst/>
          </a:prstGeom>
        </p:spPr>
      </p:pic>
      <p:pic>
        <p:nvPicPr>
          <p:cNvPr id="170379799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rot="0" flipH="0" flipV="0">
            <a:off x="10123967" y="4794597"/>
            <a:ext cx="1801009" cy="1801009"/>
          </a:xfrm>
          <a:prstGeom prst="rect">
            <a:avLst/>
          </a:prstGeom>
        </p:spPr>
      </p:pic>
      <p:pic>
        <p:nvPicPr>
          <p:cNvPr id="332715739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rot="0" flipH="0" flipV="0">
            <a:off x="4305821" y="572086"/>
            <a:ext cx="2295524" cy="572086"/>
          </a:xfrm>
          <a:prstGeom prst="rect">
            <a:avLst/>
          </a:prstGeom>
        </p:spPr>
      </p:pic>
      <p:pic>
        <p:nvPicPr>
          <p:cNvPr id="1323689143" name="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 rot="0" flipH="0" flipV="0">
            <a:off x="7137225" y="469725"/>
            <a:ext cx="2664534" cy="515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61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1861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1861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7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03227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27157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6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236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3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8039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8039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80395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803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31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37312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37312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37312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35540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52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052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052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7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30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99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88730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88730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99">
                                      <p:cBhvr>
                                        <p:cTn id="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88730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88730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68138115" name=""/>
          <p:cNvPicPr>
            <a:picLocks noChangeAspect="1"/>
          </p:cNvPicPr>
          <p:nvPr/>
        </p:nvPicPr>
        <p:blipFill>
          <a:blip r:embed="rId3">
            <a:alphaModFix amt="36000"/>
          </a:blip>
          <a:stretch/>
        </p:blipFill>
        <p:spPr bwMode="auto">
          <a:xfrm>
            <a:off x="0" y="-282309"/>
            <a:ext cx="12191999" cy="8124824"/>
          </a:xfrm>
          <a:prstGeom prst="rect">
            <a:avLst/>
          </a:prstGeom>
        </p:spPr>
      </p:pic>
      <p:sp>
        <p:nvSpPr>
          <p:cNvPr id="1150193119" name="Titre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Inconsolata Black"/>
                <a:ea typeface="Inconsolata Black"/>
                <a:cs typeface="Inconsolata Black"/>
              </a:rPr>
              <a:t>Objectifs du projet</a:t>
            </a:r>
            <a:endParaRPr/>
          </a:p>
        </p:txBody>
      </p:sp>
      <p:sp>
        <p:nvSpPr>
          <p:cNvPr id="429768148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9" y="3182610"/>
            <a:ext cx="10515600" cy="214095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>
              <a:defRPr/>
            </a:pPr>
            <a:r>
              <a:rPr sz="110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Créer une radio étudiante au Cégep Rosemont</a:t>
            </a:r>
            <a:endParaRPr sz="26000">
              <a:latin typeface="Inconsolata"/>
              <a:cs typeface="Inconsolata"/>
            </a:endParaRPr>
          </a:p>
          <a:p>
            <a:pPr marL="0" indent="0">
              <a:buFont typeface="Arial"/>
              <a:buNone/>
              <a:defRPr/>
            </a:pPr>
            <a:endParaRPr sz="11000">
              <a:latin typeface="Inconsolata"/>
              <a:cs typeface="Inconsolata"/>
            </a:endParaRPr>
          </a:p>
          <a:p>
            <a:pPr>
              <a:defRPr/>
            </a:pPr>
            <a:r>
              <a:rPr sz="110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Favoriser l'apprentissage interdisciplinaire</a:t>
            </a:r>
            <a:endParaRPr sz="26000">
              <a:latin typeface="Inconsolata"/>
              <a:cs typeface="Inconsolata"/>
            </a:endParaRPr>
          </a:p>
          <a:p>
            <a:pPr marL="0" indent="0">
              <a:buFont typeface="Arial"/>
              <a:buNone/>
              <a:defRPr/>
            </a:pPr>
            <a:endParaRPr sz="9000">
              <a:latin typeface="Inconsolata"/>
              <a:cs typeface="Inconsolata"/>
            </a:endParaRPr>
          </a:p>
          <a:p>
            <a:pPr>
              <a:defRPr/>
            </a:pPr>
            <a:r>
              <a:rPr sz="110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Promouvoir la participation étudiante et la créativité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71188135" name=""/>
          <p:cNvPicPr>
            <a:picLocks noChangeAspect="1"/>
          </p:cNvPicPr>
          <p:nvPr/>
        </p:nvPicPr>
        <p:blipFill>
          <a:blip r:embed="rId3">
            <a:alphaModFix amt="24000"/>
          </a:blip>
          <a:stretch/>
        </p:blipFill>
        <p:spPr bwMode="auto">
          <a:xfrm>
            <a:off x="-120299" y="-879701"/>
            <a:ext cx="12191999" cy="8134349"/>
          </a:xfrm>
          <a:prstGeom prst="rect">
            <a:avLst/>
          </a:prstGeom>
          <a:noFill/>
          <a:ln w="76199">
            <a:solidFill>
              <a:srgbClr val="000000">
                <a:alpha val="55000"/>
              </a:srgbClr>
            </a:solidFill>
            <a:prstDash val="solid"/>
          </a:ln>
        </p:spPr>
      </p:pic>
      <p:sp>
        <p:nvSpPr>
          <p:cNvPr id="760489675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Bénéfices pour les programmes</a:t>
            </a:r>
            <a:endParaRPr/>
          </a:p>
        </p:txBody>
      </p:sp>
      <p:sp>
        <p:nvSpPr>
          <p:cNvPr id="1338639895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0000" lnSpcReduction="10000"/>
          </a:bodyPr>
          <a:lstStyle/>
          <a:p>
            <a:pPr>
              <a:defRPr/>
            </a:pPr>
            <a:r>
              <a:rPr sz="72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Arts et communication : métiers des médias</a:t>
            </a:r>
            <a:endParaRPr sz="7200" b="0" i="0" u="none">
              <a:solidFill>
                <a:srgbClr val="000000"/>
              </a:solidFill>
              <a:latin typeface="Inconsolata"/>
              <a:ea typeface="Inconsolata"/>
              <a:cs typeface="Inconsolata"/>
            </a:endParaRPr>
          </a:p>
          <a:p>
            <a:pPr>
              <a:defRPr/>
            </a:pPr>
            <a:r>
              <a:rPr sz="72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Sciences humaines : vulgarisation et débat</a:t>
            </a:r>
            <a:endParaRPr sz="7200" b="0" i="0" u="none">
              <a:solidFill>
                <a:srgbClr val="000000"/>
              </a:solidFill>
              <a:latin typeface="Inconsolata"/>
              <a:ea typeface="Inconsolata"/>
              <a:cs typeface="Inconsolata"/>
            </a:endParaRPr>
          </a:p>
          <a:p>
            <a:pPr>
              <a:defRPr/>
            </a:pPr>
            <a:r>
              <a:rPr sz="72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Sciences : capsules de vulgarisation</a:t>
            </a:r>
            <a:endParaRPr sz="7200" b="0" i="0" u="none">
              <a:solidFill>
                <a:srgbClr val="000000"/>
              </a:solidFill>
              <a:latin typeface="Inconsolata"/>
              <a:ea typeface="Inconsolata"/>
              <a:cs typeface="Inconsolata"/>
            </a:endParaRPr>
          </a:p>
          <a:p>
            <a:pPr>
              <a:defRPr/>
            </a:pPr>
            <a:r>
              <a:rPr lang="fr-CA" sz="72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T</a:t>
            </a:r>
            <a:r>
              <a:rPr sz="72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I électronique : infrastructure et automatisation</a:t>
            </a:r>
            <a:endParaRPr sz="7200" b="0" i="0" u="none">
              <a:solidFill>
                <a:srgbClr val="000000"/>
              </a:solidFill>
              <a:latin typeface="Inconsolata"/>
              <a:ea typeface="Inconsolata"/>
              <a:cs typeface="Inconsolata"/>
            </a:endParaRPr>
          </a:p>
          <a:p>
            <a:pPr>
              <a:defRPr/>
            </a:pPr>
            <a:r>
              <a:rPr sz="72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Musique et son : scène virtuelle</a:t>
            </a:r>
            <a:endParaRPr sz="7200" b="0" i="0" u="none">
              <a:solidFill>
                <a:srgbClr val="000000"/>
              </a:solidFill>
              <a:latin typeface="Inconsolata"/>
              <a:ea typeface="Inconsolata"/>
              <a:cs typeface="Inconsolata"/>
            </a:endParaRPr>
          </a:p>
          <a:p>
            <a:pPr>
              <a:defRPr/>
            </a:pPr>
            <a:r>
              <a:rPr sz="72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Vie collégiale : inclusion et diversité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41087074" name=""/>
          <p:cNvPicPr>
            <a:picLocks noChangeAspect="1"/>
          </p:cNvPicPr>
          <p:nvPr/>
        </p:nvPicPr>
        <p:blipFill>
          <a:blip r:embed="rId3">
            <a:alphaModFix amt="12000"/>
          </a:blip>
          <a:stretch/>
        </p:blipFill>
        <p:spPr bwMode="auto">
          <a:xfrm flipH="0" flipV="0">
            <a:off x="-164156" y="-612321"/>
            <a:ext cx="12418258" cy="8285307"/>
          </a:xfrm>
          <a:prstGeom prst="rect">
            <a:avLst/>
          </a:prstGeom>
        </p:spPr>
      </p:pic>
      <p:sp>
        <p:nvSpPr>
          <p:cNvPr id="320821287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Inconsolata Black"/>
                <a:ea typeface="Inconsolata Black"/>
                <a:cs typeface="Inconsolata Black"/>
              </a:rPr>
              <a:t>Architecture technique</a:t>
            </a:r>
            <a:endParaRPr/>
          </a:p>
        </p:txBody>
      </p:sp>
      <p:sp>
        <p:nvSpPr>
          <p:cNvPr id="1999649499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Icecast + Liquidsoap : audio</a:t>
            </a:r>
            <a:endParaRPr sz="14000">
              <a:latin typeface="Inconsolata"/>
              <a:cs typeface="Inconsolata"/>
            </a:endParaRPr>
          </a:p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Owncast : vidéo en direct</a:t>
            </a:r>
            <a:endParaRPr sz="14000">
              <a:latin typeface="Inconsolata"/>
              <a:cs typeface="Inconsolata"/>
            </a:endParaRPr>
          </a:p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IceWatch : sécurisation et contrôle des flux</a:t>
            </a:r>
            <a:endParaRPr sz="14000">
              <a:latin typeface="Inconsolata"/>
              <a:cs typeface="Inconsolata"/>
            </a:endParaRPr>
          </a:p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Reverse proxy HTTPS</a:t>
            </a:r>
            <a:endParaRPr sz="14000">
              <a:latin typeface="Inconsolata"/>
              <a:cs typeface="Inconsolata"/>
            </a:endParaRPr>
          </a:p>
          <a:p>
            <a:pPr>
              <a:defRPr/>
            </a:pPr>
            <a:r>
              <a:rPr sz="48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VLAN dédiée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280513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14955" y="30332"/>
            <a:ext cx="7432901" cy="6797334"/>
          </a:xfrm>
          <a:prstGeom prst="rect">
            <a:avLst/>
          </a:prstGeom>
        </p:spPr>
      </p:pic>
      <p:pic>
        <p:nvPicPr>
          <p:cNvPr id="1728631875" name=""/>
          <p:cNvPicPr>
            <a:picLocks noChangeAspect="1"/>
          </p:cNvPicPr>
          <p:nvPr/>
        </p:nvPicPr>
        <p:blipFill>
          <a:blip r:embed="rId4">
            <a:alphaModFix amt="12000"/>
          </a:blip>
          <a:stretch/>
        </p:blipFill>
        <p:spPr bwMode="auto">
          <a:xfrm flipH="0" flipV="0">
            <a:off x="-66294" y="-2857500"/>
            <a:ext cx="12416517" cy="1896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67864080" name=""/>
          <p:cNvPicPr>
            <a:picLocks noChangeAspect="1"/>
          </p:cNvPicPr>
          <p:nvPr/>
        </p:nvPicPr>
        <p:blipFill>
          <a:blip r:embed="rId3">
            <a:alphaModFix amt="24000"/>
          </a:blip>
          <a:stretch/>
        </p:blipFill>
        <p:spPr bwMode="auto">
          <a:xfrm flipH="0" flipV="0">
            <a:off x="68035" y="-1020535"/>
            <a:ext cx="12894508" cy="8596339"/>
          </a:xfrm>
          <a:prstGeom prst="rect">
            <a:avLst/>
          </a:prstGeom>
          <a:ln w="12700">
            <a:solidFill>
              <a:srgbClr val="000000">
                <a:alpha val="15999"/>
              </a:srgbClr>
            </a:solidFill>
          </a:ln>
        </p:spPr>
      </p:pic>
      <p:sp>
        <p:nvSpPr>
          <p:cNvPr id="344279408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Inconsolata Black"/>
                <a:ea typeface="Inconsolata Black"/>
                <a:cs typeface="Inconsolata Black"/>
              </a:rPr>
              <a:t> Pérennité et coûts</a:t>
            </a:r>
            <a:endParaRPr/>
          </a:p>
        </p:txBody>
      </p:sp>
      <p:sp>
        <p:nvSpPr>
          <p:cNvPr id="202735942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9" y="2494642"/>
            <a:ext cx="10515600" cy="26987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Technologies open source</a:t>
            </a:r>
            <a:endParaRPr sz="11000">
              <a:latin typeface="Inconsolata"/>
              <a:cs typeface="Inconsolata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Coûts très faibles à long terme</a:t>
            </a:r>
            <a:endParaRPr sz="11000">
              <a:latin typeface="Inconsolata"/>
              <a:cs typeface="Inconsolata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Matériel réutilisable</a:t>
            </a:r>
            <a:endParaRPr sz="11000">
              <a:latin typeface="Inconsolata"/>
              <a:cs typeface="Inconsolata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Documentation prévue pour la continuité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42317413" name=""/>
          <p:cNvPicPr>
            <a:picLocks noChangeAspect="1"/>
          </p:cNvPicPr>
          <p:nvPr/>
        </p:nvPicPr>
        <p:blipFill>
          <a:blip r:embed="rId3">
            <a:alphaModFix amt="26000"/>
          </a:blip>
          <a:stretch/>
        </p:blipFill>
        <p:spPr bwMode="auto">
          <a:xfrm flipH="0" flipV="0">
            <a:off x="-198173" y="-697365"/>
            <a:ext cx="12588347" cy="8392231"/>
          </a:xfrm>
          <a:prstGeom prst="rect">
            <a:avLst/>
          </a:prstGeom>
        </p:spPr>
      </p:pic>
      <p:sp>
        <p:nvSpPr>
          <p:cNvPr id="1384124466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Inconsolata Black"/>
                <a:ea typeface="Inconsolata Black"/>
                <a:cs typeface="Inconsolata Black"/>
              </a:rPr>
              <a:t>Déploiement simplifié</a:t>
            </a:r>
            <a:endParaRPr/>
          </a:p>
        </p:txBody>
      </p:sp>
      <p:sp>
        <p:nvSpPr>
          <p:cNvPr id="1686231624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Installation automatisée (IceWatch Stack)</a:t>
            </a:r>
            <a:endParaRPr sz="3600">
              <a:latin typeface="Inconsolata"/>
              <a:cs typeface="Inconsolata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Serveur Debian/VM</a:t>
            </a:r>
            <a:endParaRPr sz="3600">
              <a:latin typeface="Inconsolata"/>
              <a:cs typeface="Inconsolata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Poste client Manjaro + pro-audio</a:t>
            </a:r>
            <a:endParaRPr sz="3600">
              <a:latin typeface="Inconsolata"/>
              <a:cs typeface="Inconsolata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Charge totale : ≈ 5 jours pour le déploiement initial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94701956" name=""/>
          <p:cNvPicPr>
            <a:picLocks noChangeAspect="1"/>
          </p:cNvPicPr>
          <p:nvPr/>
        </p:nvPicPr>
        <p:blipFill>
          <a:blip r:embed="rId3">
            <a:alphaModFix amt="12000"/>
          </a:blip>
          <a:stretch/>
        </p:blipFill>
        <p:spPr bwMode="auto">
          <a:xfrm>
            <a:off x="0" y="4762"/>
            <a:ext cx="12191999" cy="6848474"/>
          </a:xfrm>
          <a:prstGeom prst="rect">
            <a:avLst/>
          </a:prstGeom>
        </p:spPr>
      </p:pic>
      <p:sp>
        <p:nvSpPr>
          <p:cNvPr id="927925249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Inconsolata Black"/>
                <a:ea typeface="Inconsolata Black"/>
                <a:cs typeface="Inconsolata Black"/>
              </a:rPr>
              <a:t>Applications pédagogiques potentielles</a:t>
            </a:r>
            <a:endParaRPr/>
          </a:p>
        </p:txBody>
      </p:sp>
      <p:sp>
        <p:nvSpPr>
          <p:cNvPr id="555285940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Interface de planification de diffusion</a:t>
            </a:r>
            <a:endParaRPr sz="11000">
              <a:latin typeface="Inconsolata"/>
              <a:cs typeface="Inconsolata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Application locale de contrôle</a:t>
            </a:r>
            <a:endParaRPr sz="11000">
              <a:latin typeface="Inconsolata"/>
              <a:cs typeface="Inconsolata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Scripts CLI pour Liquidsoap/Icecast</a:t>
            </a:r>
            <a:endParaRPr sz="11000">
              <a:latin typeface="Inconsolata"/>
              <a:cs typeface="Inconsolata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Contrôle OBS headless</a:t>
            </a:r>
            <a:endParaRPr sz="11000">
              <a:latin typeface="Inconsolata"/>
              <a:cs typeface="Inconsolata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Tableau de bord de supervision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45416222" name=""/>
          <p:cNvPicPr>
            <a:picLocks noChangeAspect="1"/>
          </p:cNvPicPr>
          <p:nvPr/>
        </p:nvPicPr>
        <p:blipFill>
          <a:blip r:embed="rId3">
            <a:alphaModFix amt="20000"/>
          </a:blip>
          <a:stretch/>
        </p:blipFill>
        <p:spPr bwMode="auto">
          <a:xfrm flipH="0" flipV="0">
            <a:off x="-55046" y="-833437"/>
            <a:ext cx="12490314" cy="8306467"/>
          </a:xfrm>
          <a:prstGeom prst="rect">
            <a:avLst/>
          </a:prstGeom>
        </p:spPr>
      </p:pic>
      <p:sp>
        <p:nvSpPr>
          <p:cNvPr id="67918781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Inconsolata Black"/>
                <a:ea typeface="Inconsolata Black"/>
                <a:cs typeface="Inconsolata Black"/>
              </a:rPr>
              <a:t>Conclusion</a:t>
            </a:r>
            <a:endParaRPr/>
          </a:p>
        </p:txBody>
      </p:sp>
      <p:sp>
        <p:nvSpPr>
          <p:cNvPr id="12578274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Projet simple, ouvert et durable</a:t>
            </a:r>
            <a:endParaRPr sz="2600">
              <a:latin typeface="Inconsolata"/>
              <a:cs typeface="Inconsolata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Supporte l'innovation pédagogique</a:t>
            </a:r>
            <a:endParaRPr sz="2600">
              <a:latin typeface="Inconsolata"/>
              <a:cs typeface="Inconsolata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Favorise l'engagement des étudiants</a:t>
            </a:r>
            <a:endParaRPr sz="2600">
              <a:latin typeface="Inconsolata"/>
              <a:cs typeface="Inconsolata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Inconsolata"/>
                <a:ea typeface="Inconsolata"/>
                <a:cs typeface="Inconsolata"/>
              </a:rPr>
              <a:t>Prêt à être mis en place au Cégep Rosemont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2012-12-03T06:56:55Z</dcterms:created>
  <dcterms:modified xsi:type="dcterms:W3CDTF">2025-06-19T03:08:04Z</dcterms:modified>
</cp:coreProperties>
</file>