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6" r:id="rId3"/>
    <p:sldId id="274" r:id="rId4"/>
    <p:sldId id="277" r:id="rId5"/>
    <p:sldId id="278"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4"/>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8" d="100"/>
          <a:sy n="108" d="100"/>
        </p:scale>
        <p:origin x="126"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2021-05-28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a:xfrm>
            <a:off x="8688288" y="6093296"/>
            <a:ext cx="904165" cy="191631"/>
          </a:xfrm>
        </p:spPr>
        <p:txBody>
          <a:bodyPr/>
          <a:lstStyle/>
          <a:p>
            <a:r>
              <a:rPr lang="en-US" altLang="ko-KR" dirty="0" smtClean="0">
                <a:solidFill>
                  <a:schemeClr val="tx1"/>
                </a:solidFill>
              </a:rPr>
              <a:t>100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\tea</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smtClean="0">
                <a:solidFill>
                  <a:schemeClr val="tx1"/>
                </a:solidFill>
              </a:rPr>
              <a:t>김우재</a:t>
            </a:r>
            <a:r>
              <a:rPr lang="en-US" altLang="ko-KR" dirty="0" smtClean="0">
                <a:solidFill>
                  <a:schemeClr val="tx1"/>
                </a:solidFill>
              </a:rPr>
              <a:t>, </a:t>
            </a:r>
            <a:r>
              <a:rPr lang="ko-KR" altLang="en-US" dirty="0" smtClean="0">
                <a:solidFill>
                  <a:schemeClr val="tx1"/>
                </a:solidFill>
              </a:rPr>
              <a:t>정규원</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1184442546"/>
              </p:ext>
            </p:extLst>
          </p:nvPr>
        </p:nvGraphicFramePr>
        <p:xfrm>
          <a:off x="1197870" y="1268761"/>
          <a:ext cx="9796258" cy="5309342"/>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xmlns="" val="20000"/>
                    </a:ext>
                  </a:extLst>
                </a:gridCol>
                <a:gridCol w="1059772">
                  <a:extLst>
                    <a:ext uri="{9D8B030D-6E8A-4147-A177-3AD203B41FA5}">
                      <a16:colId xmlns:a16="http://schemas.microsoft.com/office/drawing/2014/main" xmlns="" val="20005"/>
                    </a:ext>
                  </a:extLst>
                </a:gridCol>
                <a:gridCol w="1152128">
                  <a:extLst>
                    <a:ext uri="{9D8B030D-6E8A-4147-A177-3AD203B41FA5}">
                      <a16:colId xmlns:a16="http://schemas.microsoft.com/office/drawing/2014/main" xmlns="" val="1932864301"/>
                    </a:ext>
                  </a:extLst>
                </a:gridCol>
                <a:gridCol w="1152128">
                  <a:extLst>
                    <a:ext uri="{9D8B030D-6E8A-4147-A177-3AD203B41FA5}">
                      <a16:colId xmlns:a16="http://schemas.microsoft.com/office/drawing/2014/main" xmlns="" val="627806087"/>
                    </a:ext>
                  </a:extLst>
                </a:gridCol>
                <a:gridCol w="1224136">
                  <a:extLst>
                    <a:ext uri="{9D8B030D-6E8A-4147-A177-3AD203B41FA5}">
                      <a16:colId xmlns:a16="http://schemas.microsoft.com/office/drawing/2014/main" xmlns="" val="371778404"/>
                    </a:ext>
                  </a:extLst>
                </a:gridCol>
                <a:gridCol w="1296144">
                  <a:extLst>
                    <a:ext uri="{9D8B030D-6E8A-4147-A177-3AD203B41FA5}">
                      <a16:colId xmlns:a16="http://schemas.microsoft.com/office/drawing/2014/main" xmlns="" val="305405284"/>
                    </a:ext>
                  </a:extLst>
                </a:gridCol>
                <a:gridCol w="1152128">
                  <a:extLst>
                    <a:ext uri="{9D8B030D-6E8A-4147-A177-3AD203B41FA5}">
                      <a16:colId xmlns:a16="http://schemas.microsoft.com/office/drawing/2014/main" xmlns="" val="29543921"/>
                    </a:ext>
                  </a:extLst>
                </a:gridCol>
                <a:gridCol w="1224136">
                  <a:extLst>
                    <a:ext uri="{9D8B030D-6E8A-4147-A177-3AD203B41FA5}">
                      <a16:colId xmlns:a16="http://schemas.microsoft.com/office/drawing/2014/main" xmlns="" val="4273928552"/>
                    </a:ext>
                  </a:extLst>
                </a:gridCol>
                <a:gridCol w="217608">
                  <a:extLst>
                    <a:ext uri="{9D8B030D-6E8A-4147-A177-3AD203B41FA5}">
                      <a16:colId xmlns:a16="http://schemas.microsoft.com/office/drawing/2014/main" xmlns="" val="844272191"/>
                    </a:ext>
                  </a:extLst>
                </a:gridCol>
              </a:tblGrid>
              <a:tr h="228979">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8">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0"/>
                  </a:ext>
                </a:extLst>
              </a:tr>
              <a:tr h="477454">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8">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직방이나 다방과 같이 부동산</a:t>
                      </a:r>
                      <a:r>
                        <a:rPr lang="ko-KR" altLang="en-US" sz="900" baseline="0" dirty="0" smtClean="0">
                          <a:solidFill>
                            <a:schemeClr val="tx1"/>
                          </a:solidFill>
                          <a:latin typeface="+mn-ea"/>
                          <a:ea typeface="+mn-ea"/>
                        </a:rPr>
                        <a:t> 거래와 관련하여 유용한 </a:t>
                      </a:r>
                      <a:r>
                        <a:rPr lang="ko-KR" altLang="en-US" sz="900" baseline="0" dirty="0" err="1" smtClean="0">
                          <a:solidFill>
                            <a:schemeClr val="tx1"/>
                          </a:solidFill>
                          <a:latin typeface="+mn-ea"/>
                          <a:ea typeface="+mn-ea"/>
                        </a:rPr>
                        <a:t>어플들도</a:t>
                      </a:r>
                      <a:r>
                        <a:rPr lang="ko-KR" altLang="en-US" sz="900" baseline="0" dirty="0" smtClean="0">
                          <a:solidFill>
                            <a:schemeClr val="tx1"/>
                          </a:solidFill>
                          <a:latin typeface="+mn-ea"/>
                          <a:ea typeface="+mn-ea"/>
                        </a:rPr>
                        <a:t> 다국어를 지원하지 않는다</a:t>
                      </a:r>
                      <a:r>
                        <a:rPr lang="en-US" altLang="ko-KR" sz="900" baseline="0" dirty="0" smtClean="0">
                          <a:solidFill>
                            <a:schemeClr val="tx1"/>
                          </a:solidFill>
                          <a:latin typeface="+mn-ea"/>
                          <a:ea typeface="+mn-ea"/>
                        </a:rPr>
                        <a:t>.   </a:t>
                      </a: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그렇기에 다국어 기능을 지원하는 부동산 거래 애플리케이션을 만들고자 기획했다</a:t>
                      </a:r>
                      <a:r>
                        <a:rPr lang="en-US" altLang="ko-KR" sz="900" baseline="0" dirty="0" smtClean="0">
                          <a:solidFill>
                            <a:schemeClr val="tx1"/>
                          </a:solidFill>
                          <a:latin typeface="+mn-ea"/>
                          <a:ea typeface="+mn-ea"/>
                        </a:rPr>
                        <a:t>.  </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1"/>
                  </a:ext>
                </a:extLst>
              </a:tr>
              <a:tr h="436052">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8">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다국어를 지원할 수 있어야 한다</a:t>
                      </a:r>
                      <a:r>
                        <a:rPr lang="en-US" altLang="ko-KR" sz="900" dirty="0" smtClean="0">
                          <a:solidFill>
                            <a:schemeClr val="tx1"/>
                          </a:solidFill>
                          <a:latin typeface="+mn-ea"/>
                          <a:ea typeface="+mn-ea"/>
                        </a:rPr>
                        <a:t>.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2"/>
                  </a:ext>
                </a:extLst>
              </a:tr>
              <a:tr h="436052">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8">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외국인들의 편의성 증가 </a:t>
                      </a:r>
                      <a:endParaRPr lang="en-US" altLang="ko-KR" sz="90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3"/>
                  </a:ext>
                </a:extLst>
              </a:tr>
              <a:tr h="436052">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8">
                  <a:txBody>
                    <a:bodyPr/>
                    <a:lstStyle/>
                    <a:p>
                      <a:pPr marL="171450" indent="-171450" algn="just" latinLnBrk="1">
                        <a:lnSpc>
                          <a:spcPct val="130000"/>
                        </a:lnSpc>
                        <a:buFont typeface="Arial" panose="020B0604020202020204" pitchFamily="34" charset="0"/>
                        <a:buChar char="•"/>
                      </a:pPr>
                      <a:r>
                        <a:rPr lang="ko-KR" altLang="en-US" sz="900" dirty="0" err="1" smtClean="0">
                          <a:solidFill>
                            <a:schemeClr val="tx1"/>
                          </a:solidFill>
                          <a:latin typeface="+mn-ea"/>
                          <a:ea typeface="+mn-ea"/>
                        </a:rPr>
                        <a:t>실거래</a:t>
                      </a:r>
                      <a:r>
                        <a:rPr lang="ko-KR" altLang="en-US" sz="900" dirty="0" smtClean="0">
                          <a:solidFill>
                            <a:schemeClr val="tx1"/>
                          </a:solidFill>
                          <a:latin typeface="+mn-ea"/>
                          <a:ea typeface="+mn-ea"/>
                        </a:rPr>
                        <a:t> 매물을 보여주되</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영어를 지원한다</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921827172"/>
                  </a:ext>
                </a:extLst>
              </a:tr>
              <a:tr h="436052">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8">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OAuth2.0</a:t>
                      </a:r>
                      <a:r>
                        <a:rPr lang="ko-KR" altLang="en-US" sz="900" dirty="0" smtClean="0">
                          <a:solidFill>
                            <a:schemeClr val="tx1"/>
                          </a:solidFill>
                          <a:latin typeface="+mn-ea"/>
                          <a:ea typeface="+mn-ea"/>
                        </a:rPr>
                        <a:t>을</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이용한 </a:t>
                      </a:r>
                      <a:r>
                        <a:rPr lang="ko-KR" altLang="en-US" sz="900" baseline="0" dirty="0" err="1" smtClean="0">
                          <a:solidFill>
                            <a:schemeClr val="tx1"/>
                          </a:solidFill>
                          <a:latin typeface="+mn-ea"/>
                          <a:ea typeface="+mn-ea"/>
                        </a:rPr>
                        <a:t>소셜</a:t>
                      </a:r>
                      <a:r>
                        <a:rPr lang="ko-KR" altLang="en-US" sz="900" baseline="0" dirty="0" smtClean="0">
                          <a:solidFill>
                            <a:schemeClr val="tx1"/>
                          </a:solidFill>
                          <a:latin typeface="+mn-ea"/>
                          <a:ea typeface="+mn-ea"/>
                        </a:rPr>
                        <a:t> </a:t>
                      </a:r>
                      <a:r>
                        <a:rPr lang="ko-KR" altLang="en-US" sz="900" baseline="0" dirty="0" err="1" smtClean="0">
                          <a:solidFill>
                            <a:schemeClr val="tx1"/>
                          </a:solidFill>
                          <a:latin typeface="+mn-ea"/>
                          <a:ea typeface="+mn-ea"/>
                        </a:rPr>
                        <a:t>로그인을</a:t>
                      </a:r>
                      <a:r>
                        <a:rPr lang="ko-KR" altLang="en-US" sz="900" baseline="0" dirty="0" smtClean="0">
                          <a:solidFill>
                            <a:schemeClr val="tx1"/>
                          </a:solidFill>
                          <a:latin typeface="+mn-ea"/>
                          <a:ea typeface="+mn-ea"/>
                        </a:rPr>
                        <a:t> 지원하여 쉽게 </a:t>
                      </a:r>
                      <a:r>
                        <a:rPr lang="ko-KR" altLang="en-US" sz="900" baseline="0" dirty="0" err="1" smtClean="0">
                          <a:solidFill>
                            <a:schemeClr val="tx1"/>
                          </a:solidFill>
                          <a:latin typeface="+mn-ea"/>
                          <a:ea typeface="+mn-ea"/>
                        </a:rPr>
                        <a:t>접근토록한다</a:t>
                      </a:r>
                      <a:r>
                        <a:rPr lang="en-US" altLang="ko-KR" sz="900" baseline="0" dirty="0" smtClean="0">
                          <a:solidFill>
                            <a:schemeClr val="tx1"/>
                          </a:solidFill>
                          <a:latin typeface="+mn-ea"/>
                          <a:ea typeface="+mn-ea"/>
                        </a:rPr>
                        <a:t>.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71527082"/>
                  </a:ext>
                </a:extLst>
              </a:tr>
              <a:tr h="126785">
                <a:tc gridSpan="9">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616981493"/>
                  </a:ext>
                </a:extLst>
              </a:tr>
              <a:tr h="252354">
                <a:tc>
                  <a:txBody>
                    <a:bodyPr/>
                    <a:lstStyle/>
                    <a:p>
                      <a:pPr latinLnBrk="1"/>
                      <a:endParaRPr lang="ko-KR" altLang="en-US" sz="600" b="0" dirty="0">
                        <a:solidFill>
                          <a:schemeClr val="tx1"/>
                        </a:solidFill>
                      </a:endParaRPr>
                    </a:p>
                  </a:txBody>
                  <a:tcP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600" b="0" dirty="0">
                          <a:solidFill>
                            <a:schemeClr val="tx1"/>
                          </a:solidFill>
                        </a:rPr>
                        <a:t>5/20</a:t>
                      </a:r>
                      <a:endParaRPr lang="ko-KR" altLang="en-US" sz="6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a:txBody>
                    <a:bodyPr/>
                    <a:lstStyle/>
                    <a:p>
                      <a:pPr algn="ctr" latinLnBrk="1"/>
                      <a:r>
                        <a:rPr lang="en-US" altLang="ko-KR" sz="600" b="0" dirty="0">
                          <a:solidFill>
                            <a:schemeClr val="tx1"/>
                          </a:solidFill>
                        </a:rPr>
                        <a:t>5/21</a:t>
                      </a:r>
                      <a:endParaRPr lang="ko-KR" altLang="en-US" sz="600" b="0" dirty="0">
                        <a:solidFill>
                          <a:schemeClr val="tx1"/>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a:txBody>
                    <a:bodyPr/>
                    <a:lstStyle/>
                    <a:p>
                      <a:pPr algn="ctr" latinLnBrk="1"/>
                      <a:r>
                        <a:rPr lang="en-US" altLang="ko-KR" sz="600" b="0" dirty="0">
                          <a:solidFill>
                            <a:srgbClr val="0070C0"/>
                          </a:solidFill>
                        </a:rPr>
                        <a:t>5/22</a:t>
                      </a:r>
                      <a:endParaRPr lang="ko-KR" altLang="en-US" sz="600" b="0" dirty="0">
                        <a:solidFill>
                          <a:srgbClr val="0070C0"/>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a:txBody>
                    <a:bodyPr/>
                    <a:lstStyle/>
                    <a:p>
                      <a:pPr algn="ctr" latinLnBrk="1"/>
                      <a:r>
                        <a:rPr lang="en-US" altLang="ko-KR" sz="600" b="0" dirty="0">
                          <a:solidFill>
                            <a:srgbClr val="FF0000"/>
                          </a:solidFill>
                        </a:rPr>
                        <a:t>5/23</a:t>
                      </a:r>
                      <a:endParaRPr lang="ko-KR" altLang="en-US" sz="600" b="0" dirty="0">
                        <a:solidFill>
                          <a:srgbClr val="FF0000"/>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a:txBody>
                    <a:bodyPr/>
                    <a:lstStyle/>
                    <a:p>
                      <a:pPr algn="ctr" latinLnBrk="1"/>
                      <a:r>
                        <a:rPr lang="en-US" altLang="ko-KR" sz="600" b="0" dirty="0">
                          <a:solidFill>
                            <a:schemeClr val="tx1"/>
                          </a:solidFill>
                        </a:rPr>
                        <a:t>5/24</a:t>
                      </a:r>
                      <a:endParaRPr lang="ko-KR" altLang="en-US" sz="600" b="0" dirty="0">
                        <a:solidFill>
                          <a:schemeClr val="tx1"/>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a:txBody>
                    <a:bodyPr/>
                    <a:lstStyle/>
                    <a:p>
                      <a:pPr algn="ctr" latinLnBrk="1"/>
                      <a:r>
                        <a:rPr lang="en-US" altLang="ko-KR" sz="600" b="0" dirty="0">
                          <a:solidFill>
                            <a:schemeClr val="tx1"/>
                          </a:solidFill>
                        </a:rPr>
                        <a:t>5/25</a:t>
                      </a:r>
                      <a:endParaRPr lang="ko-KR" altLang="en-US" sz="600" b="0" dirty="0">
                        <a:solidFill>
                          <a:schemeClr val="tx1"/>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a:txBody>
                    <a:bodyPr/>
                    <a:lstStyle/>
                    <a:p>
                      <a:pPr algn="ctr" latinLnBrk="1"/>
                      <a:r>
                        <a:rPr lang="en-US" altLang="ko-KR" sz="600" b="0" dirty="0">
                          <a:solidFill>
                            <a:schemeClr val="tx1"/>
                          </a:solidFill>
                        </a:rPr>
                        <a:t>5/26</a:t>
                      </a:r>
                      <a:endParaRPr lang="ko-KR" altLang="en-US" sz="600" b="0" dirty="0">
                        <a:solidFill>
                          <a:schemeClr val="tx1"/>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rowSpan="8">
                  <a:txBody>
                    <a:bodyPr/>
                    <a:lstStyle/>
                    <a:p>
                      <a:pPr algn="ctr" latinLnBrk="1"/>
                      <a:r>
                        <a:rPr lang="en-US" altLang="ko-KR" sz="600" b="0" dirty="0">
                          <a:solidFill>
                            <a:schemeClr val="tx1"/>
                          </a:solidFill>
                        </a:rPr>
                        <a:t>5/27</a:t>
                      </a:r>
                      <a:endParaRPr lang="ko-KR" altLang="en-US" sz="600" b="0" dirty="0">
                        <a:solidFill>
                          <a:schemeClr val="tx1"/>
                        </a:solidFill>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09983131"/>
                  </a:ext>
                </a:extLst>
              </a:tr>
              <a:tr h="252354">
                <a:tc>
                  <a:txBody>
                    <a:bodyPr/>
                    <a:lstStyle/>
                    <a:p>
                      <a:pPr latinLnBrk="1"/>
                      <a:r>
                        <a:rPr lang="ko-KR" altLang="en-US" sz="600" b="0" dirty="0">
                          <a:solidFill>
                            <a:schemeClr val="tx1"/>
                          </a:solidFill>
                        </a:rPr>
                        <a:t>학습</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1"/>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301870032"/>
                  </a:ext>
                </a:extLst>
              </a:tr>
              <a:tr h="343468">
                <a:tc>
                  <a:txBody>
                    <a:bodyPr/>
                    <a:lstStyle/>
                    <a:p>
                      <a:pPr latinLnBrk="1"/>
                      <a:r>
                        <a:rPr lang="en-US" altLang="ko-KR" sz="600" b="0" dirty="0">
                          <a:solidFill>
                            <a:schemeClr val="tx1"/>
                          </a:solidFill>
                        </a:rPr>
                        <a:t>Header, Footer </a:t>
                      </a:r>
                      <a:r>
                        <a:rPr lang="ko-KR" altLang="en-US" sz="600" b="0" dirty="0">
                          <a:solidFill>
                            <a:schemeClr val="tx1"/>
                          </a:solidFill>
                        </a:rPr>
                        <a:t>구현 </a:t>
                      </a:r>
                      <a:r>
                        <a:rPr lang="en-US" altLang="ko-KR" sz="600" b="0" dirty="0">
                          <a:solidFill>
                            <a:schemeClr val="tx1"/>
                          </a:solidFill>
                        </a:rPr>
                        <a:t>(Front-end)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1"/>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807584751"/>
                  </a:ext>
                </a:extLst>
              </a:tr>
              <a:tr h="34346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0" dirty="0">
                          <a:solidFill>
                            <a:schemeClr val="tx1"/>
                          </a:solidFill>
                        </a:rPr>
                        <a:t>Main </a:t>
                      </a:r>
                      <a:r>
                        <a:rPr lang="ko-KR" altLang="en-US" sz="600" b="0" dirty="0">
                          <a:solidFill>
                            <a:schemeClr val="tx1"/>
                          </a:solidFill>
                        </a:rPr>
                        <a:t>페이지 구현 </a:t>
                      </a:r>
                      <a:r>
                        <a:rPr lang="en-US" altLang="ko-KR" sz="600" b="0" dirty="0">
                          <a:solidFill>
                            <a:schemeClr val="tx1"/>
                          </a:solidFill>
                        </a:rPr>
                        <a:t>(Front-end)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extLst>
                  <a:ext uri="{0D108BD9-81ED-4DB2-BD59-A6C34878D82A}">
                    <a16:rowId xmlns:a16="http://schemas.microsoft.com/office/drawing/2014/main" xmlns="" val="2009021828"/>
                  </a:ext>
                </a:extLst>
              </a:tr>
              <a:tr h="343468">
                <a:tc>
                  <a:txBody>
                    <a:bodyPr/>
                    <a:lstStyle/>
                    <a:p>
                      <a:pPr latinLnBrk="1"/>
                      <a:r>
                        <a:rPr lang="en-US" altLang="ko-KR" sz="600" b="0" dirty="0">
                          <a:solidFill>
                            <a:schemeClr val="tx1"/>
                          </a:solidFill>
                        </a:rPr>
                        <a:t>Spring, Spring Security (Back-end)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82463912"/>
                  </a:ext>
                </a:extLst>
              </a:tr>
              <a:tr h="343468">
                <a:tc>
                  <a:txBody>
                    <a:bodyPr/>
                    <a:lstStyle/>
                    <a:p>
                      <a:pPr latinLnBrk="1"/>
                      <a:r>
                        <a:rPr lang="ko-KR" altLang="en-US" sz="600" b="0" dirty="0">
                          <a:solidFill>
                            <a:schemeClr val="tx1"/>
                          </a:solidFill>
                        </a:rPr>
                        <a:t>데이터 </a:t>
                      </a:r>
                      <a:r>
                        <a:rPr lang="en-US" altLang="ko-KR" sz="600" b="0" dirty="0">
                          <a:solidFill>
                            <a:schemeClr val="tx1"/>
                          </a:solidFill>
                        </a:rPr>
                        <a:t>REST API </a:t>
                      </a:r>
                      <a:r>
                        <a:rPr lang="ko-KR" altLang="en-US" sz="600" b="0" dirty="0">
                          <a:solidFill>
                            <a:schemeClr val="tx1"/>
                          </a:solidFill>
                        </a:rPr>
                        <a:t>구현 </a:t>
                      </a:r>
                      <a:r>
                        <a:rPr lang="en-US" altLang="ko-KR" sz="600" b="0" dirty="0">
                          <a:solidFill>
                            <a:schemeClr val="tx1"/>
                          </a:solidFill>
                        </a:rPr>
                        <a:t>(Back-end)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73015604"/>
                  </a:ext>
                </a:extLst>
              </a:tr>
              <a:tr h="343468">
                <a:tc>
                  <a:txBody>
                    <a:bodyPr/>
                    <a:lstStyle/>
                    <a:p>
                      <a:pPr latinLnBrk="1"/>
                      <a:r>
                        <a:rPr lang="en-US" altLang="ko-KR" sz="600" b="0" dirty="0">
                          <a:solidFill>
                            <a:schemeClr val="tx1"/>
                          </a:solidFill>
                        </a:rPr>
                        <a:t>Board </a:t>
                      </a:r>
                      <a:r>
                        <a:rPr lang="ko-KR" altLang="en-US" sz="600" b="0" dirty="0">
                          <a:solidFill>
                            <a:schemeClr val="tx1"/>
                          </a:solidFill>
                        </a:rPr>
                        <a:t>페이지 및 </a:t>
                      </a:r>
                      <a:r>
                        <a:rPr lang="ko-KR" altLang="en-US" sz="600" b="0" dirty="0" err="1">
                          <a:solidFill>
                            <a:schemeClr val="tx1"/>
                          </a:solidFill>
                        </a:rPr>
                        <a:t>페이징</a:t>
                      </a:r>
                      <a:r>
                        <a:rPr lang="ko-KR" altLang="en-US" sz="600" b="0" dirty="0">
                          <a:solidFill>
                            <a:schemeClr val="tx1"/>
                          </a:solidFill>
                        </a:rPr>
                        <a:t> </a:t>
                      </a:r>
                      <a:r>
                        <a:rPr lang="en-US" altLang="ko-KR" sz="600" b="0" dirty="0">
                          <a:solidFill>
                            <a:schemeClr val="tx1"/>
                          </a:solidFill>
                        </a:rPr>
                        <a:t>(Front-end)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endParaRPr lang="ko-KR" altLang="en-US" dirty="0"/>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endParaRPr lang="ko-KR" altLang="en-US" dirty="0"/>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endParaRPr lang="ko-KR" altLang="en-US" dirty="0"/>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502992516"/>
                  </a:ext>
                </a:extLst>
              </a:tr>
              <a:tr h="343468">
                <a:tc>
                  <a:txBody>
                    <a:bodyPr/>
                    <a:lstStyle/>
                    <a:p>
                      <a:pPr latinLnBrk="1"/>
                      <a:r>
                        <a:rPr lang="en-US" altLang="ko-KR" sz="600" b="0" dirty="0" err="1">
                          <a:solidFill>
                            <a:schemeClr val="tx1"/>
                          </a:solidFill>
                        </a:rPr>
                        <a:t>oAuth</a:t>
                      </a:r>
                      <a:r>
                        <a:rPr lang="ko-KR" altLang="en-US" sz="600" b="0" dirty="0">
                          <a:solidFill>
                            <a:schemeClr val="tx1"/>
                          </a:solidFill>
                        </a:rPr>
                        <a:t>를 활용한 로그인 </a:t>
                      </a:r>
                      <a:r>
                        <a:rPr lang="en-US" altLang="ko-KR" sz="600" b="0" dirty="0">
                          <a:solidFill>
                            <a:schemeClr val="tx1"/>
                          </a:solidFill>
                        </a:rPr>
                        <a:t>(Back-end)</a:t>
                      </a:r>
                      <a:endParaRPr lang="ko-KR" altLang="en-US" sz="6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vMerge="1">
                  <a:txBody>
                    <a:bodyPr/>
                    <a:lstStyle/>
                    <a:p>
                      <a:pPr latinLnBrk="1"/>
                      <a:endParaRPr lang="ko-KR" altLang="en-US" sz="600" b="0" dirty="0">
                        <a:solidFill>
                          <a:schemeClr val="tx1"/>
                        </a:solidFill>
                      </a:endParaRPr>
                    </a:p>
                  </a:txBody>
                  <a:tcP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990935818"/>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메인 화면</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smtClean="0"/>
              <a:t>해피하우스</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4041822550"/>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고객들을 맞이해주며 간단한 </a:t>
                      </a:r>
                      <a:r>
                        <a:rPr lang="ko-KR" altLang="en-US" sz="800" b="0" dirty="0" err="1" smtClean="0">
                          <a:solidFill>
                            <a:schemeClr val="tx1"/>
                          </a:solidFill>
                          <a:latin typeface="+mn-ea"/>
                          <a:ea typeface="+mn-ea"/>
                          <a:sym typeface="맑은 고딕"/>
                        </a:rPr>
                        <a:t>동별</a:t>
                      </a:r>
                      <a:r>
                        <a:rPr lang="ko-KR" altLang="en-US" sz="800" b="0" dirty="0" smtClean="0">
                          <a:solidFill>
                            <a:schemeClr val="tx1"/>
                          </a:solidFill>
                          <a:latin typeface="+mn-ea"/>
                          <a:ea typeface="+mn-ea"/>
                          <a:sym typeface="맑은 고딕"/>
                        </a:rPr>
                        <a:t> 아파트 검색 기능 제공</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메인화면</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아파트 검색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2" name="그림 1"/>
          <p:cNvPicPr>
            <a:picLocks noChangeAspect="1"/>
          </p:cNvPicPr>
          <p:nvPr/>
        </p:nvPicPr>
        <p:blipFill>
          <a:blip r:embed="rId2"/>
          <a:stretch>
            <a:fillRect/>
          </a:stretch>
        </p:blipFill>
        <p:spPr>
          <a:xfrm>
            <a:off x="150258" y="908720"/>
            <a:ext cx="8029059" cy="3888154"/>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en-US" altLang="ko-KR" dirty="0" smtClean="0"/>
              <a:t>SNS </a:t>
            </a:r>
            <a:r>
              <a:rPr lang="ko-KR" altLang="en-US" dirty="0" smtClean="0"/>
              <a:t>로그인 </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smtClean="0"/>
              <a:t>해피하우스</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217348704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쉽고 간편한 회원 인증 </a:t>
                      </a:r>
                      <a:r>
                        <a:rPr lang="en-US" altLang="ko-KR" sz="800" b="0" dirty="0" smtClean="0">
                          <a:solidFill>
                            <a:schemeClr val="tx1"/>
                          </a:solidFill>
                          <a:latin typeface="+mn-ea"/>
                          <a:ea typeface="+mn-ea"/>
                          <a:sym typeface="맑은 고딕"/>
                        </a:rPr>
                        <a:t>&amp;</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가입 서비스</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OAuth2.0</a:t>
                      </a:r>
                      <a:r>
                        <a:rPr lang="en-US" altLang="ko-KR" sz="850" b="0" baseline="0" dirty="0" smtClean="0">
                          <a:latin typeface="+mn-ea"/>
                          <a:ea typeface="+mn-ea"/>
                        </a:rPr>
                        <a:t> </a:t>
                      </a:r>
                      <a:r>
                        <a:rPr lang="ko-KR" altLang="en-US" sz="850" b="0" baseline="0" dirty="0" smtClean="0">
                          <a:latin typeface="+mn-ea"/>
                          <a:ea typeface="+mn-ea"/>
                        </a:rPr>
                        <a:t>로그인 구현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3" name="그림 2"/>
          <p:cNvPicPr>
            <a:picLocks noChangeAspect="1"/>
          </p:cNvPicPr>
          <p:nvPr/>
        </p:nvPicPr>
        <p:blipFill>
          <a:blip r:embed="rId2"/>
          <a:stretch>
            <a:fillRect/>
          </a:stretch>
        </p:blipFill>
        <p:spPr>
          <a:xfrm>
            <a:off x="263352" y="1124744"/>
            <a:ext cx="8189346" cy="3943817"/>
          </a:xfrm>
          <a:prstGeom prst="rect">
            <a:avLst/>
          </a:prstGeom>
        </p:spPr>
      </p:pic>
    </p:spTree>
    <p:extLst>
      <p:ext uri="{BB962C8B-B14F-4D97-AF65-F5344CB8AC3E}">
        <p14:creationId xmlns:p14="http://schemas.microsoft.com/office/powerpoint/2010/main" val="144018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게시판 리스트</a:t>
            </a:r>
            <a:endParaRPr lang="ko-KR" altLang="en-US" dirty="0"/>
          </a:p>
        </p:txBody>
      </p:sp>
      <p:sp>
        <p:nvSpPr>
          <p:cNvPr id="3" name="텍스트 개체 틀 2"/>
          <p:cNvSpPr>
            <a:spLocks noGrp="1"/>
          </p:cNvSpPr>
          <p:nvPr>
            <p:ph type="body" sz="quarter" idx="11"/>
          </p:nvPr>
        </p:nvSpPr>
        <p:spPr/>
        <p:txBody>
          <a:bodyPr/>
          <a:lstStyle/>
          <a:p>
            <a:r>
              <a:rPr lang="ko-KR" altLang="en-US" dirty="0" err="1" smtClean="0"/>
              <a:t>해피하우스</a:t>
            </a:r>
            <a:endParaRPr lang="ko-KR" altLang="en-US" dirty="0"/>
          </a:p>
        </p:txBody>
      </p:sp>
      <p:pic>
        <p:nvPicPr>
          <p:cNvPr id="4" name="그림 3"/>
          <p:cNvPicPr>
            <a:picLocks noChangeAspect="1"/>
          </p:cNvPicPr>
          <p:nvPr/>
        </p:nvPicPr>
        <p:blipFill>
          <a:blip r:embed="rId2"/>
          <a:stretch>
            <a:fillRect/>
          </a:stretch>
        </p:blipFill>
        <p:spPr>
          <a:xfrm>
            <a:off x="407368" y="1340768"/>
            <a:ext cx="7740839" cy="3727675"/>
          </a:xfrm>
          <a:prstGeom prst="rect">
            <a:avLst/>
          </a:prstGeom>
        </p:spPr>
      </p:pic>
    </p:spTree>
    <p:extLst>
      <p:ext uri="{BB962C8B-B14F-4D97-AF65-F5344CB8AC3E}">
        <p14:creationId xmlns:p14="http://schemas.microsoft.com/office/powerpoint/2010/main" val="235021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게시판 상세</a:t>
            </a:r>
            <a:endParaRPr lang="ko-KR" altLang="en-US" dirty="0"/>
          </a:p>
        </p:txBody>
      </p:sp>
      <p:sp>
        <p:nvSpPr>
          <p:cNvPr id="3" name="텍스트 개체 틀 2"/>
          <p:cNvSpPr>
            <a:spLocks noGrp="1"/>
          </p:cNvSpPr>
          <p:nvPr>
            <p:ph type="body" sz="quarter" idx="11"/>
          </p:nvPr>
        </p:nvSpPr>
        <p:spPr/>
        <p:txBody>
          <a:bodyPr/>
          <a:lstStyle/>
          <a:p>
            <a:r>
              <a:rPr lang="ko-KR" altLang="en-US" dirty="0" err="1" smtClean="0"/>
              <a:t>해피하우스</a:t>
            </a:r>
            <a:endParaRPr lang="ko-KR" altLang="en-US" dirty="0"/>
          </a:p>
        </p:txBody>
      </p:sp>
      <p:pic>
        <p:nvPicPr>
          <p:cNvPr id="5" name="그림 4"/>
          <p:cNvPicPr>
            <a:picLocks noChangeAspect="1"/>
          </p:cNvPicPr>
          <p:nvPr/>
        </p:nvPicPr>
        <p:blipFill>
          <a:blip r:embed="rId2"/>
          <a:stretch>
            <a:fillRect/>
          </a:stretch>
        </p:blipFill>
        <p:spPr>
          <a:xfrm>
            <a:off x="335360" y="1412776"/>
            <a:ext cx="7895886" cy="3790687"/>
          </a:xfrm>
          <a:prstGeom prst="rect">
            <a:avLst/>
          </a:prstGeom>
        </p:spPr>
      </p:pic>
    </p:spTree>
    <p:extLst>
      <p:ext uri="{BB962C8B-B14F-4D97-AF65-F5344CB8AC3E}">
        <p14:creationId xmlns:p14="http://schemas.microsoft.com/office/powerpoint/2010/main" val="272988485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3246</TotalTime>
  <Words>169</Words>
  <Application>Microsoft Office PowerPoint</Application>
  <PresentationFormat>와이드스크린</PresentationFormat>
  <Paragraphs>65</Paragraphs>
  <Slides>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vt:i4>
      </vt:variant>
    </vt:vector>
  </HeadingPairs>
  <TitlesOfParts>
    <vt:vector size="11" baseType="lpstr">
      <vt:lpstr>SF Pro Text Medium</vt:lpstr>
      <vt:lpstr>SF Pro Text Regular</vt:lpstr>
      <vt:lpstr>맑은 고딕</vt:lpstr>
      <vt:lpstr>Arial</vt:lpstr>
      <vt:lpstr>Office 테마</vt:lpstr>
      <vt:lpstr>화면설계서 양식</vt:lpstr>
      <vt:lpstr>서비스 개요</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Microsoft 계정</cp:lastModifiedBy>
  <cp:revision>104</cp:revision>
  <cp:lastPrinted>2019-05-29T05:54:36Z</cp:lastPrinted>
  <dcterms:created xsi:type="dcterms:W3CDTF">2019-03-11T07:43:12Z</dcterms:created>
  <dcterms:modified xsi:type="dcterms:W3CDTF">2021-05-27T20:11:00Z</dcterms:modified>
</cp:coreProperties>
</file>