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2"/>
  </p:notesMasterIdLst>
  <p:sldIdLst>
    <p:sldId id="294" r:id="rId2"/>
    <p:sldId id="297" r:id="rId3"/>
    <p:sldId id="282" r:id="rId4"/>
    <p:sldId id="263" r:id="rId5"/>
    <p:sldId id="269" r:id="rId6"/>
    <p:sldId id="292" r:id="rId7"/>
    <p:sldId id="301" r:id="rId8"/>
    <p:sldId id="295" r:id="rId9"/>
    <p:sldId id="291" r:id="rId10"/>
    <p:sldId id="302" r:id="rId11"/>
  </p:sldIdLst>
  <p:sldSz cx="12192000" cy="6858000"/>
  <p:notesSz cx="6858000" cy="9144000"/>
  <p:embeddedFontLst>
    <p:embeddedFont>
      <p:font typeface="方正宋刻本秀楷简体" panose="02000000000000000000" pitchFamily="2" charset="-122"/>
      <p:regular r:id="rId13"/>
    </p:embeddedFont>
    <p:embeddedFont>
      <p:font typeface="碳纤维正中黑简体" panose="02010601030101010101" pitchFamily="2" charset="-122"/>
      <p:regular r:id="rId14"/>
    </p:embeddedFont>
    <p:embeddedFont>
      <p:font typeface="等线" panose="02010600030101010101" pitchFamily="2" charset="-122"/>
      <p:regular r:id="rId15"/>
      <p:bold r:id="rId16"/>
    </p:embeddedFont>
    <p:embeddedFont>
      <p:font typeface="等线 Light" panose="02010600030101010101" pitchFamily="2" charset="-122"/>
      <p:regular r:id="rId17"/>
    </p:embeddedFont>
    <p:embeddedFont>
      <p:font typeface="锐字云字库锐黑粗GB" panose="020F0502020204030204" pitchFamily="34" charset="0"/>
      <p:regular r:id="rId18"/>
      <p:bold r:id="rId19"/>
      <p:italic r:id="rId20"/>
      <p:boldItalic r:id="rId21"/>
    </p:embeddedFont>
    <p:embeddedFont>
      <p:font typeface="微软雅黑" panose="020B0503020204020204" pitchFamily="34" charset="-122"/>
      <p:regular r:id="rId22"/>
      <p:bold r:id="rId23"/>
    </p:embeddedFont>
    <p:embeddedFont>
      <p:font typeface="微软雅黑" panose="020B0503020204020204" pitchFamily="34" charset="-122"/>
      <p:regular r:id="rId22"/>
      <p:bold r:id="rId23"/>
    </p:embeddedFont>
    <p:embeddedFont>
      <p:font typeface="LANTINGHEI SC DEMIBOLD" panose="02000000000000000000" pitchFamily="2" charset="-122"/>
      <p:regular r:id="rId24"/>
      <p:bold r:id="rId25"/>
    </p:embeddedFont>
    <p:embeddedFont>
      <p:font typeface="LANTINGHEI SC DEMIBOLD" panose="02000000000000000000" pitchFamily="2" charset="-122"/>
      <p:regular r:id="rId24"/>
      <p:bold r:id="rId25"/>
    </p:embeddedFont>
    <p:embeddedFont>
      <p:font typeface="Open Sans" panose="020B0606030504020204" pitchFamily="34" charset="0"/>
      <p:regular r:id="rId26"/>
      <p:bold r:id="rId27"/>
      <p:italic r:id="rId28"/>
      <p:boldItalic r:id="rId29"/>
    </p:embeddedFont>
    <p:embeddedFont>
      <p:font typeface="Tw Cen MT Condensed" panose="020B0606020104020203" pitchFamily="34" charset="0"/>
      <p:regular r:id="rId30"/>
      <p:bold r:id="rId31"/>
    </p:embeddedFont>
    <p:embeddedFont>
      <p:font typeface="Tw Cen MT Condensed Extra Bold" panose="020B0602020104020603" pitchFamily="34" charset="0"/>
      <p:regular r:id="rId32"/>
      <p:bold r:id="rId3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8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75153" autoAdjust="0"/>
  </p:normalViewPr>
  <p:slideViewPr>
    <p:cSldViewPr snapToGrid="0" showGuides="1">
      <p:cViewPr varScale="1">
        <p:scale>
          <a:sx n="83" d="100"/>
          <a:sy n="83" d="100"/>
        </p:scale>
        <p:origin x="145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75FA3-2001-4B37-9EDF-55A60854C397}" type="datetimeFigureOut">
              <a:rPr lang="zh-CN" altLang="en-US" smtClean="0"/>
              <a:t>2022/12/26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743290-E0AE-4B8D-8569-214B627942CE}" type="slidenum">
              <a:rPr lang="zh-CN" altLang="en-US" smtClean="0"/>
              <a:t>‹#›</a:t>
            </a:fld>
            <a:endParaRPr lang="zh-CN" altLang="en-US"/>
          </a:p>
        </p:txBody>
      </p:sp>
    </p:spTree>
    <p:extLst>
      <p:ext uri="{BB962C8B-B14F-4D97-AF65-F5344CB8AC3E}">
        <p14:creationId xmlns:p14="http://schemas.microsoft.com/office/powerpoint/2010/main" val="1535247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大家好，我们是第六组，下面由我来为大家进行我们小组软件需求课程项目的终期展示。</a:t>
            </a:r>
          </a:p>
        </p:txBody>
      </p:sp>
      <p:sp>
        <p:nvSpPr>
          <p:cNvPr id="4" name="灯片编号占位符 3"/>
          <p:cNvSpPr>
            <a:spLocks noGrp="1"/>
          </p:cNvSpPr>
          <p:nvPr>
            <p:ph type="sldNum" sz="quarter" idx="5"/>
          </p:nvPr>
        </p:nvSpPr>
        <p:spPr/>
        <p:txBody>
          <a:bodyPr/>
          <a:lstStyle/>
          <a:p>
            <a:fld id="{28743290-E0AE-4B8D-8569-214B627942CE}" type="slidenum">
              <a:rPr lang="zh-CN" altLang="en-US" smtClean="0"/>
              <a:t>1</a:t>
            </a:fld>
            <a:endParaRPr lang="zh-CN" altLang="en-US"/>
          </a:p>
        </p:txBody>
      </p:sp>
    </p:spTree>
    <p:extLst>
      <p:ext uri="{BB962C8B-B14F-4D97-AF65-F5344CB8AC3E}">
        <p14:creationId xmlns:p14="http://schemas.microsoft.com/office/powerpoint/2010/main" val="97684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首先，我们的项目是基于</a:t>
            </a:r>
            <a:r>
              <a:rPr lang="en-US" altLang="zh-CN" dirty="0"/>
              <a:t>19</a:t>
            </a:r>
            <a:r>
              <a:rPr lang="zh-CN" altLang="en-US" dirty="0"/>
              <a:t>级的</a:t>
            </a:r>
            <a:r>
              <a:rPr lang="en-US" altLang="zh-CN" dirty="0"/>
              <a:t>project2</a:t>
            </a:r>
            <a:r>
              <a:rPr lang="zh-CN" altLang="en-US" dirty="0"/>
              <a:t>进行开发，他们原有的模块为：</a:t>
            </a:r>
            <a:r>
              <a:rPr lang="zh-CN" altLang="en-US" sz="1200" dirty="0">
                <a:solidFill>
                  <a:srgbClr val="333333"/>
                </a:solidFill>
                <a:effectLst/>
                <a:latin typeface="微软雅黑" panose="020B0503020204020204" pitchFamily="34" charset="-122"/>
                <a:ea typeface="微软雅黑" panose="020B0503020204020204" pitchFamily="34" charset="-122"/>
              </a:rPr>
              <a:t>更新频率折线图模块，贡献比例饼状图模块，</a:t>
            </a:r>
            <a:r>
              <a:rPr lang="en-US" altLang="zh-CN" sz="1200" dirty="0">
                <a:solidFill>
                  <a:srgbClr val="333333"/>
                </a:solidFill>
                <a:effectLst/>
                <a:latin typeface="微软雅黑" panose="020B0503020204020204" pitchFamily="34" charset="-122"/>
                <a:ea typeface="微软雅黑" panose="020B0503020204020204" pitchFamily="34" charset="-122"/>
              </a:rPr>
              <a:t>issues </a:t>
            </a:r>
            <a:r>
              <a:rPr lang="zh-CN" altLang="en-US" sz="1200" dirty="0">
                <a:solidFill>
                  <a:srgbClr val="333333"/>
                </a:solidFill>
                <a:effectLst/>
                <a:latin typeface="微软雅黑" panose="020B0503020204020204" pitchFamily="34" charset="-122"/>
                <a:ea typeface="微软雅黑" panose="020B0503020204020204" pitchFamily="34" charset="-122"/>
              </a:rPr>
              <a:t>柱状图模块。我们的项目名称为</a:t>
            </a:r>
            <a:r>
              <a:rPr lang="en-US" altLang="zh-CN" sz="1200" dirty="0" err="1">
                <a:solidFill>
                  <a:srgbClr val="333333"/>
                </a:solidFill>
                <a:effectLst/>
                <a:latin typeface="微软雅黑" panose="020B0503020204020204" pitchFamily="34" charset="-122"/>
                <a:ea typeface="微软雅黑" panose="020B0503020204020204" pitchFamily="34" charset="-122"/>
              </a:rPr>
              <a:t>Pytorch</a:t>
            </a:r>
            <a:r>
              <a:rPr lang="en-US" altLang="zh-CN" sz="1200" dirty="0">
                <a:solidFill>
                  <a:srgbClr val="333333"/>
                </a:solidFill>
                <a:effectLst/>
                <a:latin typeface="微软雅黑" panose="020B0503020204020204" pitchFamily="34" charset="-122"/>
                <a:ea typeface="微软雅黑" panose="020B0503020204020204" pitchFamily="34" charset="-122"/>
              </a:rPr>
              <a:t> </a:t>
            </a:r>
            <a:r>
              <a:rPr lang="zh-CN" altLang="en-US" sz="1200" dirty="0">
                <a:solidFill>
                  <a:srgbClr val="333333"/>
                </a:solidFill>
                <a:effectLst/>
                <a:latin typeface="微软雅黑" panose="020B0503020204020204" pitchFamily="34" charset="-122"/>
                <a:ea typeface="微软雅黑" panose="020B0503020204020204" pitchFamily="34" charset="-122"/>
              </a:rPr>
              <a:t>项目分析平台</a:t>
            </a:r>
            <a:endParaRPr lang="zh-CN" altLang="en-US"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28743290-E0AE-4B8D-8569-214B627942CE}" type="slidenum">
              <a:rPr lang="zh-CN" altLang="en-US" smtClean="0"/>
              <a:t>2</a:t>
            </a:fld>
            <a:endParaRPr lang="zh-CN" altLang="en-US"/>
          </a:p>
        </p:txBody>
      </p:sp>
    </p:spTree>
    <p:extLst>
      <p:ext uri="{BB962C8B-B14F-4D97-AF65-F5344CB8AC3E}">
        <p14:creationId xmlns:p14="http://schemas.microsoft.com/office/powerpoint/2010/main" val="140168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743290-E0AE-4B8D-8569-214B627942CE}" type="slidenum">
              <a:rPr lang="zh-CN" altLang="en-US" smtClean="0"/>
              <a:t>3</a:t>
            </a:fld>
            <a:endParaRPr lang="zh-CN" altLang="en-US"/>
          </a:p>
        </p:txBody>
      </p:sp>
    </p:spTree>
    <p:extLst>
      <p:ext uri="{BB962C8B-B14F-4D97-AF65-F5344CB8AC3E}">
        <p14:creationId xmlns:p14="http://schemas.microsoft.com/office/powerpoint/2010/main" val="84304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个人探索：</a:t>
            </a:r>
            <a:r>
              <a:rPr lang="zh-CN" altLang="en-US" dirty="0">
                <a:solidFill>
                  <a:srgbClr val="333333"/>
                </a:solidFill>
                <a:effectLst/>
              </a:rPr>
              <a:t>开发阶段需要个人探索和统筹规划，二者不可偏废。本组开发过程中后端模块出现过三个独立大版本</a:t>
            </a:r>
            <a:r>
              <a:rPr lang="en-US" altLang="zh-CN" dirty="0">
                <a:solidFill>
                  <a:srgbClr val="333333"/>
                </a:solidFill>
                <a:effectLst/>
              </a:rPr>
              <a:t>A/B/C</a:t>
            </a:r>
            <a:r>
              <a:rPr lang="zh-CN" altLang="en-US" dirty="0">
                <a:solidFill>
                  <a:srgbClr val="333333"/>
                </a:solidFill>
                <a:effectLst/>
              </a:rPr>
              <a:t>和一个小版本</a:t>
            </a:r>
            <a:r>
              <a:rPr lang="en-US" altLang="zh-CN" dirty="0">
                <a:solidFill>
                  <a:srgbClr val="333333"/>
                </a:solidFill>
                <a:effectLst/>
              </a:rPr>
              <a:t>d</a:t>
            </a:r>
            <a:r>
              <a:rPr lang="zh-CN" altLang="en-US" dirty="0">
                <a:solidFill>
                  <a:srgbClr val="333333"/>
                </a:solidFill>
                <a:effectLst/>
              </a:rPr>
              <a:t>，最终结合实际功能完成程度选型</a:t>
            </a:r>
            <a:r>
              <a:rPr lang="en-US" altLang="zh-CN" dirty="0" err="1">
                <a:solidFill>
                  <a:srgbClr val="333333"/>
                </a:solidFill>
                <a:effectLst/>
              </a:rPr>
              <a:t>ABd</a:t>
            </a:r>
            <a:r>
              <a:rPr lang="zh-CN" altLang="en-US" dirty="0">
                <a:solidFill>
                  <a:srgbClr val="333333"/>
                </a:solidFill>
                <a:effectLst/>
              </a:rPr>
              <a:t>，不仅造成了一定的浪费，还加重了后端代码的臃肿。</a:t>
            </a:r>
            <a:endParaRPr lang="zh-CN" alt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工程管理：</a:t>
            </a:r>
            <a:r>
              <a:rPr lang="zh-CN" altLang="en-US" dirty="0">
                <a:solidFill>
                  <a:srgbClr val="333333"/>
                </a:solidFill>
                <a:effectLst/>
              </a:rPr>
              <a:t>工程管理能力还有进步空间。本组后端模块在首轮访问</a:t>
            </a:r>
            <a:r>
              <a:rPr lang="en-US" altLang="zh-CN" dirty="0">
                <a:solidFill>
                  <a:srgbClr val="333333"/>
                </a:solidFill>
                <a:effectLst/>
              </a:rPr>
              <a:t>GitHub API</a:t>
            </a:r>
            <a:r>
              <a:rPr lang="zh-CN" altLang="en-US" dirty="0">
                <a:solidFill>
                  <a:srgbClr val="333333"/>
                </a:solidFill>
                <a:effectLst/>
              </a:rPr>
              <a:t>时取得的数据难以使用，但由于过程极为耗时，只能放弃该模块换用其他技术路线。今后开始较为耗时的工作前需要交叉检查配置。</a:t>
            </a:r>
            <a:endParaRPr lang="zh-CN" alt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操作系统兼容性：</a:t>
            </a:r>
            <a:r>
              <a:rPr lang="zh-CN" altLang="en-US" dirty="0">
                <a:solidFill>
                  <a:srgbClr val="333333"/>
                </a:solidFill>
                <a:effectLst/>
              </a:rPr>
              <a:t>前后端对接时应保证对接双方设备配置均达标。本组前后端对接时，后端开发同学起初无法运行前端服务器，占用了大量对接时间排除故障，影响合作效率。今后技术选型应保证所有开发环境运行正常之后再开始。</a:t>
            </a:r>
            <a:endParaRPr lang="zh-CN" altLang="en-US" dirty="0">
              <a:effectLst/>
            </a:endParaRPr>
          </a:p>
          <a:p>
            <a:r>
              <a:rPr lang="zh-CN" altLang="en-US" dirty="0"/>
              <a:t>前后端可以先规定好</a:t>
            </a:r>
          </a:p>
        </p:txBody>
      </p:sp>
      <p:sp>
        <p:nvSpPr>
          <p:cNvPr id="4" name="灯片编号占位符 3"/>
          <p:cNvSpPr>
            <a:spLocks noGrp="1"/>
          </p:cNvSpPr>
          <p:nvPr>
            <p:ph type="sldNum" sz="quarter" idx="5"/>
          </p:nvPr>
        </p:nvSpPr>
        <p:spPr/>
        <p:txBody>
          <a:bodyPr/>
          <a:lstStyle/>
          <a:p>
            <a:fld id="{28743290-E0AE-4B8D-8569-214B627942CE}" type="slidenum">
              <a:rPr lang="zh-CN" altLang="en-US" smtClean="0"/>
              <a:t>9</a:t>
            </a:fld>
            <a:endParaRPr lang="zh-CN" altLang="en-US"/>
          </a:p>
        </p:txBody>
      </p:sp>
    </p:spTree>
    <p:extLst>
      <p:ext uri="{BB962C8B-B14F-4D97-AF65-F5344CB8AC3E}">
        <p14:creationId xmlns:p14="http://schemas.microsoft.com/office/powerpoint/2010/main" val="297178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822F0-24C6-44F0-B128-5D581EB175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664C9D-9548-413B-BB4D-41FC1C666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409742-13CF-45BB-8A57-9290BBD5E48C}"/>
              </a:ext>
            </a:extLst>
          </p:cNvPr>
          <p:cNvSpPr>
            <a:spLocks noGrp="1"/>
          </p:cNvSpPr>
          <p:nvPr>
            <p:ph type="dt" sz="half" idx="10"/>
          </p:nvPr>
        </p:nvSpPr>
        <p:spPr/>
        <p:txBody>
          <a:bodyPr/>
          <a:lstStyle/>
          <a:p>
            <a:fld id="{AA5DF391-C7C7-45FD-9C11-539A1B550E1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5674632E-33A3-40D6-85E4-FD06A8185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77DF68-8E9B-4D2E-A414-CCFCA8FCE219}"/>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25807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F44A1-5E5F-419B-8FC6-5DB27ADFCE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AC4C79-3144-4E5F-B9D5-7C4FEDA450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E2A6C-EC5A-4765-BF7F-329C141A9E6E}"/>
              </a:ext>
            </a:extLst>
          </p:cNvPr>
          <p:cNvSpPr>
            <a:spLocks noGrp="1"/>
          </p:cNvSpPr>
          <p:nvPr>
            <p:ph type="dt" sz="half" idx="10"/>
          </p:nvPr>
        </p:nvSpPr>
        <p:spPr/>
        <p:txBody>
          <a:bodyPr/>
          <a:lstStyle/>
          <a:p>
            <a:fld id="{AA5DF391-C7C7-45FD-9C11-539A1B550E1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B156D295-A28D-42EC-9051-33527E346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0B80E4-937A-47E6-B4FB-3395E28BD98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8017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3700D2-20FD-4ADE-BDE6-635392C7F9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EF349C-D17E-4972-8723-4D475E87B8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627DEA-1E2D-4EB6-A569-DC261D83058D}"/>
              </a:ext>
            </a:extLst>
          </p:cNvPr>
          <p:cNvSpPr>
            <a:spLocks noGrp="1"/>
          </p:cNvSpPr>
          <p:nvPr>
            <p:ph type="dt" sz="half" idx="10"/>
          </p:nvPr>
        </p:nvSpPr>
        <p:spPr/>
        <p:txBody>
          <a:bodyPr/>
          <a:lstStyle/>
          <a:p>
            <a:fld id="{AA5DF391-C7C7-45FD-9C11-539A1B550E1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8976AEF6-1C9E-4BE6-B0A3-44CD1E66FF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DDB47-F6DF-4B48-AC71-44DEF85667FB}"/>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2903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8E464-4DA4-4128-AE76-C324B8D2D4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770439-BBCC-4933-B1A7-0373F2F65E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45C9D9-0C66-423F-AC8C-8CDC76ADBC49}"/>
              </a:ext>
            </a:extLst>
          </p:cNvPr>
          <p:cNvSpPr>
            <a:spLocks noGrp="1"/>
          </p:cNvSpPr>
          <p:nvPr>
            <p:ph type="dt" sz="half" idx="10"/>
          </p:nvPr>
        </p:nvSpPr>
        <p:spPr/>
        <p:txBody>
          <a:bodyPr/>
          <a:lstStyle/>
          <a:p>
            <a:fld id="{AA5DF391-C7C7-45FD-9C11-539A1B550E1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E0721F7D-B8F0-43C4-A27C-8C654D4CB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610929-12D3-4CF5-9AD5-88A9FAB009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67681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10E20-BD81-4C54-8315-40540E5826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1CFCE-4824-4815-AEC4-C2276C158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A4E347-5418-4757-B08C-D7492A2EC51F}"/>
              </a:ext>
            </a:extLst>
          </p:cNvPr>
          <p:cNvSpPr>
            <a:spLocks noGrp="1"/>
          </p:cNvSpPr>
          <p:nvPr>
            <p:ph type="dt" sz="half" idx="10"/>
          </p:nvPr>
        </p:nvSpPr>
        <p:spPr/>
        <p:txBody>
          <a:bodyPr/>
          <a:lstStyle/>
          <a:p>
            <a:fld id="{AA5DF391-C7C7-45FD-9C11-539A1B550E1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19A9C3FC-318D-4813-BF69-E702FD0DB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EB01E-4FC1-43A1-8963-FC962244799A}"/>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5745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5CECE-F846-4CDE-8CAA-ECF6FE75B8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29CB89-30DA-45A8-ACD4-2715B566F2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92119A-8A96-43B3-86EE-3BE2326EEC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E3AF59-78A2-484B-A203-D79BCC0726F6}"/>
              </a:ext>
            </a:extLst>
          </p:cNvPr>
          <p:cNvSpPr>
            <a:spLocks noGrp="1"/>
          </p:cNvSpPr>
          <p:nvPr>
            <p:ph type="dt" sz="half" idx="10"/>
          </p:nvPr>
        </p:nvSpPr>
        <p:spPr/>
        <p:txBody>
          <a:bodyPr/>
          <a:lstStyle/>
          <a:p>
            <a:fld id="{AA5DF391-C7C7-45FD-9C11-539A1B550E1A}"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F8D07403-796E-4482-A065-F338F2A7E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372CA5-038B-4CFF-8BC4-9D793BADEE93}"/>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40042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A842A-9E30-4867-96A1-6DCC7E9465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5A4056-EFE2-4281-A991-403D133EC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B81B86-58BA-4861-8F04-B485E313C0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AE0107-1516-49F1-88D2-52BF1B9E6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2E7CAC-3D8B-4EFB-8BAC-63D41CB23B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9B5B27-7A7D-4069-829E-8E032F299939}"/>
              </a:ext>
            </a:extLst>
          </p:cNvPr>
          <p:cNvSpPr>
            <a:spLocks noGrp="1"/>
          </p:cNvSpPr>
          <p:nvPr>
            <p:ph type="dt" sz="half" idx="10"/>
          </p:nvPr>
        </p:nvSpPr>
        <p:spPr/>
        <p:txBody>
          <a:bodyPr/>
          <a:lstStyle/>
          <a:p>
            <a:fld id="{AA5DF391-C7C7-45FD-9C11-539A1B550E1A}" type="datetimeFigureOut">
              <a:rPr lang="zh-CN" altLang="en-US" smtClean="0"/>
              <a:t>2022/12/26</a:t>
            </a:fld>
            <a:endParaRPr lang="zh-CN" altLang="en-US"/>
          </a:p>
        </p:txBody>
      </p:sp>
      <p:sp>
        <p:nvSpPr>
          <p:cNvPr id="8" name="页脚占位符 7">
            <a:extLst>
              <a:ext uri="{FF2B5EF4-FFF2-40B4-BE49-F238E27FC236}">
                <a16:creationId xmlns:a16="http://schemas.microsoft.com/office/drawing/2014/main" id="{44C95170-0B0A-49D7-ADC3-EB90C7202E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9983D2-007E-4159-AB79-08E9BC6D22B8}"/>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02053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19A4-1554-4B2D-AE14-73D56BAF50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18C3E2-FAA0-46BD-9BD0-885EC83B2B8B}"/>
              </a:ext>
            </a:extLst>
          </p:cNvPr>
          <p:cNvSpPr>
            <a:spLocks noGrp="1"/>
          </p:cNvSpPr>
          <p:nvPr>
            <p:ph type="dt" sz="half" idx="10"/>
          </p:nvPr>
        </p:nvSpPr>
        <p:spPr/>
        <p:txBody>
          <a:bodyPr/>
          <a:lstStyle/>
          <a:p>
            <a:fld id="{AA5DF391-C7C7-45FD-9C11-539A1B550E1A}" type="datetimeFigureOut">
              <a:rPr lang="zh-CN" altLang="en-US" smtClean="0"/>
              <a:t>2022/12/26</a:t>
            </a:fld>
            <a:endParaRPr lang="zh-CN" altLang="en-US"/>
          </a:p>
        </p:txBody>
      </p:sp>
      <p:sp>
        <p:nvSpPr>
          <p:cNvPr id="4" name="页脚占位符 3">
            <a:extLst>
              <a:ext uri="{FF2B5EF4-FFF2-40B4-BE49-F238E27FC236}">
                <a16:creationId xmlns:a16="http://schemas.microsoft.com/office/drawing/2014/main" id="{17BD36CA-D773-477A-BDC4-33C90AE5E3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AFC28A-0803-4090-A97F-1BE13DB22EBC}"/>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99633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BA9050-E53E-4CDC-B70A-511D06CF5AD8}"/>
              </a:ext>
            </a:extLst>
          </p:cNvPr>
          <p:cNvSpPr>
            <a:spLocks noGrp="1"/>
          </p:cNvSpPr>
          <p:nvPr>
            <p:ph type="dt" sz="half" idx="10"/>
          </p:nvPr>
        </p:nvSpPr>
        <p:spPr/>
        <p:txBody>
          <a:bodyPr/>
          <a:lstStyle/>
          <a:p>
            <a:fld id="{AA5DF391-C7C7-45FD-9C11-539A1B550E1A}" type="datetimeFigureOut">
              <a:rPr lang="zh-CN" altLang="en-US" smtClean="0"/>
              <a:t>2022/12/26</a:t>
            </a:fld>
            <a:endParaRPr lang="zh-CN" altLang="en-US"/>
          </a:p>
        </p:txBody>
      </p:sp>
      <p:sp>
        <p:nvSpPr>
          <p:cNvPr id="3" name="页脚占位符 2">
            <a:extLst>
              <a:ext uri="{FF2B5EF4-FFF2-40B4-BE49-F238E27FC236}">
                <a16:creationId xmlns:a16="http://schemas.microsoft.com/office/drawing/2014/main" id="{58BFE7E3-5614-4801-B66D-74E206AB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3B79F4-79A4-4159-94CB-AA5638982BF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33507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C6BE0-96D5-492E-ADFE-53715CFFA7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619489-44C1-46C6-BDCC-15D5F5BD0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28BC79-C657-475B-935F-7106A967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D53255-339C-4F4C-A20B-0EFB0CDC4D07}"/>
              </a:ext>
            </a:extLst>
          </p:cNvPr>
          <p:cNvSpPr>
            <a:spLocks noGrp="1"/>
          </p:cNvSpPr>
          <p:nvPr>
            <p:ph type="dt" sz="half" idx="10"/>
          </p:nvPr>
        </p:nvSpPr>
        <p:spPr/>
        <p:txBody>
          <a:bodyPr/>
          <a:lstStyle/>
          <a:p>
            <a:fld id="{AA5DF391-C7C7-45FD-9C11-539A1B550E1A}"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B992AB3C-1F32-46DD-A5EA-5048E41CC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F174A7-A9E9-4B89-BEB5-D00ACF42AB6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87595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E63B8-5DB6-4060-A978-D66A8F489C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2B7873-2DB6-4ABD-A4ED-D5B289141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829574-98D2-4809-B775-DD5761F8C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67B15C-928F-4461-B823-678A7DA1705C}"/>
              </a:ext>
            </a:extLst>
          </p:cNvPr>
          <p:cNvSpPr>
            <a:spLocks noGrp="1"/>
          </p:cNvSpPr>
          <p:nvPr>
            <p:ph type="dt" sz="half" idx="10"/>
          </p:nvPr>
        </p:nvSpPr>
        <p:spPr/>
        <p:txBody>
          <a:bodyPr/>
          <a:lstStyle/>
          <a:p>
            <a:fld id="{AA5DF391-C7C7-45FD-9C11-539A1B550E1A}"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4BE862CF-B662-45A4-81A3-0BFDA9EEAC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B54A4-B224-4EDC-B940-EA1BED24D7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0143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6E6C70-D01A-4397-9CD2-05D6545D6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095E93-2B73-4B9D-993B-2092EA699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1789E9-3BCE-4E17-8088-FB30B031A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F391-C7C7-45FD-9C11-539A1B550E1A}"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6AA83A53-25E7-4AEC-92ED-F5BEA67A7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D24AC5-D81C-42C5-8E98-6468B352B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636824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688B81B-2200-4477-911B-AC746D185EF0}"/>
              </a:ext>
            </a:extLst>
          </p:cNvPr>
          <p:cNvSpPr txBox="1"/>
          <p:nvPr/>
        </p:nvSpPr>
        <p:spPr>
          <a:xfrm>
            <a:off x="542925" y="604952"/>
            <a:ext cx="133312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presentation</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B0776511-3A62-44FF-9F3D-19DF28CC18FE}"/>
              </a:ext>
            </a:extLst>
          </p:cNvPr>
          <p:cNvSpPr txBox="1"/>
          <p:nvPr/>
        </p:nvSpPr>
        <p:spPr>
          <a:xfrm>
            <a:off x="542925" y="5786978"/>
            <a:ext cx="133312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presentation</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a:extLst>
              <a:ext uri="{FF2B5EF4-FFF2-40B4-BE49-F238E27FC236}">
                <a16:creationId xmlns:a16="http://schemas.microsoft.com/office/drawing/2014/main" id="{54ED5457-C38C-4D52-B24F-65277C6629FC}"/>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4801C0-371B-42A4-9CF4-41C89E62DD78}"/>
              </a:ext>
            </a:extLst>
          </p:cNvPr>
          <p:cNvSpPr txBox="1"/>
          <p:nvPr/>
        </p:nvSpPr>
        <p:spPr>
          <a:xfrm>
            <a:off x="10311856" y="6207165"/>
            <a:ext cx="5757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Dec.</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9DC8189-2713-4357-A4B1-95EC6F0C4B52}"/>
              </a:ext>
            </a:extLst>
          </p:cNvPr>
          <p:cNvSpPr txBox="1"/>
          <p:nvPr/>
        </p:nvSpPr>
        <p:spPr>
          <a:xfrm>
            <a:off x="10791389" y="5791666"/>
            <a:ext cx="944489"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26</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4">
              <a:biLevel thresh="50000"/>
              <a:extLst>
                <a:ext uri="{BEBA8EAE-BF5A-486C-A8C5-ECC9F3942E4B}">
                  <a14:imgProps xmlns:a14="http://schemas.microsoft.com/office/drawing/2010/main">
                    <a14:imgLayer r:embed="rId5">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1AA06DD6-CF0D-4076-9AA5-B87B9ACB1800}"/>
              </a:ext>
            </a:extLst>
          </p:cNvPr>
          <p:cNvGrpSpPr/>
          <p:nvPr/>
        </p:nvGrpSpPr>
        <p:grpSpPr>
          <a:xfrm>
            <a:off x="1876429" y="2326639"/>
            <a:ext cx="8105410" cy="1374187"/>
            <a:chOff x="1650336" y="2525283"/>
            <a:chExt cx="8117236" cy="1278455"/>
          </a:xfrm>
        </p:grpSpPr>
        <p:sp>
          <p:nvSpPr>
            <p:cNvPr id="10" name="文本框 9">
              <a:extLst>
                <a:ext uri="{FF2B5EF4-FFF2-40B4-BE49-F238E27FC236}">
                  <a16:creationId xmlns:a16="http://schemas.microsoft.com/office/drawing/2014/main" id="{9DFF788E-03A9-45A2-B8FF-99E9C41E7689}"/>
                </a:ext>
              </a:extLst>
            </p:cNvPr>
            <p:cNvSpPr txBox="1"/>
            <p:nvPr/>
          </p:nvSpPr>
          <p:spPr>
            <a:xfrm>
              <a:off x="1650336" y="2525283"/>
              <a:ext cx="7949713" cy="77310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微软雅黑" panose="020B0503020204020204" pitchFamily="34" charset="-122"/>
                  <a:cs typeface="+mn-cs"/>
                </a:rPr>
                <a:t>软件需求课程项目终期展示</a:t>
              </a:r>
            </a:p>
          </p:txBody>
        </p:sp>
        <p:sp>
          <p:nvSpPr>
            <p:cNvPr id="2" name="文本框 1">
              <a:extLst>
                <a:ext uri="{FF2B5EF4-FFF2-40B4-BE49-F238E27FC236}">
                  <a16:creationId xmlns:a16="http://schemas.microsoft.com/office/drawing/2014/main" id="{386A53F4-7B0F-4247-AE9C-A6381A5CC16D}"/>
                </a:ext>
              </a:extLst>
            </p:cNvPr>
            <p:cNvSpPr txBox="1"/>
            <p:nvPr/>
          </p:nvSpPr>
          <p:spPr>
            <a:xfrm>
              <a:off x="2152078" y="3145167"/>
              <a:ext cx="7615494" cy="658571"/>
            </a:xfrm>
            <a:prstGeom prst="rect">
              <a:avLst/>
            </a:prstGeom>
            <a:noFill/>
          </p:spPr>
          <p:txBody>
            <a:bodyPr wrap="square" rtlCol="0">
              <a:spAutoFit/>
            </a:bodyPr>
            <a:lstStyle/>
            <a:p>
              <a:pPr marL="0" marR="0">
                <a:spcBef>
                  <a:spcPts val="0"/>
                </a:spcBef>
                <a:spcAft>
                  <a:spcPts val="0"/>
                </a:spcAft>
              </a:pPr>
              <a:r>
                <a:rPr lang="zh-CN" altLang="en-US" sz="4000" b="1" dirty="0">
                  <a:solidFill>
                    <a:srgbClr val="333333"/>
                  </a:solidFill>
                  <a:effectLst/>
                </a:rPr>
                <a:t>软件需求课程项目终期展示</a:t>
              </a:r>
              <a:endParaRPr lang="zh-CN" altLang="en-US" sz="4000" b="1" dirty="0">
                <a:effectLst/>
              </a:endParaRPr>
            </a:p>
          </p:txBody>
        </p:sp>
      </p:grpSp>
      <p:sp>
        <p:nvSpPr>
          <p:cNvPr id="12" name="文本框 11">
            <a:extLst>
              <a:ext uri="{FF2B5EF4-FFF2-40B4-BE49-F238E27FC236}">
                <a16:creationId xmlns:a16="http://schemas.microsoft.com/office/drawing/2014/main" id="{138C5448-A2D0-4BEC-9140-36C1710CF40A}"/>
              </a:ext>
            </a:extLst>
          </p:cNvPr>
          <p:cNvSpPr txBox="1"/>
          <p:nvPr/>
        </p:nvSpPr>
        <p:spPr>
          <a:xfrm>
            <a:off x="4858456" y="4751452"/>
            <a:ext cx="2140242" cy="369332"/>
          </a:xfrm>
          <a:prstGeom prst="rect">
            <a:avLst/>
          </a:prstGeom>
          <a:noFill/>
        </p:spPr>
        <p:txBody>
          <a:bodyPr wrap="square" rtlCol="0">
            <a:spAutoFit/>
          </a:bodyPr>
          <a:lstStyle/>
          <a:p>
            <a:pPr marL="285750" marR="0" lvl="0" indent="-285750" algn="ctr"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en-US" altLang="zh-CN" sz="18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xxyyz</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组</a:t>
            </a:r>
          </a:p>
        </p:txBody>
      </p:sp>
      <p:sp>
        <p:nvSpPr>
          <p:cNvPr id="15" name="文本框 14">
            <a:extLst>
              <a:ext uri="{FF2B5EF4-FFF2-40B4-BE49-F238E27FC236}">
                <a16:creationId xmlns:a16="http://schemas.microsoft.com/office/drawing/2014/main" id="{483A8FF5-D915-49E5-A67F-25A73941231D}"/>
              </a:ext>
            </a:extLst>
          </p:cNvPr>
          <p:cNvSpPr txBox="1"/>
          <p:nvPr/>
        </p:nvSpPr>
        <p:spPr>
          <a:xfrm>
            <a:off x="8257881" y="4751452"/>
            <a:ext cx="2138520" cy="369332"/>
          </a:xfrm>
          <a:prstGeom prst="rect">
            <a:avLst/>
          </a:prstGeom>
          <a:noFill/>
        </p:spPr>
        <p:txBody>
          <a:bodyPr wrap="square" rtlCol="0">
            <a:spAutoFit/>
          </a:bodyPr>
          <a:lstStyle/>
          <a:p>
            <a:pPr marL="285750" marR="0" lvl="0" indent="-285750" algn="r"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2022.12.26</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539335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688B81B-2200-4477-911B-AC746D185EF0}"/>
              </a:ext>
            </a:extLst>
          </p:cNvPr>
          <p:cNvSpPr txBox="1"/>
          <p:nvPr/>
        </p:nvSpPr>
        <p:spPr>
          <a:xfrm>
            <a:off x="542925" y="604952"/>
            <a:ext cx="111921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SRE FINAL</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B0776511-3A62-44FF-9F3D-19DF28CC18FE}"/>
              </a:ext>
            </a:extLst>
          </p:cNvPr>
          <p:cNvSpPr txBox="1"/>
          <p:nvPr/>
        </p:nvSpPr>
        <p:spPr>
          <a:xfrm>
            <a:off x="542925" y="5786978"/>
            <a:ext cx="85113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XXYYZ.</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a:extLst>
              <a:ext uri="{FF2B5EF4-FFF2-40B4-BE49-F238E27FC236}">
                <a16:creationId xmlns:a16="http://schemas.microsoft.com/office/drawing/2014/main" id="{54ED5457-C38C-4D52-B24F-65277C6629FC}"/>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4801C0-371B-42A4-9CF4-41C89E62DD78}"/>
              </a:ext>
            </a:extLst>
          </p:cNvPr>
          <p:cNvSpPr txBox="1"/>
          <p:nvPr/>
        </p:nvSpPr>
        <p:spPr>
          <a:xfrm>
            <a:off x="10311856" y="6207165"/>
            <a:ext cx="6014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DEC.</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9DC8189-2713-4357-A4B1-95EC6F0C4B52}"/>
              </a:ext>
            </a:extLst>
          </p:cNvPr>
          <p:cNvSpPr txBox="1"/>
          <p:nvPr/>
        </p:nvSpPr>
        <p:spPr>
          <a:xfrm>
            <a:off x="10791389" y="5791666"/>
            <a:ext cx="944489"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26</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9DFF788E-03A9-45A2-B8FF-99E9C41E7689}"/>
              </a:ext>
            </a:extLst>
          </p:cNvPr>
          <p:cNvSpPr txBox="1"/>
          <p:nvPr/>
        </p:nvSpPr>
        <p:spPr>
          <a:xfrm>
            <a:off x="1864121" y="1785221"/>
            <a:ext cx="8447735" cy="2646878"/>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prstClr val="white">
                    <a:lumMod val="95000"/>
                    <a:alpha val="85000"/>
                  </a:prstClr>
                </a:solidFill>
                <a:effectLst/>
                <a:uLnTx/>
                <a:uFillTx/>
                <a:latin typeface="Tw Cen MT Condensed Extra Bold" panose="020B0803020202020204" pitchFamily="34" charset="0"/>
                <a:ea typeface="微软雅黑" panose="020B0503020204020204" pitchFamily="34" charset="-122"/>
                <a:cs typeface="+mn-cs"/>
              </a:rPr>
              <a:t>Thanks</a:t>
            </a:r>
            <a:endParaRPr kumimoji="0" lang="zh-CN" altLang="en-US" sz="16600" b="1" i="0" u="none" strike="noStrike" kern="1200" cap="none" spc="0" normalizeH="0" baseline="0" noProof="0" dirty="0">
              <a:ln>
                <a:noFill/>
              </a:ln>
              <a:solidFill>
                <a:prstClr val="white">
                  <a:lumMod val="95000"/>
                  <a:alpha val="85000"/>
                </a:prstClr>
              </a:solidFill>
              <a:effectLst/>
              <a:uLnTx/>
              <a:uFillTx/>
              <a:latin typeface="Tw Cen MT Condensed Extra Bold" panose="020B0803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652741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80270" cy="430887"/>
            <a:chOff x="514384" y="883622"/>
            <a:chExt cx="1680270"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prstClr val="black"/>
                  </a:solidFill>
                  <a:latin typeface="Tw Cen MT Condensed Extra Bold" panose="020B0803020202020204" pitchFamily="34" charset="0"/>
                  <a:ea typeface="等线" panose="02010600030101010101" pitchFamily="2" charset="-122"/>
                </a:rPr>
                <a:t>1</a:t>
              </a: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总体介绍</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总体介绍</a:t>
            </a:r>
            <a:endPar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8" y="6011614"/>
            <a:ext cx="148869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925861" y="6088558"/>
            <a:ext cx="37609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General introduction</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6" y="5786978"/>
            <a:ext cx="1724720" cy="5316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General introduction</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2B474B4-7B08-463A-BDE0-C50540021EBC}"/>
              </a:ext>
            </a:extLst>
          </p:cNvPr>
          <p:cNvGrpSpPr/>
          <p:nvPr/>
        </p:nvGrpSpPr>
        <p:grpSpPr>
          <a:xfrm>
            <a:off x="648833" y="1323885"/>
            <a:ext cx="4933198" cy="4339916"/>
            <a:chOff x="648833" y="1289846"/>
            <a:chExt cx="4933198" cy="4339916"/>
          </a:xfrm>
        </p:grpSpPr>
        <p:sp>
          <p:nvSpPr>
            <p:cNvPr id="5" name="矩形: 圆角 4">
              <a:extLst>
                <a:ext uri="{FF2B5EF4-FFF2-40B4-BE49-F238E27FC236}">
                  <a16:creationId xmlns:a16="http://schemas.microsoft.com/office/drawing/2014/main" id="{0B85A883-5966-46B2-999F-BDC98A06FFE5}"/>
                </a:ext>
              </a:extLst>
            </p:cNvPr>
            <p:cNvSpPr/>
            <p:nvPr/>
          </p:nvSpPr>
          <p:spPr>
            <a:xfrm>
              <a:off x="648833" y="1289846"/>
              <a:ext cx="4933198" cy="4339916"/>
            </a:xfrm>
            <a:prstGeom prst="roundRect">
              <a:avLst>
                <a:gd name="adj" fmla="val 2914"/>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圆角 6">
              <a:extLst>
                <a:ext uri="{FF2B5EF4-FFF2-40B4-BE49-F238E27FC236}">
                  <a16:creationId xmlns:a16="http://schemas.microsoft.com/office/drawing/2014/main" id="{4277FD08-60EC-4CA6-8680-AFD66135024E}"/>
                </a:ext>
              </a:extLst>
            </p:cNvPr>
            <p:cNvSpPr/>
            <p:nvPr/>
          </p:nvSpPr>
          <p:spPr>
            <a:xfrm>
              <a:off x="1446933" y="5425079"/>
              <a:ext cx="3336998" cy="14307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圆角 8">
              <a:extLst>
                <a:ext uri="{FF2B5EF4-FFF2-40B4-BE49-F238E27FC236}">
                  <a16:creationId xmlns:a16="http://schemas.microsoft.com/office/drawing/2014/main" id="{44120170-1AA0-455D-B86F-01E5958732AB}"/>
                </a:ext>
              </a:extLst>
            </p:cNvPr>
            <p:cNvSpPr/>
            <p:nvPr/>
          </p:nvSpPr>
          <p:spPr>
            <a:xfrm>
              <a:off x="727383" y="1363009"/>
              <a:ext cx="4776098" cy="4193590"/>
            </a:xfrm>
            <a:prstGeom prst="roundRect">
              <a:avLst>
                <a:gd name="adj" fmla="val 2505"/>
              </a:avLst>
            </a:prstGeom>
            <a:noFill/>
            <a:ln>
              <a:solidFill>
                <a:schemeClr val="bg1">
                  <a:lumMod val="85000"/>
                </a:schemeClr>
              </a:solidFill>
            </a:ln>
            <a:effectLst>
              <a:outerShdw blurRad="63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9" name="组合 18">
            <a:extLst>
              <a:ext uri="{FF2B5EF4-FFF2-40B4-BE49-F238E27FC236}">
                <a16:creationId xmlns:a16="http://schemas.microsoft.com/office/drawing/2014/main" id="{B80BEAB0-6F77-497B-8552-D6DE075EB35B}"/>
              </a:ext>
            </a:extLst>
          </p:cNvPr>
          <p:cNvGrpSpPr/>
          <p:nvPr/>
        </p:nvGrpSpPr>
        <p:grpSpPr>
          <a:xfrm>
            <a:off x="6671427" y="1289846"/>
            <a:ext cx="4933198" cy="4339916"/>
            <a:chOff x="648833" y="1289846"/>
            <a:chExt cx="4933198" cy="4339916"/>
          </a:xfrm>
        </p:grpSpPr>
        <p:sp>
          <p:nvSpPr>
            <p:cNvPr id="20" name="矩形: 圆角 19">
              <a:extLst>
                <a:ext uri="{FF2B5EF4-FFF2-40B4-BE49-F238E27FC236}">
                  <a16:creationId xmlns:a16="http://schemas.microsoft.com/office/drawing/2014/main" id="{78EF89C4-F32D-477B-93C6-179DC8DF4153}"/>
                </a:ext>
              </a:extLst>
            </p:cNvPr>
            <p:cNvSpPr/>
            <p:nvPr/>
          </p:nvSpPr>
          <p:spPr>
            <a:xfrm>
              <a:off x="648833" y="1289846"/>
              <a:ext cx="4933198" cy="4339916"/>
            </a:xfrm>
            <a:prstGeom prst="roundRect">
              <a:avLst>
                <a:gd name="adj" fmla="val 2914"/>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矩形: 圆角 20">
              <a:extLst>
                <a:ext uri="{FF2B5EF4-FFF2-40B4-BE49-F238E27FC236}">
                  <a16:creationId xmlns:a16="http://schemas.microsoft.com/office/drawing/2014/main" id="{ACC085A1-9868-4DF8-9725-47A1119D0E8B}"/>
                </a:ext>
              </a:extLst>
            </p:cNvPr>
            <p:cNvSpPr/>
            <p:nvPr/>
          </p:nvSpPr>
          <p:spPr>
            <a:xfrm>
              <a:off x="1446933" y="5425079"/>
              <a:ext cx="3336998" cy="14307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矩形: 圆角 21">
              <a:extLst>
                <a:ext uri="{FF2B5EF4-FFF2-40B4-BE49-F238E27FC236}">
                  <a16:creationId xmlns:a16="http://schemas.microsoft.com/office/drawing/2014/main" id="{5797825E-C0E3-4A39-B364-AC7ADC8733D1}"/>
                </a:ext>
              </a:extLst>
            </p:cNvPr>
            <p:cNvSpPr/>
            <p:nvPr/>
          </p:nvSpPr>
          <p:spPr>
            <a:xfrm>
              <a:off x="727383" y="1363009"/>
              <a:ext cx="4776098" cy="4193590"/>
            </a:xfrm>
            <a:prstGeom prst="roundRect">
              <a:avLst>
                <a:gd name="adj" fmla="val 2505"/>
              </a:avLst>
            </a:prstGeom>
            <a:noFill/>
            <a:ln>
              <a:solidFill>
                <a:schemeClr val="bg1">
                  <a:lumMod val="85000"/>
                </a:schemeClr>
              </a:solidFill>
            </a:ln>
            <a:effectLst>
              <a:outerShdw blurRad="63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23" name="文本框 22">
            <a:extLst>
              <a:ext uri="{FF2B5EF4-FFF2-40B4-BE49-F238E27FC236}">
                <a16:creationId xmlns:a16="http://schemas.microsoft.com/office/drawing/2014/main" id="{39CE4A2F-0B9D-4B62-A88E-2806D9B4F77F}"/>
              </a:ext>
            </a:extLst>
          </p:cNvPr>
          <p:cNvSpPr txBox="1"/>
          <p:nvPr/>
        </p:nvSpPr>
        <p:spPr>
          <a:xfrm>
            <a:off x="2390714" y="2220676"/>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项目背景</a:t>
            </a:r>
          </a:p>
        </p:txBody>
      </p:sp>
      <p:sp>
        <p:nvSpPr>
          <p:cNvPr id="24" name="文本框 23">
            <a:extLst>
              <a:ext uri="{FF2B5EF4-FFF2-40B4-BE49-F238E27FC236}">
                <a16:creationId xmlns:a16="http://schemas.microsoft.com/office/drawing/2014/main" id="{0FFA1A50-4334-478E-8869-31D0F11618F4}"/>
              </a:ext>
            </a:extLst>
          </p:cNvPr>
          <p:cNvSpPr txBox="1"/>
          <p:nvPr/>
        </p:nvSpPr>
        <p:spPr>
          <a:xfrm>
            <a:off x="8413308" y="2220676"/>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项目介绍</a:t>
            </a:r>
          </a:p>
        </p:txBody>
      </p:sp>
      <p:sp>
        <p:nvSpPr>
          <p:cNvPr id="25" name="iconfont-1016-791883">
            <a:extLst>
              <a:ext uri="{FF2B5EF4-FFF2-40B4-BE49-F238E27FC236}">
                <a16:creationId xmlns:a16="http://schemas.microsoft.com/office/drawing/2014/main" id="{625DBCA3-9A1B-4520-87C9-72FF06C49D4C}"/>
              </a:ext>
            </a:extLst>
          </p:cNvPr>
          <p:cNvSpPr>
            <a:spLocks noChangeAspect="1"/>
          </p:cNvSpPr>
          <p:nvPr/>
        </p:nvSpPr>
        <p:spPr bwMode="auto">
          <a:xfrm>
            <a:off x="2892219" y="1741641"/>
            <a:ext cx="446426" cy="405872"/>
          </a:xfrm>
          <a:custGeom>
            <a:avLst/>
            <a:gdLst>
              <a:gd name="T0" fmla="*/ 14080 w 14080"/>
              <a:gd name="T1" fmla="*/ 5312 h 12800"/>
              <a:gd name="T2" fmla="*/ 12320 w 14080"/>
              <a:gd name="T3" fmla="*/ 7072 h 12800"/>
              <a:gd name="T4" fmla="*/ 10560 w 14080"/>
              <a:gd name="T5" fmla="*/ 5312 h 12800"/>
              <a:gd name="T6" fmla="*/ 10560 w 14080"/>
              <a:gd name="T7" fmla="*/ 5312 h 12800"/>
              <a:gd name="T8" fmla="*/ 10560 w 14080"/>
              <a:gd name="T9" fmla="*/ 5312 h 12800"/>
              <a:gd name="T10" fmla="*/ 10560 w 14080"/>
              <a:gd name="T11" fmla="*/ 5312 h 12800"/>
              <a:gd name="T12" fmla="*/ 8800 w 14080"/>
              <a:gd name="T13" fmla="*/ 7072 h 12800"/>
              <a:gd name="T14" fmla="*/ 7040 w 14080"/>
              <a:gd name="T15" fmla="*/ 5312 h 12800"/>
              <a:gd name="T16" fmla="*/ 7040 w 14080"/>
              <a:gd name="T17" fmla="*/ 5312 h 12800"/>
              <a:gd name="T18" fmla="*/ 7040 w 14080"/>
              <a:gd name="T19" fmla="*/ 5312 h 12800"/>
              <a:gd name="T20" fmla="*/ 7040 w 14080"/>
              <a:gd name="T21" fmla="*/ 5312 h 12800"/>
              <a:gd name="T22" fmla="*/ 7040 w 14080"/>
              <a:gd name="T23" fmla="*/ 5312 h 12800"/>
              <a:gd name="T24" fmla="*/ 5280 w 14080"/>
              <a:gd name="T25" fmla="*/ 7072 h 12800"/>
              <a:gd name="T26" fmla="*/ 3520 w 14080"/>
              <a:gd name="T27" fmla="*/ 5312 h 12800"/>
              <a:gd name="T28" fmla="*/ 3520 w 14080"/>
              <a:gd name="T29" fmla="*/ 5312 h 12800"/>
              <a:gd name="T30" fmla="*/ 3520 w 14080"/>
              <a:gd name="T31" fmla="*/ 5312 h 12800"/>
              <a:gd name="T32" fmla="*/ 3520 w 14080"/>
              <a:gd name="T33" fmla="*/ 5312 h 12800"/>
              <a:gd name="T34" fmla="*/ 3520 w 14080"/>
              <a:gd name="T35" fmla="*/ 5312 h 12800"/>
              <a:gd name="T36" fmla="*/ 1760 w 14080"/>
              <a:gd name="T37" fmla="*/ 7072 h 12800"/>
              <a:gd name="T38" fmla="*/ 0 w 14080"/>
              <a:gd name="T39" fmla="*/ 5312 h 12800"/>
              <a:gd name="T40" fmla="*/ 0 w 14080"/>
              <a:gd name="T41" fmla="*/ 5312 h 12800"/>
              <a:gd name="T42" fmla="*/ 0 w 14080"/>
              <a:gd name="T43" fmla="*/ 5312 h 12800"/>
              <a:gd name="T44" fmla="*/ 0 w 14080"/>
              <a:gd name="T45" fmla="*/ 5312 h 12800"/>
              <a:gd name="T46" fmla="*/ 1248 w 14080"/>
              <a:gd name="T47" fmla="*/ 1984 h 12800"/>
              <a:gd name="T48" fmla="*/ 12864 w 14080"/>
              <a:gd name="T49" fmla="*/ 1984 h 12800"/>
              <a:gd name="T50" fmla="*/ 14080 w 14080"/>
              <a:gd name="T51" fmla="*/ 5312 h 12800"/>
              <a:gd name="T52" fmla="*/ 14080 w 14080"/>
              <a:gd name="T53" fmla="*/ 5312 h 12800"/>
              <a:gd name="T54" fmla="*/ 11872 w 14080"/>
              <a:gd name="T55" fmla="*/ 1312 h 12800"/>
              <a:gd name="T56" fmla="*/ 2208 w 14080"/>
              <a:gd name="T57" fmla="*/ 1312 h 12800"/>
              <a:gd name="T58" fmla="*/ 1536 w 14080"/>
              <a:gd name="T59" fmla="*/ 640 h 12800"/>
              <a:gd name="T60" fmla="*/ 2208 w 14080"/>
              <a:gd name="T61" fmla="*/ 0 h 12800"/>
              <a:gd name="T62" fmla="*/ 11872 w 14080"/>
              <a:gd name="T63" fmla="*/ 0 h 12800"/>
              <a:gd name="T64" fmla="*/ 12544 w 14080"/>
              <a:gd name="T65" fmla="*/ 672 h 12800"/>
              <a:gd name="T66" fmla="*/ 11872 w 14080"/>
              <a:gd name="T67" fmla="*/ 1312 h 12800"/>
              <a:gd name="T68" fmla="*/ 1984 w 14080"/>
              <a:gd name="T69" fmla="*/ 7712 h 12800"/>
              <a:gd name="T70" fmla="*/ 1984 w 14080"/>
              <a:gd name="T71" fmla="*/ 7712 h 12800"/>
              <a:gd name="T72" fmla="*/ 2176 w 14080"/>
              <a:gd name="T73" fmla="*/ 7680 h 12800"/>
              <a:gd name="T74" fmla="*/ 2208 w 14080"/>
              <a:gd name="T75" fmla="*/ 7680 h 12800"/>
              <a:gd name="T76" fmla="*/ 2304 w 14080"/>
              <a:gd name="T77" fmla="*/ 7648 h 12800"/>
              <a:gd name="T78" fmla="*/ 2656 w 14080"/>
              <a:gd name="T79" fmla="*/ 7552 h 12800"/>
              <a:gd name="T80" fmla="*/ 2656 w 14080"/>
              <a:gd name="T81" fmla="*/ 7552 h 12800"/>
              <a:gd name="T82" fmla="*/ 2656 w 14080"/>
              <a:gd name="T83" fmla="*/ 7552 h 12800"/>
              <a:gd name="T84" fmla="*/ 2656 w 14080"/>
              <a:gd name="T85" fmla="*/ 10816 h 12800"/>
              <a:gd name="T86" fmla="*/ 11456 w 14080"/>
              <a:gd name="T87" fmla="*/ 10816 h 12800"/>
              <a:gd name="T88" fmla="*/ 11456 w 14080"/>
              <a:gd name="T89" fmla="*/ 7552 h 12800"/>
              <a:gd name="T90" fmla="*/ 11456 w 14080"/>
              <a:gd name="T91" fmla="*/ 7552 h 12800"/>
              <a:gd name="T92" fmla="*/ 11456 w 14080"/>
              <a:gd name="T93" fmla="*/ 7552 h 12800"/>
              <a:gd name="T94" fmla="*/ 11808 w 14080"/>
              <a:gd name="T95" fmla="*/ 7648 h 12800"/>
              <a:gd name="T96" fmla="*/ 11904 w 14080"/>
              <a:gd name="T97" fmla="*/ 7680 h 12800"/>
              <a:gd name="T98" fmla="*/ 11936 w 14080"/>
              <a:gd name="T99" fmla="*/ 7680 h 12800"/>
              <a:gd name="T100" fmla="*/ 12128 w 14080"/>
              <a:gd name="T101" fmla="*/ 7712 h 12800"/>
              <a:gd name="T102" fmla="*/ 12128 w 14080"/>
              <a:gd name="T103" fmla="*/ 7712 h 12800"/>
              <a:gd name="T104" fmla="*/ 12352 w 14080"/>
              <a:gd name="T105" fmla="*/ 7712 h 12800"/>
              <a:gd name="T106" fmla="*/ 12800 w 14080"/>
              <a:gd name="T107" fmla="*/ 7680 h 12800"/>
              <a:gd name="T108" fmla="*/ 12800 w 14080"/>
              <a:gd name="T109" fmla="*/ 12128 h 12800"/>
              <a:gd name="T110" fmla="*/ 12128 w 14080"/>
              <a:gd name="T111" fmla="*/ 12800 h 12800"/>
              <a:gd name="T112" fmla="*/ 1984 w 14080"/>
              <a:gd name="T113" fmla="*/ 12800 h 12800"/>
              <a:gd name="T114" fmla="*/ 1312 w 14080"/>
              <a:gd name="T115" fmla="*/ 12128 h 12800"/>
              <a:gd name="T116" fmla="*/ 1312 w 14080"/>
              <a:gd name="T117" fmla="*/ 7680 h 12800"/>
              <a:gd name="T118" fmla="*/ 1760 w 14080"/>
              <a:gd name="T119" fmla="*/ 7712 h 12800"/>
              <a:gd name="T120" fmla="*/ 1984 w 14080"/>
              <a:gd name="T121" fmla="*/ 7712 h 12800"/>
              <a:gd name="T122" fmla="*/ 1984 w 14080"/>
              <a:gd name="T123" fmla="*/ 771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080" h="12800">
                <a:moveTo>
                  <a:pt x="14080" y="5312"/>
                </a:moveTo>
                <a:cubicBezTo>
                  <a:pt x="14080" y="6272"/>
                  <a:pt x="13280" y="7072"/>
                  <a:pt x="12320" y="7072"/>
                </a:cubicBezTo>
                <a:cubicBezTo>
                  <a:pt x="11360" y="7072"/>
                  <a:pt x="10560" y="6272"/>
                  <a:pt x="10560" y="5312"/>
                </a:cubicBezTo>
                <a:lnTo>
                  <a:pt x="10560" y="5312"/>
                </a:lnTo>
                <a:lnTo>
                  <a:pt x="10560" y="5312"/>
                </a:lnTo>
                <a:lnTo>
                  <a:pt x="10560" y="5312"/>
                </a:lnTo>
                <a:cubicBezTo>
                  <a:pt x="10560" y="6272"/>
                  <a:pt x="9760" y="7072"/>
                  <a:pt x="8800" y="7072"/>
                </a:cubicBezTo>
                <a:cubicBezTo>
                  <a:pt x="7840" y="7072"/>
                  <a:pt x="7040" y="6272"/>
                  <a:pt x="7040" y="5312"/>
                </a:cubicBezTo>
                <a:lnTo>
                  <a:pt x="7040" y="5312"/>
                </a:lnTo>
                <a:lnTo>
                  <a:pt x="7040" y="5312"/>
                </a:lnTo>
                <a:lnTo>
                  <a:pt x="7040" y="5312"/>
                </a:lnTo>
                <a:lnTo>
                  <a:pt x="7040" y="5312"/>
                </a:lnTo>
                <a:cubicBezTo>
                  <a:pt x="7040" y="6272"/>
                  <a:pt x="6240" y="7072"/>
                  <a:pt x="5280" y="7072"/>
                </a:cubicBezTo>
                <a:cubicBezTo>
                  <a:pt x="4320" y="7072"/>
                  <a:pt x="3520" y="6272"/>
                  <a:pt x="3520" y="5312"/>
                </a:cubicBezTo>
                <a:lnTo>
                  <a:pt x="3520" y="5312"/>
                </a:lnTo>
                <a:lnTo>
                  <a:pt x="3520" y="5312"/>
                </a:lnTo>
                <a:lnTo>
                  <a:pt x="3520" y="5312"/>
                </a:lnTo>
                <a:lnTo>
                  <a:pt x="3520" y="5312"/>
                </a:lnTo>
                <a:cubicBezTo>
                  <a:pt x="3520" y="6272"/>
                  <a:pt x="2720" y="7072"/>
                  <a:pt x="1760" y="7072"/>
                </a:cubicBezTo>
                <a:cubicBezTo>
                  <a:pt x="800" y="7072"/>
                  <a:pt x="0" y="6272"/>
                  <a:pt x="0" y="5312"/>
                </a:cubicBezTo>
                <a:lnTo>
                  <a:pt x="0" y="5312"/>
                </a:lnTo>
                <a:lnTo>
                  <a:pt x="0" y="5312"/>
                </a:lnTo>
                <a:lnTo>
                  <a:pt x="0" y="5312"/>
                </a:lnTo>
                <a:lnTo>
                  <a:pt x="1248" y="1984"/>
                </a:lnTo>
                <a:lnTo>
                  <a:pt x="12864" y="1984"/>
                </a:lnTo>
                <a:lnTo>
                  <a:pt x="14080" y="5312"/>
                </a:lnTo>
                <a:lnTo>
                  <a:pt x="14080" y="5312"/>
                </a:lnTo>
                <a:close/>
                <a:moveTo>
                  <a:pt x="11872" y="1312"/>
                </a:moveTo>
                <a:lnTo>
                  <a:pt x="2208" y="1312"/>
                </a:lnTo>
                <a:cubicBezTo>
                  <a:pt x="1856" y="1312"/>
                  <a:pt x="1536" y="1024"/>
                  <a:pt x="1536" y="640"/>
                </a:cubicBezTo>
                <a:cubicBezTo>
                  <a:pt x="1536" y="288"/>
                  <a:pt x="1824" y="0"/>
                  <a:pt x="2208" y="0"/>
                </a:cubicBezTo>
                <a:lnTo>
                  <a:pt x="11872" y="0"/>
                </a:lnTo>
                <a:cubicBezTo>
                  <a:pt x="12224" y="0"/>
                  <a:pt x="12544" y="288"/>
                  <a:pt x="12544" y="672"/>
                </a:cubicBezTo>
                <a:cubicBezTo>
                  <a:pt x="12544" y="1024"/>
                  <a:pt x="12256" y="1312"/>
                  <a:pt x="11872" y="1312"/>
                </a:cubicBezTo>
                <a:close/>
                <a:moveTo>
                  <a:pt x="1984" y="7712"/>
                </a:moveTo>
                <a:lnTo>
                  <a:pt x="1984" y="7712"/>
                </a:lnTo>
                <a:cubicBezTo>
                  <a:pt x="2048" y="7712"/>
                  <a:pt x="2112" y="7712"/>
                  <a:pt x="2176" y="7680"/>
                </a:cubicBezTo>
                <a:lnTo>
                  <a:pt x="2208" y="7680"/>
                </a:lnTo>
                <a:cubicBezTo>
                  <a:pt x="2240" y="7680"/>
                  <a:pt x="2272" y="7680"/>
                  <a:pt x="2304" y="7648"/>
                </a:cubicBezTo>
                <a:cubicBezTo>
                  <a:pt x="2432" y="7616"/>
                  <a:pt x="2528" y="7584"/>
                  <a:pt x="2656" y="7552"/>
                </a:cubicBezTo>
                <a:lnTo>
                  <a:pt x="2656" y="7552"/>
                </a:lnTo>
                <a:lnTo>
                  <a:pt x="2656" y="7552"/>
                </a:lnTo>
                <a:lnTo>
                  <a:pt x="2656" y="10816"/>
                </a:lnTo>
                <a:lnTo>
                  <a:pt x="11456" y="10816"/>
                </a:lnTo>
                <a:lnTo>
                  <a:pt x="11456" y="7552"/>
                </a:lnTo>
                <a:lnTo>
                  <a:pt x="11456" y="7552"/>
                </a:lnTo>
                <a:lnTo>
                  <a:pt x="11456" y="7552"/>
                </a:lnTo>
                <a:cubicBezTo>
                  <a:pt x="11584" y="7584"/>
                  <a:pt x="11680" y="7616"/>
                  <a:pt x="11808" y="7648"/>
                </a:cubicBezTo>
                <a:cubicBezTo>
                  <a:pt x="11840" y="7648"/>
                  <a:pt x="11872" y="7648"/>
                  <a:pt x="11904" y="7680"/>
                </a:cubicBezTo>
                <a:lnTo>
                  <a:pt x="11936" y="7680"/>
                </a:lnTo>
                <a:cubicBezTo>
                  <a:pt x="12000" y="7680"/>
                  <a:pt x="12064" y="7712"/>
                  <a:pt x="12128" y="7712"/>
                </a:cubicBezTo>
                <a:lnTo>
                  <a:pt x="12128" y="7712"/>
                </a:lnTo>
                <a:lnTo>
                  <a:pt x="12352" y="7712"/>
                </a:lnTo>
                <a:cubicBezTo>
                  <a:pt x="12512" y="7712"/>
                  <a:pt x="12640" y="7712"/>
                  <a:pt x="12800" y="7680"/>
                </a:cubicBezTo>
                <a:lnTo>
                  <a:pt x="12800" y="12128"/>
                </a:lnTo>
                <a:cubicBezTo>
                  <a:pt x="12800" y="12480"/>
                  <a:pt x="12512" y="12800"/>
                  <a:pt x="12128" y="12800"/>
                </a:cubicBezTo>
                <a:lnTo>
                  <a:pt x="1984" y="12800"/>
                </a:lnTo>
                <a:cubicBezTo>
                  <a:pt x="1632" y="12800"/>
                  <a:pt x="1312" y="12512"/>
                  <a:pt x="1312" y="12128"/>
                </a:cubicBezTo>
                <a:lnTo>
                  <a:pt x="1312" y="7680"/>
                </a:lnTo>
                <a:cubicBezTo>
                  <a:pt x="1440" y="7712"/>
                  <a:pt x="1600" y="7712"/>
                  <a:pt x="1760" y="7712"/>
                </a:cubicBezTo>
                <a:lnTo>
                  <a:pt x="1984" y="7712"/>
                </a:lnTo>
                <a:close/>
                <a:moveTo>
                  <a:pt x="1984" y="7712"/>
                </a:moveTo>
                <a:close/>
              </a:path>
            </a:pathLst>
          </a:custGeom>
          <a:solidFill>
            <a:schemeClr val="accent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6" name="iconfont-1027-797105">
            <a:extLst>
              <a:ext uri="{FF2B5EF4-FFF2-40B4-BE49-F238E27FC236}">
                <a16:creationId xmlns:a16="http://schemas.microsoft.com/office/drawing/2014/main" id="{1BACAA17-6166-436C-AB13-871A82796332}"/>
              </a:ext>
            </a:extLst>
          </p:cNvPr>
          <p:cNvSpPr>
            <a:spLocks noChangeAspect="1"/>
          </p:cNvSpPr>
          <p:nvPr/>
        </p:nvSpPr>
        <p:spPr bwMode="auto">
          <a:xfrm>
            <a:off x="8914812" y="1761880"/>
            <a:ext cx="446427" cy="357224"/>
          </a:xfrm>
          <a:custGeom>
            <a:avLst/>
            <a:gdLst>
              <a:gd name="T0" fmla="*/ 10893 w 11166"/>
              <a:gd name="T1" fmla="*/ 274 h 8934"/>
              <a:gd name="T2" fmla="*/ 931 w 11166"/>
              <a:gd name="T3" fmla="*/ 0 h 8934"/>
              <a:gd name="T4" fmla="*/ 0 w 11166"/>
              <a:gd name="T5" fmla="*/ 931 h 8934"/>
              <a:gd name="T6" fmla="*/ 274 w 11166"/>
              <a:gd name="T7" fmla="*/ 8660 h 8934"/>
              <a:gd name="T8" fmla="*/ 10236 w 11166"/>
              <a:gd name="T9" fmla="*/ 8934 h 8934"/>
              <a:gd name="T10" fmla="*/ 11166 w 11166"/>
              <a:gd name="T11" fmla="*/ 8003 h 8934"/>
              <a:gd name="T12" fmla="*/ 1057 w 11166"/>
              <a:gd name="T13" fmla="*/ 4202 h 8934"/>
              <a:gd name="T14" fmla="*/ 1911 w 11166"/>
              <a:gd name="T15" fmla="*/ 4165 h 8934"/>
              <a:gd name="T16" fmla="*/ 2312 w 11166"/>
              <a:gd name="T17" fmla="*/ 3872 h 8934"/>
              <a:gd name="T18" fmla="*/ 2723 w 11166"/>
              <a:gd name="T19" fmla="*/ 3405 h 8934"/>
              <a:gd name="T20" fmla="*/ 3265 w 11166"/>
              <a:gd name="T21" fmla="*/ 2980 h 8934"/>
              <a:gd name="T22" fmla="*/ 3907 w 11166"/>
              <a:gd name="T23" fmla="*/ 4344 h 8934"/>
              <a:gd name="T24" fmla="*/ 4681 w 11166"/>
              <a:gd name="T25" fmla="*/ 2112 h 8934"/>
              <a:gd name="T26" fmla="*/ 5011 w 11166"/>
              <a:gd name="T27" fmla="*/ 1149 h 8934"/>
              <a:gd name="T28" fmla="*/ 5219 w 11166"/>
              <a:gd name="T29" fmla="*/ 677 h 8934"/>
              <a:gd name="T30" fmla="*/ 5681 w 11166"/>
              <a:gd name="T31" fmla="*/ 649 h 8934"/>
              <a:gd name="T32" fmla="*/ 5889 w 11166"/>
              <a:gd name="T33" fmla="*/ 1239 h 8934"/>
              <a:gd name="T34" fmla="*/ 6063 w 11166"/>
              <a:gd name="T35" fmla="*/ 2669 h 8934"/>
              <a:gd name="T36" fmla="*/ 6455 w 11166"/>
              <a:gd name="T37" fmla="*/ 6005 h 8934"/>
              <a:gd name="T38" fmla="*/ 6969 w 11166"/>
              <a:gd name="T39" fmla="*/ 4301 h 8934"/>
              <a:gd name="T40" fmla="*/ 7201 w 11166"/>
              <a:gd name="T41" fmla="*/ 3551 h 8934"/>
              <a:gd name="T42" fmla="*/ 7371 w 11166"/>
              <a:gd name="T43" fmla="*/ 3155 h 8934"/>
              <a:gd name="T44" fmla="*/ 7875 w 11166"/>
              <a:gd name="T45" fmla="*/ 3112 h 8934"/>
              <a:gd name="T46" fmla="*/ 7965 w 11166"/>
              <a:gd name="T47" fmla="*/ 3532 h 8934"/>
              <a:gd name="T48" fmla="*/ 8295 w 11166"/>
              <a:gd name="T49" fmla="*/ 4523 h 8934"/>
              <a:gd name="T50" fmla="*/ 8418 w 11166"/>
              <a:gd name="T51" fmla="*/ 4287 h 8934"/>
              <a:gd name="T52" fmla="*/ 9003 w 11166"/>
              <a:gd name="T53" fmla="*/ 4032 h 8934"/>
              <a:gd name="T54" fmla="*/ 9419 w 11166"/>
              <a:gd name="T55" fmla="*/ 4042 h 8934"/>
              <a:gd name="T56" fmla="*/ 9645 w 11166"/>
              <a:gd name="T57" fmla="*/ 4759 h 8934"/>
              <a:gd name="T58" fmla="*/ 9286 w 11166"/>
              <a:gd name="T59" fmla="*/ 4769 h 8934"/>
              <a:gd name="T60" fmla="*/ 8881 w 11166"/>
              <a:gd name="T61" fmla="*/ 4995 h 8934"/>
              <a:gd name="T62" fmla="*/ 8579 w 11166"/>
              <a:gd name="T63" fmla="*/ 5731 h 8934"/>
              <a:gd name="T64" fmla="*/ 8281 w 11166"/>
              <a:gd name="T65" fmla="*/ 5915 h 8934"/>
              <a:gd name="T66" fmla="*/ 8003 w 11166"/>
              <a:gd name="T67" fmla="*/ 5750 h 8934"/>
              <a:gd name="T68" fmla="*/ 7776 w 11166"/>
              <a:gd name="T69" fmla="*/ 5184 h 8934"/>
              <a:gd name="T70" fmla="*/ 7163 w 11166"/>
              <a:gd name="T71" fmla="*/ 6203 h 8934"/>
              <a:gd name="T72" fmla="*/ 6837 w 11166"/>
              <a:gd name="T73" fmla="*/ 7265 h 8934"/>
              <a:gd name="T74" fmla="*/ 6663 w 11166"/>
              <a:gd name="T75" fmla="*/ 7874 h 8934"/>
              <a:gd name="T76" fmla="*/ 6163 w 11166"/>
              <a:gd name="T77" fmla="*/ 8355 h 8934"/>
              <a:gd name="T78" fmla="*/ 5776 w 11166"/>
              <a:gd name="T79" fmla="*/ 7836 h 8934"/>
              <a:gd name="T80" fmla="*/ 5691 w 11166"/>
              <a:gd name="T81" fmla="*/ 6921 h 8934"/>
              <a:gd name="T82" fmla="*/ 5521 w 11166"/>
              <a:gd name="T83" fmla="*/ 5137 h 8934"/>
              <a:gd name="T84" fmla="*/ 4804 w 11166"/>
              <a:gd name="T85" fmla="*/ 4013 h 8934"/>
              <a:gd name="T86" fmla="*/ 4468 w 11166"/>
              <a:gd name="T87" fmla="*/ 4995 h 8934"/>
              <a:gd name="T88" fmla="*/ 4294 w 11166"/>
              <a:gd name="T89" fmla="*/ 5514 h 8934"/>
              <a:gd name="T90" fmla="*/ 3916 w 11166"/>
              <a:gd name="T91" fmla="*/ 5835 h 8934"/>
              <a:gd name="T92" fmla="*/ 3529 w 11166"/>
              <a:gd name="T93" fmla="*/ 5448 h 8934"/>
              <a:gd name="T94" fmla="*/ 3265 w 11166"/>
              <a:gd name="T95" fmla="*/ 4712 h 8934"/>
              <a:gd name="T96" fmla="*/ 2907 w 11166"/>
              <a:gd name="T97" fmla="*/ 4297 h 8934"/>
              <a:gd name="T98" fmla="*/ 2614 w 11166"/>
              <a:gd name="T99" fmla="*/ 4636 h 8934"/>
              <a:gd name="T100" fmla="*/ 2019 w 11166"/>
              <a:gd name="T101" fmla="*/ 4929 h 8934"/>
              <a:gd name="T102" fmla="*/ 1453 w 11166"/>
              <a:gd name="T103" fmla="*/ 4929 h 8934"/>
              <a:gd name="T104" fmla="*/ 1057 w 11166"/>
              <a:gd name="T105" fmla="*/ 4202 h 8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166" h="8934">
                <a:moveTo>
                  <a:pt x="11166" y="931"/>
                </a:moveTo>
                <a:cubicBezTo>
                  <a:pt x="11166" y="675"/>
                  <a:pt x="11074" y="454"/>
                  <a:pt x="10893" y="274"/>
                </a:cubicBezTo>
                <a:cubicBezTo>
                  <a:pt x="10713" y="93"/>
                  <a:pt x="10492" y="0"/>
                  <a:pt x="10236" y="0"/>
                </a:cubicBezTo>
                <a:lnTo>
                  <a:pt x="931" y="0"/>
                </a:lnTo>
                <a:cubicBezTo>
                  <a:pt x="675" y="0"/>
                  <a:pt x="454" y="93"/>
                  <a:pt x="274" y="274"/>
                </a:cubicBezTo>
                <a:cubicBezTo>
                  <a:pt x="93" y="454"/>
                  <a:pt x="0" y="675"/>
                  <a:pt x="0" y="931"/>
                </a:cubicBezTo>
                <a:lnTo>
                  <a:pt x="0" y="8003"/>
                </a:lnTo>
                <a:cubicBezTo>
                  <a:pt x="0" y="8259"/>
                  <a:pt x="93" y="8480"/>
                  <a:pt x="274" y="8660"/>
                </a:cubicBezTo>
                <a:cubicBezTo>
                  <a:pt x="454" y="8840"/>
                  <a:pt x="675" y="8934"/>
                  <a:pt x="931" y="8934"/>
                </a:cubicBezTo>
                <a:lnTo>
                  <a:pt x="10236" y="8934"/>
                </a:lnTo>
                <a:cubicBezTo>
                  <a:pt x="10492" y="8934"/>
                  <a:pt x="10713" y="8840"/>
                  <a:pt x="10893" y="8660"/>
                </a:cubicBezTo>
                <a:cubicBezTo>
                  <a:pt x="11074" y="8480"/>
                  <a:pt x="11166" y="8259"/>
                  <a:pt x="11166" y="8003"/>
                </a:cubicBezTo>
                <a:lnTo>
                  <a:pt x="11166" y="931"/>
                </a:lnTo>
                <a:close/>
                <a:moveTo>
                  <a:pt x="1057" y="4202"/>
                </a:moveTo>
                <a:lnTo>
                  <a:pt x="1576" y="4202"/>
                </a:lnTo>
                <a:cubicBezTo>
                  <a:pt x="1714" y="4202"/>
                  <a:pt x="1826" y="4190"/>
                  <a:pt x="1911" y="4165"/>
                </a:cubicBezTo>
                <a:cubicBezTo>
                  <a:pt x="1996" y="4139"/>
                  <a:pt x="2079" y="4092"/>
                  <a:pt x="2161" y="4023"/>
                </a:cubicBezTo>
                <a:lnTo>
                  <a:pt x="2312" y="3872"/>
                </a:lnTo>
                <a:cubicBezTo>
                  <a:pt x="2375" y="3809"/>
                  <a:pt x="2441" y="3737"/>
                  <a:pt x="2510" y="3655"/>
                </a:cubicBezTo>
                <a:cubicBezTo>
                  <a:pt x="2579" y="3573"/>
                  <a:pt x="2650" y="3490"/>
                  <a:pt x="2723" y="3405"/>
                </a:cubicBezTo>
                <a:cubicBezTo>
                  <a:pt x="2795" y="3320"/>
                  <a:pt x="2863" y="3240"/>
                  <a:pt x="2925" y="3164"/>
                </a:cubicBezTo>
                <a:cubicBezTo>
                  <a:pt x="3051" y="3007"/>
                  <a:pt x="3164" y="2945"/>
                  <a:pt x="3265" y="2980"/>
                </a:cubicBezTo>
                <a:cubicBezTo>
                  <a:pt x="3366" y="3015"/>
                  <a:pt x="3441" y="3089"/>
                  <a:pt x="3492" y="3202"/>
                </a:cubicBezTo>
                <a:lnTo>
                  <a:pt x="3907" y="4344"/>
                </a:lnTo>
                <a:cubicBezTo>
                  <a:pt x="4121" y="3746"/>
                  <a:pt x="4310" y="3205"/>
                  <a:pt x="4473" y="2721"/>
                </a:cubicBezTo>
                <a:cubicBezTo>
                  <a:pt x="4542" y="2513"/>
                  <a:pt x="4612" y="2310"/>
                  <a:pt x="4681" y="2112"/>
                </a:cubicBezTo>
                <a:cubicBezTo>
                  <a:pt x="4750" y="1913"/>
                  <a:pt x="4813" y="1731"/>
                  <a:pt x="4870" y="1564"/>
                </a:cubicBezTo>
                <a:cubicBezTo>
                  <a:pt x="4926" y="1398"/>
                  <a:pt x="4973" y="1259"/>
                  <a:pt x="5011" y="1149"/>
                </a:cubicBezTo>
                <a:cubicBezTo>
                  <a:pt x="5049" y="1039"/>
                  <a:pt x="5071" y="968"/>
                  <a:pt x="5077" y="937"/>
                </a:cubicBezTo>
                <a:cubicBezTo>
                  <a:pt x="5109" y="830"/>
                  <a:pt x="5156" y="743"/>
                  <a:pt x="5219" y="677"/>
                </a:cubicBezTo>
                <a:cubicBezTo>
                  <a:pt x="5282" y="611"/>
                  <a:pt x="5351" y="578"/>
                  <a:pt x="5426" y="578"/>
                </a:cubicBezTo>
                <a:cubicBezTo>
                  <a:pt x="5508" y="578"/>
                  <a:pt x="5593" y="602"/>
                  <a:pt x="5681" y="649"/>
                </a:cubicBezTo>
                <a:cubicBezTo>
                  <a:pt x="5769" y="696"/>
                  <a:pt x="5826" y="792"/>
                  <a:pt x="5851" y="937"/>
                </a:cubicBezTo>
                <a:cubicBezTo>
                  <a:pt x="5858" y="975"/>
                  <a:pt x="5870" y="1075"/>
                  <a:pt x="5889" y="1239"/>
                </a:cubicBezTo>
                <a:cubicBezTo>
                  <a:pt x="5908" y="1402"/>
                  <a:pt x="5933" y="1607"/>
                  <a:pt x="5964" y="1852"/>
                </a:cubicBezTo>
                <a:cubicBezTo>
                  <a:pt x="5996" y="2098"/>
                  <a:pt x="6029" y="2370"/>
                  <a:pt x="6063" y="2669"/>
                </a:cubicBezTo>
                <a:cubicBezTo>
                  <a:pt x="6098" y="2967"/>
                  <a:pt x="6134" y="3271"/>
                  <a:pt x="6172" y="3579"/>
                </a:cubicBezTo>
                <a:cubicBezTo>
                  <a:pt x="6254" y="4303"/>
                  <a:pt x="6348" y="5111"/>
                  <a:pt x="6455" y="6005"/>
                </a:cubicBezTo>
                <a:cubicBezTo>
                  <a:pt x="6594" y="5552"/>
                  <a:pt x="6719" y="5140"/>
                  <a:pt x="6833" y="4769"/>
                </a:cubicBezTo>
                <a:cubicBezTo>
                  <a:pt x="6877" y="4611"/>
                  <a:pt x="6922" y="4455"/>
                  <a:pt x="6969" y="4301"/>
                </a:cubicBezTo>
                <a:cubicBezTo>
                  <a:pt x="7017" y="4147"/>
                  <a:pt x="7061" y="4006"/>
                  <a:pt x="7102" y="3877"/>
                </a:cubicBezTo>
                <a:cubicBezTo>
                  <a:pt x="7142" y="3748"/>
                  <a:pt x="7176" y="3639"/>
                  <a:pt x="7201" y="3551"/>
                </a:cubicBezTo>
                <a:cubicBezTo>
                  <a:pt x="7226" y="3463"/>
                  <a:pt x="7245" y="3406"/>
                  <a:pt x="7257" y="3381"/>
                </a:cubicBezTo>
                <a:cubicBezTo>
                  <a:pt x="7289" y="3281"/>
                  <a:pt x="7327" y="3205"/>
                  <a:pt x="7371" y="3155"/>
                </a:cubicBezTo>
                <a:cubicBezTo>
                  <a:pt x="7415" y="3104"/>
                  <a:pt x="7474" y="3070"/>
                  <a:pt x="7550" y="3051"/>
                </a:cubicBezTo>
                <a:cubicBezTo>
                  <a:pt x="7695" y="3013"/>
                  <a:pt x="7803" y="3033"/>
                  <a:pt x="7875" y="3112"/>
                </a:cubicBezTo>
                <a:cubicBezTo>
                  <a:pt x="7948" y="3191"/>
                  <a:pt x="7984" y="3271"/>
                  <a:pt x="7984" y="3353"/>
                </a:cubicBezTo>
                <a:cubicBezTo>
                  <a:pt x="7984" y="3422"/>
                  <a:pt x="7978" y="3482"/>
                  <a:pt x="7965" y="3532"/>
                </a:cubicBezTo>
                <a:cubicBezTo>
                  <a:pt x="7959" y="3557"/>
                  <a:pt x="7956" y="3579"/>
                  <a:pt x="7956" y="3598"/>
                </a:cubicBezTo>
                <a:lnTo>
                  <a:pt x="8295" y="4523"/>
                </a:lnTo>
                <a:cubicBezTo>
                  <a:pt x="8302" y="4517"/>
                  <a:pt x="8311" y="4504"/>
                  <a:pt x="8324" y="4485"/>
                </a:cubicBezTo>
                <a:cubicBezTo>
                  <a:pt x="8343" y="4454"/>
                  <a:pt x="8374" y="4388"/>
                  <a:pt x="8418" y="4287"/>
                </a:cubicBezTo>
                <a:cubicBezTo>
                  <a:pt x="8469" y="4180"/>
                  <a:pt x="8552" y="4109"/>
                  <a:pt x="8668" y="4075"/>
                </a:cubicBezTo>
                <a:cubicBezTo>
                  <a:pt x="8785" y="4040"/>
                  <a:pt x="8896" y="4026"/>
                  <a:pt x="9003" y="4032"/>
                </a:cubicBezTo>
                <a:cubicBezTo>
                  <a:pt x="9073" y="4039"/>
                  <a:pt x="9142" y="4042"/>
                  <a:pt x="9211" y="4042"/>
                </a:cubicBezTo>
                <a:lnTo>
                  <a:pt x="9419" y="4042"/>
                </a:lnTo>
                <a:lnTo>
                  <a:pt x="9645" y="4042"/>
                </a:lnTo>
                <a:lnTo>
                  <a:pt x="9645" y="4759"/>
                </a:lnTo>
                <a:cubicBezTo>
                  <a:pt x="9607" y="4765"/>
                  <a:pt x="9570" y="4769"/>
                  <a:pt x="9532" y="4769"/>
                </a:cubicBezTo>
                <a:lnTo>
                  <a:pt x="9286" y="4769"/>
                </a:lnTo>
                <a:cubicBezTo>
                  <a:pt x="9198" y="4762"/>
                  <a:pt x="9117" y="4786"/>
                  <a:pt x="9041" y="4839"/>
                </a:cubicBezTo>
                <a:cubicBezTo>
                  <a:pt x="8966" y="4893"/>
                  <a:pt x="8912" y="4944"/>
                  <a:pt x="8881" y="4995"/>
                </a:cubicBezTo>
                <a:cubicBezTo>
                  <a:pt x="8856" y="5045"/>
                  <a:pt x="8811" y="5143"/>
                  <a:pt x="8749" y="5288"/>
                </a:cubicBezTo>
                <a:cubicBezTo>
                  <a:pt x="8686" y="5432"/>
                  <a:pt x="8629" y="5580"/>
                  <a:pt x="8579" y="5731"/>
                </a:cubicBezTo>
                <a:cubicBezTo>
                  <a:pt x="8553" y="5807"/>
                  <a:pt x="8513" y="5857"/>
                  <a:pt x="8456" y="5882"/>
                </a:cubicBezTo>
                <a:cubicBezTo>
                  <a:pt x="8399" y="5907"/>
                  <a:pt x="8341" y="5919"/>
                  <a:pt x="8281" y="5915"/>
                </a:cubicBezTo>
                <a:cubicBezTo>
                  <a:pt x="8222" y="5912"/>
                  <a:pt x="8165" y="5895"/>
                  <a:pt x="8111" y="5863"/>
                </a:cubicBezTo>
                <a:cubicBezTo>
                  <a:pt x="8058" y="5832"/>
                  <a:pt x="8022" y="5794"/>
                  <a:pt x="8003" y="5750"/>
                </a:cubicBezTo>
                <a:cubicBezTo>
                  <a:pt x="7984" y="5706"/>
                  <a:pt x="7953" y="5629"/>
                  <a:pt x="7909" y="5519"/>
                </a:cubicBezTo>
                <a:cubicBezTo>
                  <a:pt x="7865" y="5409"/>
                  <a:pt x="7820" y="5297"/>
                  <a:pt x="7776" y="5184"/>
                </a:cubicBezTo>
                <a:cubicBezTo>
                  <a:pt x="7720" y="5052"/>
                  <a:pt x="7663" y="4910"/>
                  <a:pt x="7606" y="4759"/>
                </a:cubicBezTo>
                <a:cubicBezTo>
                  <a:pt x="7443" y="5281"/>
                  <a:pt x="7295" y="5763"/>
                  <a:pt x="7163" y="6203"/>
                </a:cubicBezTo>
                <a:cubicBezTo>
                  <a:pt x="7106" y="6392"/>
                  <a:pt x="7050" y="6577"/>
                  <a:pt x="6993" y="6760"/>
                </a:cubicBezTo>
                <a:cubicBezTo>
                  <a:pt x="6936" y="6942"/>
                  <a:pt x="6884" y="7111"/>
                  <a:pt x="6837" y="7265"/>
                </a:cubicBezTo>
                <a:cubicBezTo>
                  <a:pt x="6790" y="7419"/>
                  <a:pt x="6751" y="7550"/>
                  <a:pt x="6719" y="7656"/>
                </a:cubicBezTo>
                <a:cubicBezTo>
                  <a:pt x="6688" y="7763"/>
                  <a:pt x="6669" y="7836"/>
                  <a:pt x="6663" y="7874"/>
                </a:cubicBezTo>
                <a:cubicBezTo>
                  <a:pt x="6631" y="8024"/>
                  <a:pt x="6571" y="8144"/>
                  <a:pt x="6483" y="8232"/>
                </a:cubicBezTo>
                <a:cubicBezTo>
                  <a:pt x="6395" y="8320"/>
                  <a:pt x="6288" y="8361"/>
                  <a:pt x="6163" y="8355"/>
                </a:cubicBezTo>
                <a:cubicBezTo>
                  <a:pt x="6030" y="8342"/>
                  <a:pt x="5936" y="8286"/>
                  <a:pt x="5879" y="8185"/>
                </a:cubicBezTo>
                <a:cubicBezTo>
                  <a:pt x="5823" y="8084"/>
                  <a:pt x="5788" y="7968"/>
                  <a:pt x="5776" y="7836"/>
                </a:cubicBezTo>
                <a:cubicBezTo>
                  <a:pt x="5776" y="7804"/>
                  <a:pt x="5768" y="7707"/>
                  <a:pt x="5752" y="7543"/>
                </a:cubicBezTo>
                <a:cubicBezTo>
                  <a:pt x="5736" y="7380"/>
                  <a:pt x="5716" y="7172"/>
                  <a:pt x="5691" y="6921"/>
                </a:cubicBezTo>
                <a:cubicBezTo>
                  <a:pt x="5665" y="6668"/>
                  <a:pt x="5639" y="6389"/>
                  <a:pt x="5610" y="6081"/>
                </a:cubicBezTo>
                <a:cubicBezTo>
                  <a:pt x="5582" y="5772"/>
                  <a:pt x="5552" y="5457"/>
                  <a:pt x="5521" y="5137"/>
                </a:cubicBezTo>
                <a:cubicBezTo>
                  <a:pt x="5451" y="4388"/>
                  <a:pt x="5370" y="3551"/>
                  <a:pt x="5276" y="2626"/>
                </a:cubicBezTo>
                <a:cubicBezTo>
                  <a:pt x="5099" y="3142"/>
                  <a:pt x="4942" y="3605"/>
                  <a:pt x="4804" y="4013"/>
                </a:cubicBezTo>
                <a:cubicBezTo>
                  <a:pt x="4747" y="4190"/>
                  <a:pt x="4689" y="4363"/>
                  <a:pt x="4629" y="4533"/>
                </a:cubicBezTo>
                <a:cubicBezTo>
                  <a:pt x="4569" y="4703"/>
                  <a:pt x="4516" y="4857"/>
                  <a:pt x="4468" y="4995"/>
                </a:cubicBezTo>
                <a:cubicBezTo>
                  <a:pt x="4421" y="5133"/>
                  <a:pt x="4382" y="5250"/>
                  <a:pt x="4351" y="5344"/>
                </a:cubicBezTo>
                <a:lnTo>
                  <a:pt x="4294" y="5514"/>
                </a:lnTo>
                <a:cubicBezTo>
                  <a:pt x="4262" y="5596"/>
                  <a:pt x="4220" y="5671"/>
                  <a:pt x="4166" y="5741"/>
                </a:cubicBezTo>
                <a:cubicBezTo>
                  <a:pt x="4113" y="5810"/>
                  <a:pt x="4030" y="5841"/>
                  <a:pt x="3916" y="5835"/>
                </a:cubicBezTo>
                <a:cubicBezTo>
                  <a:pt x="3803" y="5835"/>
                  <a:pt x="3718" y="5796"/>
                  <a:pt x="3662" y="5717"/>
                </a:cubicBezTo>
                <a:cubicBezTo>
                  <a:pt x="3605" y="5639"/>
                  <a:pt x="3561" y="5549"/>
                  <a:pt x="3529" y="5448"/>
                </a:cubicBezTo>
                <a:cubicBezTo>
                  <a:pt x="3511" y="5398"/>
                  <a:pt x="3476" y="5300"/>
                  <a:pt x="3426" y="5155"/>
                </a:cubicBezTo>
                <a:cubicBezTo>
                  <a:pt x="3375" y="5011"/>
                  <a:pt x="3322" y="4863"/>
                  <a:pt x="3265" y="4712"/>
                </a:cubicBezTo>
                <a:cubicBezTo>
                  <a:pt x="3196" y="4536"/>
                  <a:pt x="3124" y="4341"/>
                  <a:pt x="3048" y="4127"/>
                </a:cubicBezTo>
                <a:cubicBezTo>
                  <a:pt x="3004" y="4183"/>
                  <a:pt x="2957" y="4240"/>
                  <a:pt x="2907" y="4297"/>
                </a:cubicBezTo>
                <a:cubicBezTo>
                  <a:pt x="2863" y="4347"/>
                  <a:pt x="2815" y="4402"/>
                  <a:pt x="2765" y="4462"/>
                </a:cubicBezTo>
                <a:cubicBezTo>
                  <a:pt x="2715" y="4521"/>
                  <a:pt x="2664" y="4580"/>
                  <a:pt x="2614" y="4636"/>
                </a:cubicBezTo>
                <a:cubicBezTo>
                  <a:pt x="2513" y="4756"/>
                  <a:pt x="2419" y="4838"/>
                  <a:pt x="2331" y="4882"/>
                </a:cubicBezTo>
                <a:cubicBezTo>
                  <a:pt x="2243" y="4926"/>
                  <a:pt x="2139" y="4941"/>
                  <a:pt x="2019" y="4929"/>
                </a:cubicBezTo>
                <a:cubicBezTo>
                  <a:pt x="1956" y="4923"/>
                  <a:pt x="1873" y="4921"/>
                  <a:pt x="1769" y="4924"/>
                </a:cubicBezTo>
                <a:cubicBezTo>
                  <a:pt x="1665" y="4927"/>
                  <a:pt x="1560" y="4929"/>
                  <a:pt x="1453" y="4929"/>
                </a:cubicBezTo>
                <a:cubicBezTo>
                  <a:pt x="1334" y="4935"/>
                  <a:pt x="1202" y="4938"/>
                  <a:pt x="1057" y="4938"/>
                </a:cubicBezTo>
                <a:lnTo>
                  <a:pt x="1057" y="4202"/>
                </a:lnTo>
                <a:close/>
                <a:moveTo>
                  <a:pt x="1057" y="4202"/>
                </a:moveTo>
                <a:close/>
              </a:path>
            </a:pathLst>
          </a:custGeom>
          <a:solidFill>
            <a:schemeClr val="accent1"/>
          </a:solidFill>
          <a:ln>
            <a:noFill/>
          </a:ln>
        </p:spPr>
      </p:sp>
      <p:sp>
        <p:nvSpPr>
          <p:cNvPr id="28" name="文本框 27">
            <a:extLst>
              <a:ext uri="{FF2B5EF4-FFF2-40B4-BE49-F238E27FC236}">
                <a16:creationId xmlns:a16="http://schemas.microsoft.com/office/drawing/2014/main" id="{2BC766F3-7EC0-41E3-9064-BC45CD8D5D59}"/>
              </a:ext>
            </a:extLst>
          </p:cNvPr>
          <p:cNvSpPr txBox="1"/>
          <p:nvPr/>
        </p:nvSpPr>
        <p:spPr>
          <a:xfrm>
            <a:off x="7288787" y="2638065"/>
            <a:ext cx="3517738" cy="253640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1800" dirty="0" err="1">
                <a:solidFill>
                  <a:srgbClr val="333333"/>
                </a:solidFill>
                <a:effectLst/>
                <a:latin typeface="微软雅黑" panose="020B0503020204020204" pitchFamily="34" charset="-122"/>
                <a:ea typeface="微软雅黑" panose="020B0503020204020204" pitchFamily="34" charset="-122"/>
              </a:rPr>
              <a:t>Pytorch</a:t>
            </a:r>
            <a:r>
              <a:rPr lang="en-US" altLang="zh-CN" sz="1800" dirty="0">
                <a:solidFill>
                  <a:srgbClr val="333333"/>
                </a:solidFill>
                <a:effectLst/>
                <a:latin typeface="微软雅黑" panose="020B0503020204020204" pitchFamily="34" charset="-122"/>
                <a:ea typeface="微软雅黑" panose="020B0503020204020204" pitchFamily="34" charset="-122"/>
              </a:rPr>
              <a:t> </a:t>
            </a:r>
            <a:r>
              <a:rPr lang="zh-CN" altLang="en-US" sz="1800" dirty="0">
                <a:solidFill>
                  <a:srgbClr val="333333"/>
                </a:solidFill>
                <a:effectLst/>
                <a:latin typeface="微软雅黑" panose="020B0503020204020204" pitchFamily="34" charset="-122"/>
                <a:ea typeface="微软雅黑" panose="020B0503020204020204" pitchFamily="34" charset="-122"/>
              </a:rPr>
              <a:t>项目分析平台</a:t>
            </a:r>
            <a:endParaRPr lang="en-US" altLang="zh-CN" dirty="0">
              <a:solidFill>
                <a:srgbClr val="333333"/>
              </a:solidFill>
              <a:effectLst/>
              <a:latin typeface="微软雅黑" panose="020B0503020204020204" pitchFamily="34" charset="-122"/>
              <a:ea typeface="微软雅黑" panose="020B0503020204020204" pitchFamily="34" charset="-122"/>
            </a:endParaRPr>
          </a:p>
          <a:p>
            <a:pPr marL="342900" marR="0" indent="-342900">
              <a:lnSpc>
                <a:spcPct val="150000"/>
              </a:lnSpc>
              <a:spcBef>
                <a:spcPts val="0"/>
              </a:spcBef>
              <a:spcAft>
                <a:spcPts val="0"/>
              </a:spcAft>
              <a:buFont typeface="Arial" panose="020B0604020202020204" pitchFamily="34" charset="0"/>
              <a:buChar char="•"/>
            </a:pPr>
            <a:r>
              <a:rPr lang="zh-CN" altLang="en-US" dirty="0">
                <a:solidFill>
                  <a:srgbClr val="333333"/>
                </a:solidFill>
                <a:effectLst/>
                <a:latin typeface="微软雅黑" panose="020B0503020204020204" pitchFamily="34" charset="-122"/>
                <a:ea typeface="微软雅黑" panose="020B0503020204020204" pitchFamily="34" charset="-122"/>
              </a:rPr>
              <a:t>本项目专注于</a:t>
            </a:r>
            <a:r>
              <a:rPr lang="en-US" altLang="zh-CN" dirty="0" err="1">
                <a:solidFill>
                  <a:srgbClr val="333333"/>
                </a:solidFill>
                <a:effectLst/>
                <a:latin typeface="微软雅黑" panose="020B0503020204020204" pitchFamily="34" charset="-122"/>
                <a:ea typeface="微软雅黑" panose="020B0503020204020204" pitchFamily="34" charset="-122"/>
              </a:rPr>
              <a:t>pytorch</a:t>
            </a:r>
            <a:r>
              <a:rPr lang="zh-CN" altLang="en-US" dirty="0">
                <a:solidFill>
                  <a:srgbClr val="333333"/>
                </a:solidFill>
                <a:effectLst/>
                <a:latin typeface="微软雅黑" panose="020B0503020204020204" pitchFamily="34" charset="-122"/>
                <a:ea typeface="微软雅黑" panose="020B0503020204020204" pitchFamily="34" charset="-122"/>
              </a:rPr>
              <a:t>项目的分析，是一个以对</a:t>
            </a:r>
            <a:r>
              <a:rPr lang="en-US" altLang="zh-CN" dirty="0" err="1">
                <a:solidFill>
                  <a:srgbClr val="333333"/>
                </a:solidFill>
                <a:effectLst/>
                <a:latin typeface="微软雅黑" panose="020B0503020204020204" pitchFamily="34" charset="-122"/>
                <a:ea typeface="微软雅黑" panose="020B0503020204020204" pitchFamily="34" charset="-122"/>
              </a:rPr>
              <a:t>pytorch</a:t>
            </a:r>
            <a:r>
              <a:rPr lang="zh-CN" altLang="en-US" dirty="0">
                <a:solidFill>
                  <a:srgbClr val="333333"/>
                </a:solidFill>
                <a:effectLst/>
                <a:latin typeface="微软雅黑" panose="020B0503020204020204" pitchFamily="34" charset="-122"/>
                <a:ea typeface="微软雅黑" panose="020B0503020204020204" pitchFamily="34" charset="-122"/>
              </a:rPr>
              <a:t>项目的分析为核心的分析平台。</a:t>
            </a:r>
            <a:endParaRPr lang="en-US" altLang="zh-CN" dirty="0">
              <a:solidFill>
                <a:srgbClr val="333333"/>
              </a:solidFill>
              <a:effectLst/>
              <a:latin typeface="微软雅黑" panose="020B0503020204020204" pitchFamily="34" charset="-122"/>
              <a:ea typeface="微软雅黑" panose="020B0503020204020204" pitchFamily="34" charset="-122"/>
            </a:endParaRPr>
          </a:p>
          <a:p>
            <a:pPr marL="342900" marR="0" indent="-342900">
              <a:lnSpc>
                <a:spcPct val="150000"/>
              </a:lnSpc>
              <a:spcBef>
                <a:spcPts val="0"/>
              </a:spcBef>
              <a:spcAft>
                <a:spcPts val="0"/>
              </a:spcAft>
              <a:buFont typeface="Arial" panose="020B0604020202020204" pitchFamily="34" charset="0"/>
              <a:buChar char="•"/>
            </a:pPr>
            <a:r>
              <a:rPr lang="zh-CN" altLang="en-US" dirty="0">
                <a:solidFill>
                  <a:srgbClr val="333333"/>
                </a:solidFill>
                <a:latin typeface="微软雅黑" panose="020B0503020204020204" pitchFamily="34" charset="-122"/>
                <a:ea typeface="微软雅黑" panose="020B0503020204020204" pitchFamily="34" charset="-122"/>
              </a:rPr>
              <a:t>实现了所有高优先级和部分中优先级的需求</a:t>
            </a:r>
            <a:endParaRPr lang="zh-CN" altLang="en-US" dirty="0">
              <a:effectLst/>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C8F17EF4-7138-B98D-6CB8-D7C1445F26EE}"/>
              </a:ext>
            </a:extLst>
          </p:cNvPr>
          <p:cNvSpPr txBox="1"/>
          <p:nvPr/>
        </p:nvSpPr>
        <p:spPr>
          <a:xfrm>
            <a:off x="1332526" y="2859827"/>
            <a:ext cx="3517738" cy="3269613"/>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基于</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project2</a:t>
            </a:r>
          </a:p>
          <a:p>
            <a:pPr marL="342900" indent="-342900">
              <a:lnSpc>
                <a:spcPct val="150000"/>
              </a:lnSpc>
              <a:buFont typeface="Arial" panose="020B0604020202020204" pitchFamily="34" charset="0"/>
              <a:buChar char="•"/>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原有的模块为：</a:t>
            </a:r>
            <a:r>
              <a:rPr lang="zh-CN" altLang="en-US" sz="2000" dirty="0">
                <a:solidFill>
                  <a:srgbClr val="333333"/>
                </a:solidFill>
                <a:effectLst/>
                <a:latin typeface="微软雅黑" panose="020B0503020204020204" pitchFamily="34" charset="-122"/>
                <a:ea typeface="微软雅黑" panose="020B0503020204020204" pitchFamily="34" charset="-122"/>
              </a:rPr>
              <a:t>更新频率折线图模块，贡献比例饼状图模块，</a:t>
            </a:r>
            <a:r>
              <a:rPr lang="en-US" altLang="zh-CN" sz="2000" dirty="0">
                <a:solidFill>
                  <a:srgbClr val="333333"/>
                </a:solidFill>
                <a:effectLst/>
                <a:latin typeface="微软雅黑" panose="020B0503020204020204" pitchFamily="34" charset="-122"/>
                <a:ea typeface="微软雅黑" panose="020B0503020204020204" pitchFamily="34" charset="-122"/>
              </a:rPr>
              <a:t>issues </a:t>
            </a:r>
            <a:r>
              <a:rPr lang="zh-CN" altLang="en-US" sz="2000" dirty="0">
                <a:solidFill>
                  <a:srgbClr val="333333"/>
                </a:solidFill>
                <a:effectLst/>
                <a:latin typeface="微软雅黑" panose="020B0503020204020204" pitchFamily="34" charset="-122"/>
                <a:ea typeface="微软雅黑" panose="020B0503020204020204" pitchFamily="34" charset="-122"/>
              </a:rPr>
              <a:t>柱状图模块</a:t>
            </a:r>
            <a:endParaRPr lang="zh-CN" altLang="en-US" sz="2000" dirty="0">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0527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80270" cy="430887"/>
            <a:chOff x="514384" y="883622"/>
            <a:chExt cx="1680270"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537327"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3.1</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solidFill>
                  <a:latin typeface="碳纤维正中黑简体" panose="02010601030101010101" pitchFamily="2" charset="-122"/>
                  <a:ea typeface="碳纤维正中黑简体" panose="02010601030101010101" pitchFamily="2" charset="-122"/>
                </a:rPr>
                <a:t>主要模块</a:t>
              </a:r>
              <a:endPar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1" spc="200" dirty="0">
                <a:solidFill>
                  <a:schemeClr val="accent1"/>
                </a:solidFill>
                <a:latin typeface="碳纤维正中黑简体" panose="02010601030101010101" pitchFamily="2" charset="-122"/>
                <a:ea typeface="碳纤维正中黑简体" panose="02010601030101010101" pitchFamily="2" charset="-122"/>
              </a:rPr>
              <a:t>功能</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模块</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7340957" y="6088558"/>
            <a:ext cx="417614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FUNCTIONAL MODULES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5" y="5786978"/>
            <a:ext cx="142763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COMPONETS.</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96FF9504-AB7E-433C-9ED6-431931E01D69}"/>
              </a:ext>
            </a:extLst>
          </p:cNvPr>
          <p:cNvGrpSpPr/>
          <p:nvPr/>
        </p:nvGrpSpPr>
        <p:grpSpPr>
          <a:xfrm>
            <a:off x="3177368" y="3153266"/>
            <a:ext cx="1871220" cy="1871220"/>
            <a:chOff x="5160390" y="3139126"/>
            <a:chExt cx="1871220" cy="1871220"/>
          </a:xfrm>
        </p:grpSpPr>
        <p:sp>
          <p:nvSpPr>
            <p:cNvPr id="17" name="椭圆 16">
              <a:extLst>
                <a:ext uri="{FF2B5EF4-FFF2-40B4-BE49-F238E27FC236}">
                  <a16:creationId xmlns:a16="http://schemas.microsoft.com/office/drawing/2014/main" id="{4421366E-9460-4048-B38D-B9F1569171FB}"/>
                </a:ext>
              </a:extLst>
            </p:cNvPr>
            <p:cNvSpPr/>
            <p:nvPr/>
          </p:nvSpPr>
          <p:spPr>
            <a:xfrm>
              <a:off x="5160390" y="3139126"/>
              <a:ext cx="1871220" cy="18712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8" name="椭圆 17">
              <a:extLst>
                <a:ext uri="{FF2B5EF4-FFF2-40B4-BE49-F238E27FC236}">
                  <a16:creationId xmlns:a16="http://schemas.microsoft.com/office/drawing/2014/main" id="{2E7BE5D6-499D-4A71-8138-D6342D9FFC5A}"/>
                </a:ext>
              </a:extLst>
            </p:cNvPr>
            <p:cNvSpPr/>
            <p:nvPr/>
          </p:nvSpPr>
          <p:spPr>
            <a:xfrm>
              <a:off x="5311219" y="3289955"/>
              <a:ext cx="1569562" cy="156956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5E9F84C5-B311-4164-B99D-A035577105BF}"/>
                </a:ext>
              </a:extLst>
            </p:cNvPr>
            <p:cNvSpPr/>
            <p:nvPr/>
          </p:nvSpPr>
          <p:spPr>
            <a:xfrm>
              <a:off x="5450264" y="3429000"/>
              <a:ext cx="1291472" cy="12914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Tw Cen MT Condensed" panose="020B0606020104020203" pitchFamily="34" charset="0"/>
                  <a:ea typeface="等线" panose="02010600030101010101" pitchFamily="2" charset="-122"/>
                  <a:cs typeface="+mn-cs"/>
                </a:rPr>
                <a:t>分析显示</a:t>
              </a:r>
            </a:p>
          </p:txBody>
        </p:sp>
      </p:grpSp>
      <p:cxnSp>
        <p:nvCxnSpPr>
          <p:cNvPr id="23" name="直接连接符 22">
            <a:extLst>
              <a:ext uri="{FF2B5EF4-FFF2-40B4-BE49-F238E27FC236}">
                <a16:creationId xmlns:a16="http://schemas.microsoft.com/office/drawing/2014/main" id="{6CC4D4C6-2F5F-4517-BAFA-2757360C440B}"/>
              </a:ext>
            </a:extLst>
          </p:cNvPr>
          <p:cNvCxnSpPr>
            <a:cxnSpLocks/>
          </p:cNvCxnSpPr>
          <p:nvPr/>
        </p:nvCxnSpPr>
        <p:spPr>
          <a:xfrm>
            <a:off x="1434480" y="3098140"/>
            <a:ext cx="1658376" cy="759083"/>
          </a:xfrm>
          <a:prstGeom prst="line">
            <a:avLst/>
          </a:prstGeom>
          <a:ln>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6FD7B2B-65DE-4466-A74D-8B0C7BB3DB9B}"/>
              </a:ext>
            </a:extLst>
          </p:cNvPr>
          <p:cNvCxnSpPr>
            <a:cxnSpLocks/>
          </p:cNvCxnSpPr>
          <p:nvPr/>
        </p:nvCxnSpPr>
        <p:spPr>
          <a:xfrm>
            <a:off x="5273993" y="4258285"/>
            <a:ext cx="1376004" cy="0"/>
          </a:xfrm>
          <a:prstGeom prst="line">
            <a:avLst/>
          </a:prstGeom>
          <a:ln>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95A2112-4790-4DE5-B4F1-31707B19DF7F}"/>
              </a:ext>
            </a:extLst>
          </p:cNvPr>
          <p:cNvCxnSpPr>
            <a:cxnSpLocks/>
          </p:cNvCxnSpPr>
          <p:nvPr/>
        </p:nvCxnSpPr>
        <p:spPr>
          <a:xfrm flipV="1">
            <a:off x="1856079" y="2067530"/>
            <a:ext cx="3455140" cy="774676"/>
          </a:xfrm>
          <a:prstGeom prst="line">
            <a:avLst/>
          </a:prstGeom>
          <a:ln>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1EAD5061-A900-4E87-9967-0CFC854719D7}"/>
              </a:ext>
            </a:extLst>
          </p:cNvPr>
          <p:cNvCxnSpPr>
            <a:cxnSpLocks/>
          </p:cNvCxnSpPr>
          <p:nvPr/>
        </p:nvCxnSpPr>
        <p:spPr>
          <a:xfrm flipH="1" flipV="1">
            <a:off x="1856079" y="2702560"/>
            <a:ext cx="5111984" cy="775121"/>
          </a:xfrm>
          <a:prstGeom prst="line">
            <a:avLst/>
          </a:prstGeom>
          <a:ln>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51B4E265-3A8B-42EA-90BB-77C39A3CF8B7}"/>
              </a:ext>
            </a:extLst>
          </p:cNvPr>
          <p:cNvCxnSpPr>
            <a:cxnSpLocks/>
          </p:cNvCxnSpPr>
          <p:nvPr/>
        </p:nvCxnSpPr>
        <p:spPr>
          <a:xfrm flipH="1">
            <a:off x="4897759" y="2343984"/>
            <a:ext cx="651264" cy="960113"/>
          </a:xfrm>
          <a:prstGeom prst="line">
            <a:avLst/>
          </a:prstGeom>
          <a:ln>
            <a:solidFill>
              <a:schemeClr val="bg1">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FD3B2D30-A186-39EE-ACD2-C2B35DFDD779}"/>
              </a:ext>
            </a:extLst>
          </p:cNvPr>
          <p:cNvGrpSpPr/>
          <p:nvPr/>
        </p:nvGrpSpPr>
        <p:grpSpPr>
          <a:xfrm>
            <a:off x="459367" y="1755275"/>
            <a:ext cx="1291472" cy="1291472"/>
            <a:chOff x="1278177" y="3718874"/>
            <a:chExt cx="1291472" cy="1291472"/>
          </a:xfrm>
        </p:grpSpPr>
        <p:sp>
          <p:nvSpPr>
            <p:cNvPr id="22" name="椭圆 21">
              <a:extLst>
                <a:ext uri="{FF2B5EF4-FFF2-40B4-BE49-F238E27FC236}">
                  <a16:creationId xmlns:a16="http://schemas.microsoft.com/office/drawing/2014/main" id="{E61FB7A0-F87A-41D6-94CD-FC047C79EEEA}"/>
                </a:ext>
              </a:extLst>
            </p:cNvPr>
            <p:cNvSpPr/>
            <p:nvPr/>
          </p:nvSpPr>
          <p:spPr>
            <a:xfrm>
              <a:off x="1278177" y="3718874"/>
              <a:ext cx="1291472" cy="1291472"/>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8195F317-AC21-47AF-BDAC-7313AEA0DC37}"/>
                </a:ext>
              </a:extLst>
            </p:cNvPr>
            <p:cNvSpPr txBox="1"/>
            <p:nvPr/>
          </p:nvSpPr>
          <p:spPr>
            <a:xfrm>
              <a:off x="1520791" y="3974808"/>
              <a:ext cx="800219"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pitchFamily="2" charset="-122"/>
                  <a:cs typeface="+mn-cs"/>
                </a:rPr>
                <a:t>项目</a:t>
              </a:r>
              <a:endParaRPr kumimoji="0" lang="en-US" altLang="zh-CN"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pitchFamily="2" charset="-122"/>
                  <a:cs typeface="+mn-cs"/>
                </a:rPr>
                <a:t>对比</a:t>
              </a:r>
            </a:p>
          </p:txBody>
        </p:sp>
      </p:grpSp>
      <p:grpSp>
        <p:nvGrpSpPr>
          <p:cNvPr id="9" name="组合 8">
            <a:extLst>
              <a:ext uri="{FF2B5EF4-FFF2-40B4-BE49-F238E27FC236}">
                <a16:creationId xmlns:a16="http://schemas.microsoft.com/office/drawing/2014/main" id="{54E47804-7178-22DD-4FE7-B740FDF18154}"/>
              </a:ext>
            </a:extLst>
          </p:cNvPr>
          <p:cNvGrpSpPr/>
          <p:nvPr/>
        </p:nvGrpSpPr>
        <p:grpSpPr>
          <a:xfrm>
            <a:off x="6722437" y="3541903"/>
            <a:ext cx="1291472" cy="1291472"/>
            <a:chOff x="9622351" y="3718874"/>
            <a:chExt cx="1291472" cy="1291472"/>
          </a:xfrm>
        </p:grpSpPr>
        <p:sp>
          <p:nvSpPr>
            <p:cNvPr id="21" name="椭圆 20">
              <a:extLst>
                <a:ext uri="{FF2B5EF4-FFF2-40B4-BE49-F238E27FC236}">
                  <a16:creationId xmlns:a16="http://schemas.microsoft.com/office/drawing/2014/main" id="{90E899EA-2840-416B-B5DA-65068C4A74BE}"/>
                </a:ext>
              </a:extLst>
            </p:cNvPr>
            <p:cNvSpPr/>
            <p:nvPr/>
          </p:nvSpPr>
          <p:spPr>
            <a:xfrm>
              <a:off x="9622351" y="3718874"/>
              <a:ext cx="1291472" cy="1291472"/>
            </a:xfrm>
            <a:prstGeom prst="ellipse">
              <a:avLst/>
            </a:prstGeom>
            <a:no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id="{2E8195A2-3ECA-427A-B6EB-77D9B7CE1D19}"/>
                </a:ext>
              </a:extLst>
            </p:cNvPr>
            <p:cNvSpPr txBox="1"/>
            <p:nvPr/>
          </p:nvSpPr>
          <p:spPr>
            <a:xfrm>
              <a:off x="9867977" y="3949111"/>
              <a:ext cx="800219"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pitchFamily="2" charset="-122"/>
                  <a:cs typeface="+mn-cs"/>
                </a:rPr>
                <a:t>数据</a:t>
              </a:r>
              <a:endParaRPr kumimoji="0" lang="en-US" altLang="zh-CN"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pitchFamily="2" charset="-122"/>
                  <a:cs typeface="+mn-cs"/>
                </a:rPr>
                <a:t>更新</a:t>
              </a:r>
            </a:p>
          </p:txBody>
        </p:sp>
      </p:grpSp>
      <p:grpSp>
        <p:nvGrpSpPr>
          <p:cNvPr id="7" name="组合 6">
            <a:extLst>
              <a:ext uri="{FF2B5EF4-FFF2-40B4-BE49-F238E27FC236}">
                <a16:creationId xmlns:a16="http://schemas.microsoft.com/office/drawing/2014/main" id="{63A2A7FF-FAD6-67A1-93D2-FEDCE897B03C}"/>
              </a:ext>
            </a:extLst>
          </p:cNvPr>
          <p:cNvGrpSpPr/>
          <p:nvPr/>
        </p:nvGrpSpPr>
        <p:grpSpPr>
          <a:xfrm>
            <a:off x="5450264" y="1052513"/>
            <a:ext cx="1291472" cy="1291472"/>
            <a:chOff x="5450264" y="1052513"/>
            <a:chExt cx="1291472" cy="1291472"/>
          </a:xfrm>
        </p:grpSpPr>
        <p:sp>
          <p:nvSpPr>
            <p:cNvPr id="20" name="椭圆 19">
              <a:extLst>
                <a:ext uri="{FF2B5EF4-FFF2-40B4-BE49-F238E27FC236}">
                  <a16:creationId xmlns:a16="http://schemas.microsoft.com/office/drawing/2014/main" id="{7AFA3BE4-A609-423F-B770-82AF79EFBF03}"/>
                </a:ext>
              </a:extLst>
            </p:cNvPr>
            <p:cNvSpPr/>
            <p:nvPr/>
          </p:nvSpPr>
          <p:spPr>
            <a:xfrm>
              <a:off x="5450264" y="1052513"/>
              <a:ext cx="1291472" cy="1291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0" name="文本框 29">
              <a:extLst>
                <a:ext uri="{FF2B5EF4-FFF2-40B4-BE49-F238E27FC236}">
                  <a16:creationId xmlns:a16="http://schemas.microsoft.com/office/drawing/2014/main" id="{8CC79FF9-9354-4362-841D-B4DF0F7E2F37}"/>
                </a:ext>
              </a:extLst>
            </p:cNvPr>
            <p:cNvSpPr txBox="1"/>
            <p:nvPr/>
          </p:nvSpPr>
          <p:spPr>
            <a:xfrm>
              <a:off x="5542001" y="1467416"/>
              <a:ext cx="110799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w Cen MT Condensed" panose="020B0606020104020203" pitchFamily="34" charset="0"/>
                  <a:ea typeface="等线" panose="02010600030101010101" pitchFamily="2" charset="-122"/>
                  <a:cs typeface="+mn-cs"/>
                </a:rPr>
                <a:t>初始化</a:t>
              </a:r>
            </a:p>
          </p:txBody>
        </p:sp>
      </p:grpSp>
      <p:sp>
        <p:nvSpPr>
          <p:cNvPr id="33" name="文本框 32">
            <a:extLst>
              <a:ext uri="{FF2B5EF4-FFF2-40B4-BE49-F238E27FC236}">
                <a16:creationId xmlns:a16="http://schemas.microsoft.com/office/drawing/2014/main" id="{7A4075D9-3C5E-5A65-C1A8-92ACAA75C4FC}"/>
              </a:ext>
            </a:extLst>
          </p:cNvPr>
          <p:cNvSpPr txBox="1"/>
          <p:nvPr/>
        </p:nvSpPr>
        <p:spPr>
          <a:xfrm>
            <a:off x="6927082" y="1200921"/>
            <a:ext cx="4053044" cy="923330"/>
          </a:xfrm>
          <a:prstGeom prst="rect">
            <a:avLst/>
          </a:prstGeom>
          <a:noFill/>
        </p:spPr>
        <p:txBody>
          <a:bodyPr wrap="square" rtlCol="0">
            <a:spAutoFit/>
          </a:bodyPr>
          <a:lstStyle/>
          <a:p>
            <a:r>
              <a:rPr lang="zh-CN" altLang="en-US" b="0" i="0" u="none" strike="noStrike" dirty="0">
                <a:solidFill>
                  <a:srgbClr val="333333"/>
                </a:solidFill>
                <a:effectLst/>
                <a:latin typeface="Open Sans" panose="020B0606030504020204" pitchFamily="34" charset="0"/>
              </a:rPr>
              <a:t>通过访问特定的</a:t>
            </a:r>
            <a:r>
              <a:rPr lang="en-US" altLang="zh-CN" b="0" i="0" u="none" strike="noStrike" dirty="0" err="1">
                <a:solidFill>
                  <a:srgbClr val="333333"/>
                </a:solidFill>
                <a:effectLst/>
                <a:latin typeface="Open Sans" panose="020B0606030504020204" pitchFamily="34" charset="0"/>
              </a:rPr>
              <a:t>url</a:t>
            </a:r>
            <a:r>
              <a:rPr lang="zh-CN" altLang="en-US" b="0" i="0" u="none" strike="noStrike" dirty="0">
                <a:solidFill>
                  <a:srgbClr val="333333"/>
                </a:solidFill>
                <a:effectLst/>
                <a:latin typeface="Open Sans" panose="020B0606030504020204" pitchFamily="34" charset="0"/>
              </a:rPr>
              <a:t>来初始化原本为空的本地数据库。该模块自动将开发者获取到并缓存的数据输入数据库，</a:t>
            </a:r>
            <a:endParaRPr kumimoji="1" lang="zh-CN" altLang="en-US" dirty="0"/>
          </a:p>
        </p:txBody>
      </p:sp>
      <p:sp>
        <p:nvSpPr>
          <p:cNvPr id="34" name="文本框 33">
            <a:extLst>
              <a:ext uri="{FF2B5EF4-FFF2-40B4-BE49-F238E27FC236}">
                <a16:creationId xmlns:a16="http://schemas.microsoft.com/office/drawing/2014/main" id="{12A356C9-297C-60E5-185A-94E904975214}"/>
              </a:ext>
            </a:extLst>
          </p:cNvPr>
          <p:cNvSpPr txBox="1"/>
          <p:nvPr/>
        </p:nvSpPr>
        <p:spPr>
          <a:xfrm>
            <a:off x="2248977" y="5218215"/>
            <a:ext cx="7552674" cy="923330"/>
          </a:xfrm>
          <a:prstGeom prst="rect">
            <a:avLst/>
          </a:prstGeom>
          <a:noFill/>
        </p:spPr>
        <p:txBody>
          <a:bodyPr wrap="square" rtlCol="0">
            <a:spAutoFit/>
          </a:bodyPr>
          <a:lstStyle/>
          <a:p>
            <a:r>
              <a:rPr kumimoji="1" lang="zh-CN" altLang="en-US" b="1" dirty="0"/>
              <a:t>动态折线图</a:t>
            </a:r>
            <a:r>
              <a:rPr kumimoji="1" lang="en-US" altLang="zh-CN" b="1" dirty="0"/>
              <a:t>/</a:t>
            </a:r>
            <a:r>
              <a:rPr kumimoji="1" lang="zh-CN" altLang="en-US" b="1" dirty="0"/>
              <a:t>饼图 </a:t>
            </a:r>
            <a:r>
              <a:rPr kumimoji="1" lang="zh-CN" altLang="en-US" dirty="0"/>
              <a:t>社区发展速度、设计讨论数量、主要贡献者贡献率</a:t>
            </a:r>
            <a:endParaRPr kumimoji="1" lang="en-US" altLang="zh-CN" dirty="0"/>
          </a:p>
          <a:p>
            <a:r>
              <a:rPr kumimoji="1" lang="zh-CN" altLang="en-US" b="1" dirty="0"/>
              <a:t>词云图 </a:t>
            </a:r>
            <a:r>
              <a:rPr kumimoji="1" lang="zh-CN" altLang="en-US" dirty="0"/>
              <a:t>主要贡献者姓名、设计讨论关键词、</a:t>
            </a:r>
            <a:r>
              <a:rPr kumimoji="1" lang="en-US" altLang="zh-CN" dirty="0"/>
              <a:t>issue</a:t>
            </a:r>
            <a:r>
              <a:rPr kumimoji="1" lang="zh-CN" altLang="en-US" dirty="0"/>
              <a:t>关键词</a:t>
            </a:r>
            <a:endParaRPr kumimoji="1" lang="en-US" altLang="zh-CN" dirty="0"/>
          </a:p>
          <a:p>
            <a:r>
              <a:rPr kumimoji="1" lang="zh-CN" altLang="en-US" b="1" dirty="0"/>
              <a:t>气泡图 </a:t>
            </a:r>
            <a:r>
              <a:rPr kumimoji="1" lang="zh-CN" altLang="en-US" dirty="0"/>
              <a:t>社区成员（</a:t>
            </a:r>
            <a:r>
              <a:rPr kumimoji="1" lang="en-US" altLang="zh-CN" dirty="0"/>
              <a:t>committer</a:t>
            </a:r>
            <a:r>
              <a:rPr kumimoji="1" lang="zh-CN" altLang="en-US" dirty="0"/>
              <a:t>，</a:t>
            </a:r>
            <a:r>
              <a:rPr kumimoji="1" lang="en-US" altLang="zh-CN" dirty="0"/>
              <a:t>stargazer</a:t>
            </a:r>
            <a:r>
              <a:rPr kumimoji="1" lang="zh-CN" altLang="en-US" dirty="0"/>
              <a:t>，</a:t>
            </a:r>
            <a:r>
              <a:rPr kumimoji="1" lang="en-US" altLang="zh-CN" dirty="0"/>
              <a:t>issuer</a:t>
            </a:r>
            <a:r>
              <a:rPr kumimoji="1" lang="zh-CN" altLang="en-US" dirty="0"/>
              <a:t>）所在公司分布</a:t>
            </a:r>
            <a:endParaRPr kumimoji="1" lang="en-US" altLang="zh-CN" dirty="0"/>
          </a:p>
        </p:txBody>
      </p:sp>
      <p:sp>
        <p:nvSpPr>
          <p:cNvPr id="35" name="文本框 34">
            <a:extLst>
              <a:ext uri="{FF2B5EF4-FFF2-40B4-BE49-F238E27FC236}">
                <a16:creationId xmlns:a16="http://schemas.microsoft.com/office/drawing/2014/main" id="{45EB0CE7-E0AB-392C-0CE2-4F5ED2F34F67}"/>
              </a:ext>
            </a:extLst>
          </p:cNvPr>
          <p:cNvSpPr txBox="1"/>
          <p:nvPr/>
        </p:nvSpPr>
        <p:spPr>
          <a:xfrm>
            <a:off x="1872135" y="1246862"/>
            <a:ext cx="3072052" cy="1200329"/>
          </a:xfrm>
          <a:prstGeom prst="rect">
            <a:avLst/>
          </a:prstGeom>
          <a:noFill/>
        </p:spPr>
        <p:txBody>
          <a:bodyPr wrap="square" rtlCol="0">
            <a:spAutoFit/>
          </a:bodyPr>
          <a:lstStyle/>
          <a:p>
            <a:r>
              <a:rPr lang="zh-CN" altLang="en-US" b="0" i="0" u="none" strike="noStrike" dirty="0">
                <a:solidFill>
                  <a:srgbClr val="333333"/>
                </a:solidFill>
                <a:effectLst/>
                <a:latin typeface="Open Sans" panose="020B0606030504020204" pitchFamily="34" charset="0"/>
              </a:rPr>
              <a:t>各类用户可以横向对比均为热门开源项目的</a:t>
            </a:r>
            <a:r>
              <a:rPr lang="en-US" altLang="zh-CN" b="0" i="0" u="none" strike="noStrike" dirty="0" err="1">
                <a:solidFill>
                  <a:srgbClr val="333333"/>
                </a:solidFill>
                <a:effectLst/>
                <a:latin typeface="Open Sans" panose="020B0606030504020204" pitchFamily="34" charset="0"/>
              </a:rPr>
              <a:t>Pytorch</a:t>
            </a:r>
            <a:r>
              <a:rPr lang="zh-CN" altLang="en-US" b="0" i="0" u="none" strike="noStrike" dirty="0">
                <a:solidFill>
                  <a:srgbClr val="333333"/>
                </a:solidFill>
                <a:effectLst/>
                <a:latin typeface="Open Sans" panose="020B0606030504020204" pitchFamily="34" charset="0"/>
              </a:rPr>
              <a:t>项目和</a:t>
            </a:r>
            <a:r>
              <a:rPr lang="en-US" altLang="zh-CN" b="0" i="0" u="none" strike="noStrike" dirty="0">
                <a:solidFill>
                  <a:srgbClr val="333333"/>
                </a:solidFill>
                <a:effectLst/>
                <a:latin typeface="Open Sans" panose="020B0606030504020204" pitchFamily="34" charset="0"/>
              </a:rPr>
              <a:t>Pandas</a:t>
            </a:r>
            <a:r>
              <a:rPr lang="zh-CN" altLang="en-US" b="0" i="0" u="none" strike="noStrike" dirty="0">
                <a:solidFill>
                  <a:srgbClr val="333333"/>
                </a:solidFill>
                <a:effectLst/>
                <a:latin typeface="Open Sans" panose="020B0606030504020204" pitchFamily="34" charset="0"/>
              </a:rPr>
              <a:t>项目的上述各种分析信息。</a:t>
            </a:r>
            <a:endParaRPr kumimoji="1" lang="en-US" altLang="zh-CN" dirty="0"/>
          </a:p>
        </p:txBody>
      </p:sp>
      <p:sp>
        <p:nvSpPr>
          <p:cNvPr id="36" name="文本框 35">
            <a:extLst>
              <a:ext uri="{FF2B5EF4-FFF2-40B4-BE49-F238E27FC236}">
                <a16:creationId xmlns:a16="http://schemas.microsoft.com/office/drawing/2014/main" id="{1D1B78A8-E207-FC8C-DA5E-DEEF7B098C4F}"/>
              </a:ext>
            </a:extLst>
          </p:cNvPr>
          <p:cNvSpPr txBox="1"/>
          <p:nvPr/>
        </p:nvSpPr>
        <p:spPr>
          <a:xfrm>
            <a:off x="7999501" y="3633046"/>
            <a:ext cx="4186515" cy="1200329"/>
          </a:xfrm>
          <a:prstGeom prst="rect">
            <a:avLst/>
          </a:prstGeom>
          <a:noFill/>
        </p:spPr>
        <p:txBody>
          <a:bodyPr wrap="square" rtlCol="0">
            <a:spAutoFit/>
          </a:bodyPr>
          <a:lstStyle/>
          <a:p>
            <a:r>
              <a:rPr lang="zh-CN" altLang="en-US" b="0" i="0" u="none" strike="noStrike" dirty="0">
                <a:solidFill>
                  <a:srgbClr val="333333"/>
                </a:solidFill>
                <a:effectLst/>
                <a:latin typeface="Open Sans" panose="020B0606030504020204" pitchFamily="34" charset="0"/>
              </a:rPr>
              <a:t>若各类用户希望看到关于</a:t>
            </a:r>
            <a:r>
              <a:rPr lang="en-US" altLang="zh-CN" b="0" i="0" u="none" strike="noStrike" dirty="0" err="1">
                <a:solidFill>
                  <a:srgbClr val="333333"/>
                </a:solidFill>
                <a:effectLst/>
                <a:latin typeface="Open Sans" panose="020B0606030504020204" pitchFamily="34" charset="0"/>
              </a:rPr>
              <a:t>Pytorch</a:t>
            </a:r>
            <a:r>
              <a:rPr lang="zh-CN" altLang="en-US" b="0" i="0" u="none" strike="noStrike" dirty="0">
                <a:solidFill>
                  <a:srgbClr val="333333"/>
                </a:solidFill>
                <a:effectLst/>
                <a:latin typeface="Open Sans" panose="020B0606030504020204" pitchFamily="34" charset="0"/>
              </a:rPr>
              <a:t>项目和</a:t>
            </a:r>
            <a:r>
              <a:rPr lang="en-US" altLang="zh-CN" b="0" i="0" u="none" strike="noStrike" dirty="0">
                <a:solidFill>
                  <a:srgbClr val="333333"/>
                </a:solidFill>
                <a:effectLst/>
                <a:latin typeface="Open Sans" panose="020B0606030504020204" pitchFamily="34" charset="0"/>
              </a:rPr>
              <a:t>Pandas</a:t>
            </a:r>
            <a:r>
              <a:rPr lang="zh-CN" altLang="en-US" b="0" i="0" u="none" strike="noStrike" dirty="0">
                <a:solidFill>
                  <a:srgbClr val="333333"/>
                </a:solidFill>
                <a:effectLst/>
                <a:latin typeface="Open Sans" panose="020B0606030504020204" pitchFamily="34" charset="0"/>
              </a:rPr>
              <a:t>项目的最新数据，可以通过点击刷新按钮动态获取并显示最新的上述各种分析信息。</a:t>
            </a:r>
            <a:endParaRPr kumimoji="1" lang="zh-CN" altLang="en-US" dirty="0"/>
          </a:p>
        </p:txBody>
      </p:sp>
      <p:pic>
        <p:nvPicPr>
          <p:cNvPr id="6" name="图片 5">
            <a:extLst>
              <a:ext uri="{FF2B5EF4-FFF2-40B4-BE49-F238E27FC236}">
                <a16:creationId xmlns:a16="http://schemas.microsoft.com/office/drawing/2014/main" id="{6C50B9EA-B3C0-7B28-D67A-0ADDFD642380}"/>
              </a:ext>
            </a:extLst>
          </p:cNvPr>
          <p:cNvPicPr>
            <a:picLocks noChangeAspect="1"/>
          </p:cNvPicPr>
          <p:nvPr/>
        </p:nvPicPr>
        <p:blipFill rotWithShape="1">
          <a:blip r:embed="rId5"/>
          <a:srcRect t="1397" b="4582"/>
          <a:stretch/>
        </p:blipFill>
        <p:spPr>
          <a:xfrm>
            <a:off x="4020045" y="-14140"/>
            <a:ext cx="8171955" cy="6858000"/>
          </a:xfrm>
          <a:prstGeom prst="rect">
            <a:avLst/>
          </a:prstGeom>
        </p:spPr>
      </p:pic>
    </p:spTree>
    <p:extLst>
      <p:ext uri="{BB962C8B-B14F-4D97-AF65-F5344CB8AC3E}">
        <p14:creationId xmlns:p14="http://schemas.microsoft.com/office/powerpoint/2010/main" val="3874836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DC46F598-BD24-44F8-97E9-8C6AD486E615}"/>
              </a:ext>
            </a:extLst>
          </p:cNvPr>
          <p:cNvGrpSpPr/>
          <p:nvPr/>
        </p:nvGrpSpPr>
        <p:grpSpPr>
          <a:xfrm>
            <a:off x="692767" y="3486401"/>
            <a:ext cx="5079364" cy="2066033"/>
            <a:chOff x="390526" y="1565052"/>
            <a:chExt cx="5079364" cy="2066033"/>
          </a:xfrm>
        </p:grpSpPr>
        <p:sp>
          <p:nvSpPr>
            <p:cNvPr id="50" name="矩形 49">
              <a:extLst>
                <a:ext uri="{FF2B5EF4-FFF2-40B4-BE49-F238E27FC236}">
                  <a16:creationId xmlns:a16="http://schemas.microsoft.com/office/drawing/2014/main" id="{B3053328-D32F-4649-A726-BF30A078DCFF}"/>
                </a:ext>
              </a:extLst>
            </p:cNvPr>
            <p:cNvSpPr/>
            <p:nvPr/>
          </p:nvSpPr>
          <p:spPr>
            <a:xfrm>
              <a:off x="390526" y="1565052"/>
              <a:ext cx="5021262" cy="2001263"/>
            </a:xfrm>
            <a:prstGeom prst="rect">
              <a:avLst/>
            </a:prstGeom>
            <a:noFill/>
            <a:ln w="25400">
              <a:solidFill>
                <a:schemeClr val="accent1">
                  <a:lumMod val="20000"/>
                  <a:lumOff val="80000"/>
                </a:schemeClr>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1" name="矩形 50">
              <a:extLst>
                <a:ext uri="{FF2B5EF4-FFF2-40B4-BE49-F238E27FC236}">
                  <a16:creationId xmlns:a16="http://schemas.microsoft.com/office/drawing/2014/main" id="{FC55F59D-F2B2-42C9-9E6B-53D7F36E2D6A}"/>
                </a:ext>
              </a:extLst>
            </p:cNvPr>
            <p:cNvSpPr/>
            <p:nvPr/>
          </p:nvSpPr>
          <p:spPr>
            <a:xfrm>
              <a:off x="448628" y="1629822"/>
              <a:ext cx="5021262" cy="2001263"/>
            </a:xfrm>
            <a:prstGeom prst="rect">
              <a:avLst/>
            </a:prstGeom>
            <a:noFill/>
            <a:ln w="25400">
              <a:solidFill>
                <a:schemeClr val="accent1"/>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2" name="文本框 51">
              <a:extLst>
                <a:ext uri="{FF2B5EF4-FFF2-40B4-BE49-F238E27FC236}">
                  <a16:creationId xmlns:a16="http://schemas.microsoft.com/office/drawing/2014/main" id="{B46F6FD8-BFC9-49DE-A33B-A944121CAFC5}"/>
                </a:ext>
              </a:extLst>
            </p:cNvPr>
            <p:cNvSpPr txBox="1"/>
            <p:nvPr/>
          </p:nvSpPr>
          <p:spPr>
            <a:xfrm>
              <a:off x="621450" y="1880870"/>
              <a:ext cx="4508893" cy="1652568"/>
            </a:xfrm>
            <a:prstGeom prst="rect">
              <a:avLst/>
            </a:prstGeom>
            <a:noFill/>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lang="zh-CN" altLang="en-US" sz="2000" b="0" i="0" dirty="0">
                  <a:solidFill>
                    <a:srgbClr val="171A1D"/>
                  </a:solidFill>
                  <a:effectLst/>
                  <a:latin typeface="Microsoft YaHei" panose="020B0503020204020204" pitchFamily="34" charset="-122"/>
                  <a:ea typeface="Microsoft YaHei" panose="020B0503020204020204" pitchFamily="34" charset="-122"/>
                </a:rPr>
                <a:t>对</a:t>
              </a:r>
              <a:r>
                <a:rPr lang="en-US" altLang="zh-CN" sz="2000" b="0" i="0" dirty="0">
                  <a:solidFill>
                    <a:srgbClr val="171A1D"/>
                  </a:solidFill>
                  <a:effectLst/>
                  <a:latin typeface="Microsoft YaHei" panose="020B0503020204020204" pitchFamily="34" charset="-122"/>
                  <a:ea typeface="Microsoft YaHei" panose="020B0503020204020204" pitchFamily="34" charset="-122"/>
                </a:rPr>
                <a:t>stargazer, committer, issue </a:t>
              </a:r>
              <a:r>
                <a:rPr lang="zh-CN" altLang="en-US" sz="2000" b="0" i="0" dirty="0">
                  <a:solidFill>
                    <a:srgbClr val="171A1D"/>
                  </a:solidFill>
                  <a:effectLst/>
                  <a:latin typeface="Microsoft YaHei" panose="020B0503020204020204" pitchFamily="34" charset="-122"/>
                  <a:ea typeface="Microsoft YaHei" panose="020B0503020204020204" pitchFamily="34" charset="-122"/>
                </a:rPr>
                <a:t>人数的 </a:t>
              </a:r>
              <a:r>
                <a:rPr lang="en-US" altLang="zh-CN" sz="2000" b="0" i="0" dirty="0">
                  <a:solidFill>
                    <a:srgbClr val="171A1D"/>
                  </a:solidFill>
                  <a:effectLst/>
                  <a:latin typeface="Microsoft YaHei" panose="020B0503020204020204" pitchFamily="34" charset="-122"/>
                  <a:ea typeface="Microsoft YaHei" panose="020B0503020204020204" pitchFamily="34" charset="-122"/>
                </a:rPr>
                <a:t>company </a:t>
              </a:r>
              <a:r>
                <a:rPr lang="zh-CN" altLang="en-US" sz="2000" b="0" i="0" dirty="0">
                  <a:solidFill>
                    <a:srgbClr val="171A1D"/>
                  </a:solidFill>
                  <a:effectLst/>
                  <a:latin typeface="Microsoft YaHei" panose="020B0503020204020204" pitchFamily="34" charset="-122"/>
                  <a:ea typeface="Microsoft YaHei" panose="020B0503020204020204" pitchFamily="34" charset="-122"/>
                </a:rPr>
                <a:t>信息分别进行数据可视化，绘制气泡图</a:t>
              </a:r>
              <a:endParaRPr lang="en-US" altLang="zh-CN" sz="2000" b="0" i="0" dirty="0">
                <a:solidFill>
                  <a:srgbClr val="171A1D"/>
                </a:solidFill>
                <a:effectLst/>
                <a:latin typeface="Microsoft YaHei" panose="020B0503020204020204" pitchFamily="34" charset="-122"/>
                <a:ea typeface="Microsoft YaHei" panose="020B0503020204020204" pitchFamily="34" charset="-122"/>
              </a:endParaRPr>
            </a:p>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45" name="组合 44">
            <a:extLst>
              <a:ext uri="{FF2B5EF4-FFF2-40B4-BE49-F238E27FC236}">
                <a16:creationId xmlns:a16="http://schemas.microsoft.com/office/drawing/2014/main" id="{610D2F81-AE69-446F-B5BE-2B60EF5AD5DC}"/>
              </a:ext>
            </a:extLst>
          </p:cNvPr>
          <p:cNvGrpSpPr/>
          <p:nvPr/>
        </p:nvGrpSpPr>
        <p:grpSpPr>
          <a:xfrm>
            <a:off x="6393122" y="3461051"/>
            <a:ext cx="5079364" cy="2123767"/>
            <a:chOff x="390526" y="1507318"/>
            <a:chExt cx="5079364" cy="2123767"/>
          </a:xfrm>
        </p:grpSpPr>
        <p:sp>
          <p:nvSpPr>
            <p:cNvPr id="46" name="矩形 45">
              <a:extLst>
                <a:ext uri="{FF2B5EF4-FFF2-40B4-BE49-F238E27FC236}">
                  <a16:creationId xmlns:a16="http://schemas.microsoft.com/office/drawing/2014/main" id="{2510E8FE-8A83-438E-9693-CD74CD7B65E8}"/>
                </a:ext>
              </a:extLst>
            </p:cNvPr>
            <p:cNvSpPr/>
            <p:nvPr/>
          </p:nvSpPr>
          <p:spPr>
            <a:xfrm>
              <a:off x="390526" y="1565052"/>
              <a:ext cx="5021262" cy="2001263"/>
            </a:xfrm>
            <a:prstGeom prst="rect">
              <a:avLst/>
            </a:prstGeom>
            <a:noFill/>
            <a:ln w="25400">
              <a:solidFill>
                <a:schemeClr val="accent1">
                  <a:lumMod val="20000"/>
                  <a:lumOff val="80000"/>
                </a:schemeClr>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矩形 46">
              <a:extLst>
                <a:ext uri="{FF2B5EF4-FFF2-40B4-BE49-F238E27FC236}">
                  <a16:creationId xmlns:a16="http://schemas.microsoft.com/office/drawing/2014/main" id="{A4913493-5BF9-4779-9157-B3A41C8B09D7}"/>
                </a:ext>
              </a:extLst>
            </p:cNvPr>
            <p:cNvSpPr/>
            <p:nvPr/>
          </p:nvSpPr>
          <p:spPr>
            <a:xfrm>
              <a:off x="448628" y="1629822"/>
              <a:ext cx="5021262" cy="2001263"/>
            </a:xfrm>
            <a:prstGeom prst="rect">
              <a:avLst/>
            </a:prstGeom>
            <a:noFill/>
            <a:ln w="25400">
              <a:solidFill>
                <a:schemeClr val="accent1"/>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B90A5A68-ADD2-4E67-B3DE-E85904A0046B}"/>
                </a:ext>
              </a:extLst>
            </p:cNvPr>
            <p:cNvSpPr txBox="1"/>
            <p:nvPr/>
          </p:nvSpPr>
          <p:spPr>
            <a:xfrm>
              <a:off x="634952" y="1507318"/>
              <a:ext cx="4532409" cy="452240"/>
            </a:xfrm>
            <a:prstGeom prst="rect">
              <a:avLst/>
            </a:prstGeom>
            <a:noFill/>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41" name="组合 40">
            <a:extLst>
              <a:ext uri="{FF2B5EF4-FFF2-40B4-BE49-F238E27FC236}">
                <a16:creationId xmlns:a16="http://schemas.microsoft.com/office/drawing/2014/main" id="{9E4D97C4-BF4F-422E-BF9E-F3D12604C91B}"/>
              </a:ext>
            </a:extLst>
          </p:cNvPr>
          <p:cNvGrpSpPr/>
          <p:nvPr/>
        </p:nvGrpSpPr>
        <p:grpSpPr>
          <a:xfrm>
            <a:off x="6393122" y="1177390"/>
            <a:ext cx="5079364" cy="2066033"/>
            <a:chOff x="390526" y="1565052"/>
            <a:chExt cx="5079364" cy="2066033"/>
          </a:xfrm>
        </p:grpSpPr>
        <p:sp>
          <p:nvSpPr>
            <p:cNvPr id="42" name="矩形 41">
              <a:extLst>
                <a:ext uri="{FF2B5EF4-FFF2-40B4-BE49-F238E27FC236}">
                  <a16:creationId xmlns:a16="http://schemas.microsoft.com/office/drawing/2014/main" id="{73572AE1-D98C-41AC-9A1C-2F2DCF3944D3}"/>
                </a:ext>
              </a:extLst>
            </p:cNvPr>
            <p:cNvSpPr/>
            <p:nvPr/>
          </p:nvSpPr>
          <p:spPr>
            <a:xfrm>
              <a:off x="390526" y="1565052"/>
              <a:ext cx="5021262" cy="2001263"/>
            </a:xfrm>
            <a:prstGeom prst="rect">
              <a:avLst/>
            </a:prstGeom>
            <a:noFill/>
            <a:ln w="25400">
              <a:solidFill>
                <a:schemeClr val="accent1">
                  <a:lumMod val="20000"/>
                  <a:lumOff val="80000"/>
                </a:schemeClr>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矩形 42">
              <a:extLst>
                <a:ext uri="{FF2B5EF4-FFF2-40B4-BE49-F238E27FC236}">
                  <a16:creationId xmlns:a16="http://schemas.microsoft.com/office/drawing/2014/main" id="{193EBD5C-CDBC-4680-BF74-55FF4FAC2D38}"/>
                </a:ext>
              </a:extLst>
            </p:cNvPr>
            <p:cNvSpPr/>
            <p:nvPr/>
          </p:nvSpPr>
          <p:spPr>
            <a:xfrm>
              <a:off x="448628" y="1629822"/>
              <a:ext cx="5021262" cy="2001263"/>
            </a:xfrm>
            <a:prstGeom prst="rect">
              <a:avLst/>
            </a:prstGeom>
            <a:noFill/>
            <a:ln w="25400">
              <a:solidFill>
                <a:schemeClr val="accent1"/>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4" name="文本框 43">
              <a:extLst>
                <a:ext uri="{FF2B5EF4-FFF2-40B4-BE49-F238E27FC236}">
                  <a16:creationId xmlns:a16="http://schemas.microsoft.com/office/drawing/2014/main" id="{5A2CA764-E4D6-47C3-BEFE-678DCEB930F9}"/>
                </a:ext>
              </a:extLst>
            </p:cNvPr>
            <p:cNvSpPr txBox="1"/>
            <p:nvPr/>
          </p:nvSpPr>
          <p:spPr>
            <a:xfrm>
              <a:off x="801688" y="1804169"/>
              <a:ext cx="4529665" cy="453201"/>
            </a:xfrm>
            <a:prstGeom prst="rect">
              <a:avLst/>
            </a:prstGeom>
            <a:noFill/>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33" name="组合 32">
            <a:extLst>
              <a:ext uri="{FF2B5EF4-FFF2-40B4-BE49-F238E27FC236}">
                <a16:creationId xmlns:a16="http://schemas.microsoft.com/office/drawing/2014/main" id="{1ACF1684-7DD4-4E86-B855-7F84B858688C}"/>
              </a:ext>
            </a:extLst>
          </p:cNvPr>
          <p:cNvGrpSpPr/>
          <p:nvPr/>
        </p:nvGrpSpPr>
        <p:grpSpPr>
          <a:xfrm>
            <a:off x="678181" y="1177390"/>
            <a:ext cx="5079364" cy="2066033"/>
            <a:chOff x="390526" y="1565052"/>
            <a:chExt cx="5079364" cy="2066033"/>
          </a:xfrm>
        </p:grpSpPr>
        <p:sp>
          <p:nvSpPr>
            <p:cNvPr id="34" name="矩形 33">
              <a:extLst>
                <a:ext uri="{FF2B5EF4-FFF2-40B4-BE49-F238E27FC236}">
                  <a16:creationId xmlns:a16="http://schemas.microsoft.com/office/drawing/2014/main" id="{66E81E63-1B3C-4EA9-B17E-FBDFDFF3747E}"/>
                </a:ext>
              </a:extLst>
            </p:cNvPr>
            <p:cNvSpPr/>
            <p:nvPr/>
          </p:nvSpPr>
          <p:spPr>
            <a:xfrm>
              <a:off x="390526" y="1565052"/>
              <a:ext cx="5021262" cy="2001263"/>
            </a:xfrm>
            <a:prstGeom prst="rect">
              <a:avLst/>
            </a:prstGeom>
            <a:noFill/>
            <a:ln w="25400">
              <a:solidFill>
                <a:schemeClr val="accent1">
                  <a:lumMod val="20000"/>
                  <a:lumOff val="80000"/>
                </a:schemeClr>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矩形 34">
              <a:extLst>
                <a:ext uri="{FF2B5EF4-FFF2-40B4-BE49-F238E27FC236}">
                  <a16:creationId xmlns:a16="http://schemas.microsoft.com/office/drawing/2014/main" id="{58FD5655-285E-4CE4-B084-4D49ECBF4F19}"/>
                </a:ext>
              </a:extLst>
            </p:cNvPr>
            <p:cNvSpPr/>
            <p:nvPr/>
          </p:nvSpPr>
          <p:spPr>
            <a:xfrm>
              <a:off x="448628" y="1629822"/>
              <a:ext cx="5021262" cy="2001263"/>
            </a:xfrm>
            <a:prstGeom prst="rect">
              <a:avLst/>
            </a:prstGeom>
            <a:noFill/>
            <a:ln w="25400">
              <a:solidFill>
                <a:schemeClr val="accent1"/>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26ED933A-7D2C-44CC-8D74-DD985CBFF5E6}"/>
                </a:ext>
              </a:extLst>
            </p:cNvPr>
            <p:cNvSpPr txBox="1"/>
            <p:nvPr/>
          </p:nvSpPr>
          <p:spPr>
            <a:xfrm>
              <a:off x="611282" y="2058866"/>
              <a:ext cx="4404118" cy="1253677"/>
            </a:xfrm>
            <a:prstGeom prst="rect">
              <a:avLst/>
            </a:prstGeom>
            <a:noFill/>
          </p:spPr>
          <p:txBody>
            <a:bodyPr wrap="square" rtlCol="0">
              <a:spAutoFit/>
            </a:bodyPr>
            <a:lstStyle/>
            <a:p>
              <a:pPr marL="342900" indent="-342900">
                <a:lnSpc>
                  <a:spcPct val="130000"/>
                </a:lnSpc>
                <a:buFont typeface="Arial" panose="020B0604020202020204" pitchFamily="34" charset="0"/>
                <a:buChar char="•"/>
                <a:defRPr/>
              </a:pPr>
              <a:r>
                <a:rPr lang="zh-CN" altLang="en-US" sz="2000" b="0" i="0" dirty="0">
                  <a:solidFill>
                    <a:srgbClr val="171A1D"/>
                  </a:solidFill>
                  <a:effectLst/>
                  <a:latin typeface="Microsoft YaHei" panose="020B0503020204020204" pitchFamily="34" charset="-122"/>
                  <a:ea typeface="Microsoft YaHei" panose="020B0503020204020204" pitchFamily="34" charset="-122"/>
                </a:rPr>
                <a:t>通过</a:t>
              </a:r>
              <a:r>
                <a:rPr lang="en-US" altLang="zh-CN" sz="2000" b="0" i="0" dirty="0">
                  <a:solidFill>
                    <a:srgbClr val="171A1D"/>
                  </a:solidFill>
                  <a:effectLst/>
                  <a:latin typeface="Microsoft YaHei" panose="020B0503020204020204" pitchFamily="34" charset="-122"/>
                  <a:ea typeface="Microsoft YaHei" panose="020B0503020204020204" pitchFamily="34" charset="-122"/>
                </a:rPr>
                <a:t>commit</a:t>
              </a:r>
              <a:r>
                <a:rPr lang="zh-CN" altLang="en-US" sz="2000" b="0" i="0" dirty="0">
                  <a:solidFill>
                    <a:srgbClr val="171A1D"/>
                  </a:solidFill>
                  <a:effectLst/>
                  <a:latin typeface="Microsoft YaHei" panose="020B0503020204020204" pitchFamily="34" charset="-122"/>
                  <a:ea typeface="Microsoft YaHei" panose="020B0503020204020204" pitchFamily="34" charset="-122"/>
                </a:rPr>
                <a:t>和</a:t>
              </a:r>
              <a:r>
                <a:rPr lang="en-US" altLang="zh-CN" sz="2000" b="0" i="0" dirty="0">
                  <a:solidFill>
                    <a:srgbClr val="171A1D"/>
                  </a:solidFill>
                  <a:effectLst/>
                  <a:latin typeface="Microsoft YaHei" panose="020B0503020204020204" pitchFamily="34" charset="-122"/>
                  <a:ea typeface="Microsoft YaHei" panose="020B0503020204020204" pitchFamily="34" charset="-122"/>
                </a:rPr>
                <a:t>issue</a:t>
              </a:r>
              <a:r>
                <a:rPr lang="zh-CN" altLang="en-US" sz="2000" b="0" i="0" dirty="0">
                  <a:solidFill>
                    <a:srgbClr val="171A1D"/>
                  </a:solidFill>
                  <a:effectLst/>
                  <a:latin typeface="Microsoft YaHei" panose="020B0503020204020204" pitchFamily="34" charset="-122"/>
                  <a:ea typeface="Microsoft YaHei" panose="020B0503020204020204" pitchFamily="34" charset="-122"/>
                </a:rPr>
                <a:t>数量的变化展示社区的发展速度</a:t>
              </a:r>
              <a:endParaRPr lang="en-US" altLang="zh-CN" sz="2000" dirty="0">
                <a:solidFill>
                  <a:srgbClr val="171A1D"/>
                </a:solidFill>
                <a:latin typeface="Microsoft YaHei" panose="020B0503020204020204" pitchFamily="34" charset="-122"/>
                <a:ea typeface="Microsoft YaHei" panose="020B0503020204020204" pitchFamily="34" charset="-122"/>
              </a:endParaRPr>
            </a:p>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endParaRPr lang="en-US" altLang="zh-CN" sz="2000" b="0" i="0" dirty="0">
                <a:solidFill>
                  <a:srgbClr val="171A1D"/>
                </a:solidFill>
                <a:effectLst/>
                <a:latin typeface="Microsoft YaHei" panose="020B0503020204020204" pitchFamily="34" charset="-122"/>
                <a:ea typeface="Microsoft YaHei" panose="020B0503020204020204" pitchFamily="34" charset="-122"/>
              </a:endParaRPr>
            </a:p>
          </p:txBody>
        </p:sp>
      </p:grpSp>
      <p:grpSp>
        <p:nvGrpSpPr>
          <p:cNvPr id="13" name="组合 12">
            <a:extLst>
              <a:ext uri="{FF2B5EF4-FFF2-40B4-BE49-F238E27FC236}">
                <a16:creationId xmlns:a16="http://schemas.microsoft.com/office/drawing/2014/main" id="{9BFA53F9-B99A-4139-918F-51C933D1DD27}"/>
              </a:ext>
            </a:extLst>
          </p:cNvPr>
          <p:cNvGrpSpPr/>
          <p:nvPr/>
        </p:nvGrpSpPr>
        <p:grpSpPr>
          <a:xfrm>
            <a:off x="581815" y="619937"/>
            <a:ext cx="3068469" cy="800219"/>
            <a:chOff x="514384" y="883622"/>
            <a:chExt cx="3068469" cy="800219"/>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3068469" cy="800219"/>
            </a:xfrm>
            <a:prstGeom prst="rect">
              <a:avLst/>
            </a:prstGeom>
            <a:noFill/>
          </p:spPr>
          <p:txBody>
            <a:bodyPr wrap="none" rtlCol="0">
              <a:spAutoFit/>
            </a:bodyPr>
            <a:lstStyle/>
            <a:p>
              <a:pPr>
                <a:defRPr/>
              </a:pPr>
              <a:r>
                <a:rPr lang="en-US" altLang="zh-CN" sz="2200" b="1" dirty="0">
                  <a:solidFill>
                    <a:prstClr val="black"/>
                  </a:solidFill>
                  <a:latin typeface="Tw Cen MT Condensed Extra Bold" panose="020B0803020202020204" pitchFamily="34" charset="0"/>
                  <a:ea typeface="等线" panose="02010600030101010101" pitchFamily="2" charset="-122"/>
                </a:rPr>
                <a:t>3</a:t>
              </a:r>
              <a:r>
                <a:rPr kumimoji="0" lang="en-US" altLang="zh-CN"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.2 </a:t>
              </a:r>
              <a:r>
                <a:rPr lang="zh-CN" altLang="en-US" sz="2400" dirty="0"/>
                <a:t>分析信息显示模块</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1327478" y="965452"/>
              <a:ext cx="184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9150107" y="5808473"/>
            <a:ext cx="24545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分析信息显示模块</a:t>
            </a:r>
            <a:endPar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7661412" y="6008528"/>
            <a:ext cx="148869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5303055" y="6113888"/>
            <a:ext cx="660982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Analysis information display module</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6" y="5786978"/>
            <a:ext cx="24448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Analysis information display module</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74E9FF9A-854F-44AA-A935-A75AC1152BD2}"/>
              </a:ext>
            </a:extLst>
          </p:cNvPr>
          <p:cNvGrpSpPr/>
          <p:nvPr/>
        </p:nvGrpSpPr>
        <p:grpSpPr>
          <a:xfrm>
            <a:off x="5530850" y="2866850"/>
            <a:ext cx="1130300" cy="1125736"/>
            <a:chOff x="5530850" y="2870200"/>
            <a:chExt cx="1130300" cy="1125736"/>
          </a:xfrm>
        </p:grpSpPr>
        <p:sp>
          <p:nvSpPr>
            <p:cNvPr id="17" name="矩形 16">
              <a:extLst>
                <a:ext uri="{FF2B5EF4-FFF2-40B4-BE49-F238E27FC236}">
                  <a16:creationId xmlns:a16="http://schemas.microsoft.com/office/drawing/2014/main" id="{250E20EC-74C9-48B9-B58E-5B96B074CF4A}"/>
                </a:ext>
              </a:extLst>
            </p:cNvPr>
            <p:cNvSpPr/>
            <p:nvPr/>
          </p:nvSpPr>
          <p:spPr>
            <a:xfrm>
              <a:off x="5530850" y="2870200"/>
              <a:ext cx="527050" cy="527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a:extLst>
                <a:ext uri="{FF2B5EF4-FFF2-40B4-BE49-F238E27FC236}">
                  <a16:creationId xmlns:a16="http://schemas.microsoft.com/office/drawing/2014/main" id="{43099145-4CE8-4BDD-900A-015B2CB5428F}"/>
                </a:ext>
              </a:extLst>
            </p:cNvPr>
            <p:cNvSpPr/>
            <p:nvPr/>
          </p:nvSpPr>
          <p:spPr>
            <a:xfrm>
              <a:off x="6134100" y="2870200"/>
              <a:ext cx="527050" cy="5270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矩形 18">
              <a:extLst>
                <a:ext uri="{FF2B5EF4-FFF2-40B4-BE49-F238E27FC236}">
                  <a16:creationId xmlns:a16="http://schemas.microsoft.com/office/drawing/2014/main" id="{269A6577-7EAA-4150-8E23-5E863DCDEC3F}"/>
                </a:ext>
              </a:extLst>
            </p:cNvPr>
            <p:cNvSpPr/>
            <p:nvPr/>
          </p:nvSpPr>
          <p:spPr>
            <a:xfrm>
              <a:off x="5530850" y="3468886"/>
              <a:ext cx="527050" cy="5270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19">
              <a:extLst>
                <a:ext uri="{FF2B5EF4-FFF2-40B4-BE49-F238E27FC236}">
                  <a16:creationId xmlns:a16="http://schemas.microsoft.com/office/drawing/2014/main" id="{CDDEFA2C-E00A-4BC8-9881-6FD7B84A3647}"/>
                </a:ext>
              </a:extLst>
            </p:cNvPr>
            <p:cNvSpPr/>
            <p:nvPr/>
          </p:nvSpPr>
          <p:spPr>
            <a:xfrm>
              <a:off x="6134100" y="3468886"/>
              <a:ext cx="527050" cy="527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iconfont-1063-813697">
              <a:extLst>
                <a:ext uri="{FF2B5EF4-FFF2-40B4-BE49-F238E27FC236}">
                  <a16:creationId xmlns:a16="http://schemas.microsoft.com/office/drawing/2014/main" id="{12FAC1CA-0105-4FB6-9051-EED679ACB06D}"/>
                </a:ext>
              </a:extLst>
            </p:cNvPr>
            <p:cNvSpPr>
              <a:spLocks noChangeAspect="1"/>
            </p:cNvSpPr>
            <p:nvPr/>
          </p:nvSpPr>
          <p:spPr bwMode="auto">
            <a:xfrm>
              <a:off x="5643562" y="2983210"/>
              <a:ext cx="301626" cy="301030"/>
            </a:xfrm>
            <a:custGeom>
              <a:avLst/>
              <a:gdLst>
                <a:gd name="T0" fmla="*/ 9477 w 10569"/>
                <a:gd name="T1" fmla="*/ 4343 h 10547"/>
                <a:gd name="T2" fmla="*/ 8617 w 10569"/>
                <a:gd name="T3" fmla="*/ 3420 h 10547"/>
                <a:gd name="T4" fmla="*/ 8281 w 10569"/>
                <a:gd name="T5" fmla="*/ 2745 h 10547"/>
                <a:gd name="T6" fmla="*/ 8025 w 10569"/>
                <a:gd name="T7" fmla="*/ 1448 h 10547"/>
                <a:gd name="T8" fmla="*/ 6015 w 10569"/>
                <a:gd name="T9" fmla="*/ 383 h 10547"/>
                <a:gd name="T10" fmla="*/ 5362 w 10569"/>
                <a:gd name="T11" fmla="*/ 687 h 10547"/>
                <a:gd name="T12" fmla="*/ 3239 w 10569"/>
                <a:gd name="T13" fmla="*/ 1032 h 10547"/>
                <a:gd name="T14" fmla="*/ 2640 w 10569"/>
                <a:gd name="T15" fmla="*/ 980 h 10547"/>
                <a:gd name="T16" fmla="*/ 1008 w 10569"/>
                <a:gd name="T17" fmla="*/ 2718 h 10547"/>
                <a:gd name="T18" fmla="*/ 1147 w 10569"/>
                <a:gd name="T19" fmla="*/ 3852 h 10547"/>
                <a:gd name="T20" fmla="*/ 985 w 10569"/>
                <a:gd name="T21" fmla="*/ 4777 h 10547"/>
                <a:gd name="T22" fmla="*/ 445 w 10569"/>
                <a:gd name="T23" fmla="*/ 5917 h 10547"/>
                <a:gd name="T24" fmla="*/ 1521 w 10569"/>
                <a:gd name="T25" fmla="*/ 7986 h 10547"/>
                <a:gd name="T26" fmla="*/ 2291 w 10569"/>
                <a:gd name="T27" fmla="*/ 8115 h 10547"/>
                <a:gd name="T28" fmla="*/ 3858 w 10569"/>
                <a:gd name="T29" fmla="*/ 8880 h 10547"/>
                <a:gd name="T30" fmla="*/ 4476 w 10569"/>
                <a:gd name="T31" fmla="*/ 9450 h 10547"/>
                <a:gd name="T32" fmla="*/ 6757 w 10569"/>
                <a:gd name="T33" fmla="*/ 9068 h 10547"/>
                <a:gd name="T34" fmla="*/ 9090 w 10569"/>
                <a:gd name="T35" fmla="*/ 6707 h 10547"/>
                <a:gd name="T36" fmla="*/ 9477 w 10569"/>
                <a:gd name="T37" fmla="*/ 4343 h 10547"/>
                <a:gd name="T38" fmla="*/ 8671 w 10569"/>
                <a:gd name="T39" fmla="*/ 5796 h 10547"/>
                <a:gd name="T40" fmla="*/ 7252 w 10569"/>
                <a:gd name="T41" fmla="*/ 6584 h 10547"/>
                <a:gd name="T42" fmla="*/ 6671 w 10569"/>
                <a:gd name="T43" fmla="*/ 7161 h 10547"/>
                <a:gd name="T44" fmla="*/ 5915 w 10569"/>
                <a:gd name="T45" fmla="*/ 8528 h 10547"/>
                <a:gd name="T46" fmla="*/ 5124 w 10569"/>
                <a:gd name="T47" fmla="*/ 8667 h 10547"/>
                <a:gd name="T48" fmla="*/ 4065 w 10569"/>
                <a:gd name="T49" fmla="*/ 7687 h 10547"/>
                <a:gd name="T50" fmla="*/ 3178 w 10569"/>
                <a:gd name="T51" fmla="*/ 7244 h 10547"/>
                <a:gd name="T52" fmla="*/ 1758 w 10569"/>
                <a:gd name="T53" fmla="*/ 6998 h 10547"/>
                <a:gd name="T54" fmla="*/ 1381 w 10569"/>
                <a:gd name="T55" fmla="*/ 6284 h 10547"/>
                <a:gd name="T56" fmla="*/ 2062 w 10569"/>
                <a:gd name="T57" fmla="*/ 4811 h 10547"/>
                <a:gd name="T58" fmla="*/ 2169 w 10569"/>
                <a:gd name="T59" fmla="*/ 4126 h 10547"/>
                <a:gd name="T60" fmla="*/ 2007 w 10569"/>
                <a:gd name="T61" fmla="*/ 2573 h 10547"/>
                <a:gd name="T62" fmla="*/ 2625 w 10569"/>
                <a:gd name="T63" fmla="*/ 1969 h 10547"/>
                <a:gd name="T64" fmla="*/ 4126 w 10569"/>
                <a:gd name="T65" fmla="*/ 2144 h 10547"/>
                <a:gd name="T66" fmla="*/ 4875 w 10569"/>
                <a:gd name="T67" fmla="*/ 2024 h 10547"/>
                <a:gd name="T68" fmla="*/ 6287 w 10569"/>
                <a:gd name="T69" fmla="*/ 1355 h 10547"/>
                <a:gd name="T70" fmla="*/ 7056 w 10569"/>
                <a:gd name="T71" fmla="*/ 1739 h 10547"/>
                <a:gd name="T72" fmla="*/ 7312 w 10569"/>
                <a:gd name="T73" fmla="*/ 3158 h 10547"/>
                <a:gd name="T74" fmla="*/ 7709 w 10569"/>
                <a:gd name="T75" fmla="*/ 3941 h 10547"/>
                <a:gd name="T76" fmla="*/ 8784 w 10569"/>
                <a:gd name="T77" fmla="*/ 5076 h 10547"/>
                <a:gd name="T78" fmla="*/ 8671 w 10569"/>
                <a:gd name="T79" fmla="*/ 5796 h 10547"/>
                <a:gd name="T80" fmla="*/ 10359 w 10569"/>
                <a:gd name="T81" fmla="*/ 9608 h 10547"/>
                <a:gd name="T82" fmla="*/ 9008 w 10569"/>
                <a:gd name="T83" fmla="*/ 8252 h 10547"/>
                <a:gd name="T84" fmla="*/ 8263 w 10569"/>
                <a:gd name="T85" fmla="*/ 8217 h 10547"/>
                <a:gd name="T86" fmla="*/ 8320 w 10569"/>
                <a:gd name="T87" fmla="*/ 8963 h 10547"/>
                <a:gd name="T88" fmla="*/ 9629 w 10569"/>
                <a:gd name="T89" fmla="*/ 10277 h 10547"/>
                <a:gd name="T90" fmla="*/ 10393 w 10569"/>
                <a:gd name="T91" fmla="*/ 10282 h 10547"/>
                <a:gd name="T92" fmla="*/ 10359 w 10569"/>
                <a:gd name="T93" fmla="*/ 9608 h 10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69" h="10547">
                  <a:moveTo>
                    <a:pt x="9477" y="4343"/>
                  </a:moveTo>
                  <a:cubicBezTo>
                    <a:pt x="9194" y="4031"/>
                    <a:pt x="8879" y="3747"/>
                    <a:pt x="8617" y="3420"/>
                  </a:cubicBezTo>
                  <a:cubicBezTo>
                    <a:pt x="8462" y="3227"/>
                    <a:pt x="8344" y="2984"/>
                    <a:pt x="8281" y="2745"/>
                  </a:cubicBezTo>
                  <a:cubicBezTo>
                    <a:pt x="8168" y="2320"/>
                    <a:pt x="8118" y="1879"/>
                    <a:pt x="8025" y="1448"/>
                  </a:cubicBezTo>
                  <a:cubicBezTo>
                    <a:pt x="7807" y="448"/>
                    <a:pt x="6958" y="0"/>
                    <a:pt x="6015" y="383"/>
                  </a:cubicBezTo>
                  <a:cubicBezTo>
                    <a:pt x="5793" y="473"/>
                    <a:pt x="5563" y="559"/>
                    <a:pt x="5362" y="687"/>
                  </a:cubicBezTo>
                  <a:cubicBezTo>
                    <a:pt x="4700" y="1109"/>
                    <a:pt x="4000" y="1222"/>
                    <a:pt x="3239" y="1032"/>
                  </a:cubicBezTo>
                  <a:cubicBezTo>
                    <a:pt x="3047" y="984"/>
                    <a:pt x="2840" y="996"/>
                    <a:pt x="2640" y="980"/>
                  </a:cubicBezTo>
                  <a:cubicBezTo>
                    <a:pt x="1503" y="908"/>
                    <a:pt x="875" y="1577"/>
                    <a:pt x="1008" y="2718"/>
                  </a:cubicBezTo>
                  <a:cubicBezTo>
                    <a:pt x="1052" y="3097"/>
                    <a:pt x="1088" y="3476"/>
                    <a:pt x="1147" y="3852"/>
                  </a:cubicBezTo>
                  <a:cubicBezTo>
                    <a:pt x="1199" y="4183"/>
                    <a:pt x="1143" y="4480"/>
                    <a:pt x="985" y="4777"/>
                  </a:cubicBezTo>
                  <a:cubicBezTo>
                    <a:pt x="788" y="5148"/>
                    <a:pt x="613" y="5532"/>
                    <a:pt x="445" y="5917"/>
                  </a:cubicBezTo>
                  <a:cubicBezTo>
                    <a:pt x="0" y="6936"/>
                    <a:pt x="443" y="7780"/>
                    <a:pt x="1521" y="7986"/>
                  </a:cubicBezTo>
                  <a:cubicBezTo>
                    <a:pt x="1777" y="8034"/>
                    <a:pt x="2033" y="8093"/>
                    <a:pt x="2291" y="8115"/>
                  </a:cubicBezTo>
                  <a:cubicBezTo>
                    <a:pt x="2914" y="8171"/>
                    <a:pt x="3444" y="8389"/>
                    <a:pt x="3858" y="8880"/>
                  </a:cubicBezTo>
                  <a:cubicBezTo>
                    <a:pt x="4038" y="9092"/>
                    <a:pt x="4265" y="9266"/>
                    <a:pt x="4476" y="9450"/>
                  </a:cubicBezTo>
                  <a:cubicBezTo>
                    <a:pt x="5333" y="10197"/>
                    <a:pt x="6260" y="10089"/>
                    <a:pt x="6757" y="9068"/>
                  </a:cubicBezTo>
                  <a:cubicBezTo>
                    <a:pt x="7279" y="7994"/>
                    <a:pt x="8002" y="7230"/>
                    <a:pt x="9090" y="6707"/>
                  </a:cubicBezTo>
                  <a:cubicBezTo>
                    <a:pt x="10167" y="6190"/>
                    <a:pt x="10276" y="5223"/>
                    <a:pt x="9477" y="4343"/>
                  </a:cubicBezTo>
                  <a:close/>
                  <a:moveTo>
                    <a:pt x="8671" y="5796"/>
                  </a:moveTo>
                  <a:cubicBezTo>
                    <a:pt x="8208" y="6075"/>
                    <a:pt x="7732" y="6334"/>
                    <a:pt x="7252" y="6584"/>
                  </a:cubicBezTo>
                  <a:cubicBezTo>
                    <a:pt x="6993" y="6719"/>
                    <a:pt x="6805" y="6896"/>
                    <a:pt x="6671" y="7161"/>
                  </a:cubicBezTo>
                  <a:cubicBezTo>
                    <a:pt x="6437" y="7626"/>
                    <a:pt x="6179" y="8079"/>
                    <a:pt x="5915" y="8528"/>
                  </a:cubicBezTo>
                  <a:cubicBezTo>
                    <a:pt x="5656" y="8969"/>
                    <a:pt x="5501" y="8996"/>
                    <a:pt x="5124" y="8667"/>
                  </a:cubicBezTo>
                  <a:cubicBezTo>
                    <a:pt x="4762" y="8351"/>
                    <a:pt x="4405" y="8027"/>
                    <a:pt x="4065" y="7687"/>
                  </a:cubicBezTo>
                  <a:cubicBezTo>
                    <a:pt x="3814" y="7436"/>
                    <a:pt x="3543" y="7283"/>
                    <a:pt x="3178" y="7244"/>
                  </a:cubicBezTo>
                  <a:cubicBezTo>
                    <a:pt x="2702" y="7194"/>
                    <a:pt x="2229" y="7093"/>
                    <a:pt x="1758" y="6998"/>
                  </a:cubicBezTo>
                  <a:cubicBezTo>
                    <a:pt x="1273" y="6900"/>
                    <a:pt x="1183" y="6735"/>
                    <a:pt x="1381" y="6284"/>
                  </a:cubicBezTo>
                  <a:cubicBezTo>
                    <a:pt x="1598" y="5788"/>
                    <a:pt x="1857" y="5311"/>
                    <a:pt x="2062" y="4811"/>
                  </a:cubicBezTo>
                  <a:cubicBezTo>
                    <a:pt x="2148" y="4602"/>
                    <a:pt x="2182" y="4353"/>
                    <a:pt x="2169" y="4126"/>
                  </a:cubicBezTo>
                  <a:cubicBezTo>
                    <a:pt x="2137" y="3607"/>
                    <a:pt x="2045" y="3092"/>
                    <a:pt x="2007" y="2573"/>
                  </a:cubicBezTo>
                  <a:cubicBezTo>
                    <a:pt x="1970" y="2070"/>
                    <a:pt x="2091" y="1958"/>
                    <a:pt x="2625" y="1969"/>
                  </a:cubicBezTo>
                  <a:cubicBezTo>
                    <a:pt x="3092" y="2021"/>
                    <a:pt x="3612" y="2061"/>
                    <a:pt x="4126" y="2144"/>
                  </a:cubicBezTo>
                  <a:cubicBezTo>
                    <a:pt x="4400" y="2188"/>
                    <a:pt x="4633" y="2146"/>
                    <a:pt x="4875" y="2024"/>
                  </a:cubicBezTo>
                  <a:cubicBezTo>
                    <a:pt x="5340" y="1789"/>
                    <a:pt x="5811" y="1566"/>
                    <a:pt x="6287" y="1355"/>
                  </a:cubicBezTo>
                  <a:cubicBezTo>
                    <a:pt x="6762" y="1145"/>
                    <a:pt x="6950" y="1239"/>
                    <a:pt x="7056" y="1739"/>
                  </a:cubicBezTo>
                  <a:cubicBezTo>
                    <a:pt x="7155" y="2209"/>
                    <a:pt x="7245" y="2682"/>
                    <a:pt x="7312" y="3158"/>
                  </a:cubicBezTo>
                  <a:cubicBezTo>
                    <a:pt x="7357" y="3472"/>
                    <a:pt x="7485" y="3719"/>
                    <a:pt x="7709" y="3941"/>
                  </a:cubicBezTo>
                  <a:cubicBezTo>
                    <a:pt x="8079" y="4308"/>
                    <a:pt x="8440" y="4685"/>
                    <a:pt x="8784" y="5076"/>
                  </a:cubicBezTo>
                  <a:cubicBezTo>
                    <a:pt x="9066" y="5396"/>
                    <a:pt x="9039" y="5573"/>
                    <a:pt x="8671" y="5796"/>
                  </a:cubicBezTo>
                  <a:close/>
                  <a:moveTo>
                    <a:pt x="10359" y="9608"/>
                  </a:moveTo>
                  <a:cubicBezTo>
                    <a:pt x="9915" y="9150"/>
                    <a:pt x="9470" y="8692"/>
                    <a:pt x="9008" y="8252"/>
                  </a:cubicBezTo>
                  <a:cubicBezTo>
                    <a:pt x="8755" y="8012"/>
                    <a:pt x="8456" y="8017"/>
                    <a:pt x="8263" y="8217"/>
                  </a:cubicBezTo>
                  <a:cubicBezTo>
                    <a:pt x="8072" y="8415"/>
                    <a:pt x="8077" y="8707"/>
                    <a:pt x="8320" y="8963"/>
                  </a:cubicBezTo>
                  <a:cubicBezTo>
                    <a:pt x="8745" y="9412"/>
                    <a:pt x="9185" y="9847"/>
                    <a:pt x="9629" y="10277"/>
                  </a:cubicBezTo>
                  <a:cubicBezTo>
                    <a:pt x="9724" y="10369"/>
                    <a:pt x="10128" y="10547"/>
                    <a:pt x="10393" y="10282"/>
                  </a:cubicBezTo>
                  <a:cubicBezTo>
                    <a:pt x="10569" y="10106"/>
                    <a:pt x="10527" y="9781"/>
                    <a:pt x="10359" y="9608"/>
                  </a:cubicBezTo>
                  <a:close/>
                </a:path>
              </a:pathLst>
            </a:custGeom>
            <a:solidFill>
              <a:schemeClr val="bg1"/>
            </a:solidFill>
            <a:ln>
              <a:noFill/>
            </a:ln>
          </p:spPr>
        </p:sp>
        <p:sp>
          <p:nvSpPr>
            <p:cNvPr id="22" name="iconfont-10043-4933454">
              <a:extLst>
                <a:ext uri="{FF2B5EF4-FFF2-40B4-BE49-F238E27FC236}">
                  <a16:creationId xmlns:a16="http://schemas.microsoft.com/office/drawing/2014/main" id="{D09E1E53-9972-4B2B-9F38-D5D01B5B9C64}"/>
                </a:ext>
              </a:extLst>
            </p:cNvPr>
            <p:cNvSpPr>
              <a:spLocks noChangeAspect="1"/>
            </p:cNvSpPr>
            <p:nvPr/>
          </p:nvSpPr>
          <p:spPr bwMode="auto">
            <a:xfrm>
              <a:off x="6249987" y="2984690"/>
              <a:ext cx="298452" cy="310388"/>
            </a:xfrm>
            <a:custGeom>
              <a:avLst/>
              <a:gdLst>
                <a:gd name="T0" fmla="*/ 4000 w 10000"/>
                <a:gd name="T1" fmla="*/ 6400 h 10400"/>
                <a:gd name="T2" fmla="*/ 2400 w 10000"/>
                <a:gd name="T3" fmla="*/ 6400 h 10400"/>
                <a:gd name="T4" fmla="*/ 2000 w 10000"/>
                <a:gd name="T5" fmla="*/ 6800 h 10400"/>
                <a:gd name="T6" fmla="*/ 2400 w 10000"/>
                <a:gd name="T7" fmla="*/ 7200 h 10400"/>
                <a:gd name="T8" fmla="*/ 4000 w 10000"/>
                <a:gd name="T9" fmla="*/ 7200 h 10400"/>
                <a:gd name="T10" fmla="*/ 4400 w 10000"/>
                <a:gd name="T11" fmla="*/ 6800 h 10400"/>
                <a:gd name="T12" fmla="*/ 4000 w 10000"/>
                <a:gd name="T13" fmla="*/ 6400 h 10400"/>
                <a:gd name="T14" fmla="*/ 6000 w 10000"/>
                <a:gd name="T15" fmla="*/ 4400 h 10400"/>
                <a:gd name="T16" fmla="*/ 2400 w 10000"/>
                <a:gd name="T17" fmla="*/ 4400 h 10400"/>
                <a:gd name="T18" fmla="*/ 2000 w 10000"/>
                <a:gd name="T19" fmla="*/ 4800 h 10400"/>
                <a:gd name="T20" fmla="*/ 2400 w 10000"/>
                <a:gd name="T21" fmla="*/ 5200 h 10400"/>
                <a:gd name="T22" fmla="*/ 6000 w 10000"/>
                <a:gd name="T23" fmla="*/ 5200 h 10400"/>
                <a:gd name="T24" fmla="*/ 6400 w 10000"/>
                <a:gd name="T25" fmla="*/ 4800 h 10400"/>
                <a:gd name="T26" fmla="*/ 6000 w 10000"/>
                <a:gd name="T27" fmla="*/ 4400 h 10400"/>
                <a:gd name="T28" fmla="*/ 6000 w 10000"/>
                <a:gd name="T29" fmla="*/ 2400 h 10400"/>
                <a:gd name="T30" fmla="*/ 2400 w 10000"/>
                <a:gd name="T31" fmla="*/ 2400 h 10400"/>
                <a:gd name="T32" fmla="*/ 2000 w 10000"/>
                <a:gd name="T33" fmla="*/ 2800 h 10400"/>
                <a:gd name="T34" fmla="*/ 2400 w 10000"/>
                <a:gd name="T35" fmla="*/ 3200 h 10400"/>
                <a:gd name="T36" fmla="*/ 6000 w 10000"/>
                <a:gd name="T37" fmla="*/ 3200 h 10400"/>
                <a:gd name="T38" fmla="*/ 6400 w 10000"/>
                <a:gd name="T39" fmla="*/ 2800 h 10400"/>
                <a:gd name="T40" fmla="*/ 6000 w 10000"/>
                <a:gd name="T41" fmla="*/ 2400 h 10400"/>
                <a:gd name="T42" fmla="*/ 8400 w 10000"/>
                <a:gd name="T43" fmla="*/ 2000 h 10400"/>
                <a:gd name="T44" fmla="*/ 8400 w 10000"/>
                <a:gd name="T45" fmla="*/ 1600 h 10400"/>
                <a:gd name="T46" fmla="*/ 6800 w 10000"/>
                <a:gd name="T47" fmla="*/ 0 h 10400"/>
                <a:gd name="T48" fmla="*/ 1600 w 10000"/>
                <a:gd name="T49" fmla="*/ 0 h 10400"/>
                <a:gd name="T50" fmla="*/ 0 w 10000"/>
                <a:gd name="T51" fmla="*/ 1600 h 10400"/>
                <a:gd name="T52" fmla="*/ 0 w 10000"/>
                <a:gd name="T53" fmla="*/ 8800 h 10400"/>
                <a:gd name="T54" fmla="*/ 1600 w 10000"/>
                <a:gd name="T55" fmla="*/ 10400 h 10400"/>
                <a:gd name="T56" fmla="*/ 8400 w 10000"/>
                <a:gd name="T57" fmla="*/ 10400 h 10400"/>
                <a:gd name="T58" fmla="*/ 10000 w 10000"/>
                <a:gd name="T59" fmla="*/ 8800 h 10400"/>
                <a:gd name="T60" fmla="*/ 10000 w 10000"/>
                <a:gd name="T61" fmla="*/ 3600 h 10400"/>
                <a:gd name="T62" fmla="*/ 8400 w 10000"/>
                <a:gd name="T63" fmla="*/ 2000 h 10400"/>
                <a:gd name="T64" fmla="*/ 9200 w 10000"/>
                <a:gd name="T65" fmla="*/ 8800 h 10400"/>
                <a:gd name="T66" fmla="*/ 8400 w 10000"/>
                <a:gd name="T67" fmla="*/ 9600 h 10400"/>
                <a:gd name="T68" fmla="*/ 1600 w 10000"/>
                <a:gd name="T69" fmla="*/ 9600 h 10400"/>
                <a:gd name="T70" fmla="*/ 800 w 10000"/>
                <a:gd name="T71" fmla="*/ 8800 h 10400"/>
                <a:gd name="T72" fmla="*/ 800 w 10000"/>
                <a:gd name="T73" fmla="*/ 1600 h 10400"/>
                <a:gd name="T74" fmla="*/ 1600 w 10000"/>
                <a:gd name="T75" fmla="*/ 800 h 10400"/>
                <a:gd name="T76" fmla="*/ 6800 w 10000"/>
                <a:gd name="T77" fmla="*/ 800 h 10400"/>
                <a:gd name="T78" fmla="*/ 7600 w 10000"/>
                <a:gd name="T79" fmla="*/ 1600 h 10400"/>
                <a:gd name="T80" fmla="*/ 7600 w 10000"/>
                <a:gd name="T81" fmla="*/ 7600 h 10400"/>
                <a:gd name="T82" fmla="*/ 8000 w 10000"/>
                <a:gd name="T83" fmla="*/ 8000 h 10400"/>
                <a:gd name="T84" fmla="*/ 8400 w 10000"/>
                <a:gd name="T85" fmla="*/ 7600 h 10400"/>
                <a:gd name="T86" fmla="*/ 8400 w 10000"/>
                <a:gd name="T87" fmla="*/ 2800 h 10400"/>
                <a:gd name="T88" fmla="*/ 9200 w 10000"/>
                <a:gd name="T89" fmla="*/ 3600 h 10400"/>
                <a:gd name="T90" fmla="*/ 9200 w 10000"/>
                <a:gd name="T91" fmla="*/ 8800 h 10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000" h="10400">
                  <a:moveTo>
                    <a:pt x="4000" y="6400"/>
                  </a:moveTo>
                  <a:lnTo>
                    <a:pt x="2400" y="6400"/>
                  </a:lnTo>
                  <a:cubicBezTo>
                    <a:pt x="2180" y="6400"/>
                    <a:pt x="2000" y="6580"/>
                    <a:pt x="2000" y="6800"/>
                  </a:cubicBezTo>
                  <a:cubicBezTo>
                    <a:pt x="2000" y="7020"/>
                    <a:pt x="2180" y="7200"/>
                    <a:pt x="2400" y="7200"/>
                  </a:cubicBezTo>
                  <a:lnTo>
                    <a:pt x="4000" y="7200"/>
                  </a:lnTo>
                  <a:cubicBezTo>
                    <a:pt x="4220" y="7200"/>
                    <a:pt x="4400" y="7020"/>
                    <a:pt x="4400" y="6800"/>
                  </a:cubicBezTo>
                  <a:cubicBezTo>
                    <a:pt x="4400" y="6580"/>
                    <a:pt x="4220" y="6400"/>
                    <a:pt x="4000" y="6400"/>
                  </a:cubicBezTo>
                  <a:close/>
                  <a:moveTo>
                    <a:pt x="6000" y="4400"/>
                  </a:moveTo>
                  <a:lnTo>
                    <a:pt x="2400" y="4400"/>
                  </a:lnTo>
                  <a:cubicBezTo>
                    <a:pt x="2180" y="4400"/>
                    <a:pt x="2000" y="4580"/>
                    <a:pt x="2000" y="4800"/>
                  </a:cubicBezTo>
                  <a:cubicBezTo>
                    <a:pt x="2000" y="5020"/>
                    <a:pt x="2180" y="5200"/>
                    <a:pt x="2400" y="5200"/>
                  </a:cubicBezTo>
                  <a:lnTo>
                    <a:pt x="6000" y="5200"/>
                  </a:lnTo>
                  <a:cubicBezTo>
                    <a:pt x="6220" y="5200"/>
                    <a:pt x="6400" y="5020"/>
                    <a:pt x="6400" y="4800"/>
                  </a:cubicBezTo>
                  <a:cubicBezTo>
                    <a:pt x="6400" y="4580"/>
                    <a:pt x="6220" y="4400"/>
                    <a:pt x="6000" y="4400"/>
                  </a:cubicBezTo>
                  <a:close/>
                  <a:moveTo>
                    <a:pt x="6000" y="2400"/>
                  </a:moveTo>
                  <a:lnTo>
                    <a:pt x="2400" y="2400"/>
                  </a:lnTo>
                  <a:cubicBezTo>
                    <a:pt x="2180" y="2400"/>
                    <a:pt x="2000" y="2580"/>
                    <a:pt x="2000" y="2800"/>
                  </a:cubicBezTo>
                  <a:cubicBezTo>
                    <a:pt x="2000" y="3020"/>
                    <a:pt x="2180" y="3200"/>
                    <a:pt x="2400" y="3200"/>
                  </a:cubicBezTo>
                  <a:lnTo>
                    <a:pt x="6000" y="3200"/>
                  </a:lnTo>
                  <a:cubicBezTo>
                    <a:pt x="6220" y="3200"/>
                    <a:pt x="6400" y="3020"/>
                    <a:pt x="6400" y="2800"/>
                  </a:cubicBezTo>
                  <a:cubicBezTo>
                    <a:pt x="6400" y="2580"/>
                    <a:pt x="6220" y="2400"/>
                    <a:pt x="6000" y="2400"/>
                  </a:cubicBezTo>
                  <a:close/>
                  <a:moveTo>
                    <a:pt x="8400" y="2000"/>
                  </a:moveTo>
                  <a:lnTo>
                    <a:pt x="8400" y="1600"/>
                  </a:lnTo>
                  <a:cubicBezTo>
                    <a:pt x="8400" y="720"/>
                    <a:pt x="7680" y="0"/>
                    <a:pt x="6800" y="0"/>
                  </a:cubicBezTo>
                  <a:lnTo>
                    <a:pt x="1600" y="0"/>
                  </a:lnTo>
                  <a:cubicBezTo>
                    <a:pt x="720" y="0"/>
                    <a:pt x="0" y="720"/>
                    <a:pt x="0" y="1600"/>
                  </a:cubicBezTo>
                  <a:lnTo>
                    <a:pt x="0" y="8800"/>
                  </a:lnTo>
                  <a:cubicBezTo>
                    <a:pt x="0" y="9680"/>
                    <a:pt x="720" y="10400"/>
                    <a:pt x="1600" y="10400"/>
                  </a:cubicBezTo>
                  <a:lnTo>
                    <a:pt x="8400" y="10400"/>
                  </a:lnTo>
                  <a:cubicBezTo>
                    <a:pt x="9280" y="10400"/>
                    <a:pt x="10000" y="9680"/>
                    <a:pt x="10000" y="8800"/>
                  </a:cubicBezTo>
                  <a:lnTo>
                    <a:pt x="10000" y="3600"/>
                  </a:lnTo>
                  <a:cubicBezTo>
                    <a:pt x="10000" y="2720"/>
                    <a:pt x="9280" y="2000"/>
                    <a:pt x="8400" y="2000"/>
                  </a:cubicBezTo>
                  <a:close/>
                  <a:moveTo>
                    <a:pt x="9200" y="8800"/>
                  </a:moveTo>
                  <a:cubicBezTo>
                    <a:pt x="9200" y="9240"/>
                    <a:pt x="8840" y="9600"/>
                    <a:pt x="8400" y="9600"/>
                  </a:cubicBezTo>
                  <a:lnTo>
                    <a:pt x="1600" y="9600"/>
                  </a:lnTo>
                  <a:cubicBezTo>
                    <a:pt x="1160" y="9600"/>
                    <a:pt x="800" y="9240"/>
                    <a:pt x="800" y="8800"/>
                  </a:cubicBezTo>
                  <a:lnTo>
                    <a:pt x="800" y="1600"/>
                  </a:lnTo>
                  <a:cubicBezTo>
                    <a:pt x="800" y="1160"/>
                    <a:pt x="1160" y="800"/>
                    <a:pt x="1600" y="800"/>
                  </a:cubicBezTo>
                  <a:lnTo>
                    <a:pt x="6800" y="800"/>
                  </a:lnTo>
                  <a:cubicBezTo>
                    <a:pt x="7240" y="800"/>
                    <a:pt x="7600" y="1160"/>
                    <a:pt x="7600" y="1600"/>
                  </a:cubicBezTo>
                  <a:lnTo>
                    <a:pt x="7600" y="7600"/>
                  </a:lnTo>
                  <a:cubicBezTo>
                    <a:pt x="7600" y="7820"/>
                    <a:pt x="7780" y="8000"/>
                    <a:pt x="8000" y="8000"/>
                  </a:cubicBezTo>
                  <a:cubicBezTo>
                    <a:pt x="8220" y="8000"/>
                    <a:pt x="8400" y="7820"/>
                    <a:pt x="8400" y="7600"/>
                  </a:cubicBezTo>
                  <a:lnTo>
                    <a:pt x="8400" y="2800"/>
                  </a:lnTo>
                  <a:cubicBezTo>
                    <a:pt x="8840" y="2800"/>
                    <a:pt x="9200" y="3160"/>
                    <a:pt x="9200" y="3600"/>
                  </a:cubicBezTo>
                  <a:lnTo>
                    <a:pt x="9200" y="8800"/>
                  </a:lnTo>
                  <a:close/>
                </a:path>
              </a:pathLst>
            </a:custGeom>
            <a:solidFill>
              <a:schemeClr val="tx1"/>
            </a:solidFill>
            <a:ln>
              <a:noFill/>
            </a:ln>
          </p:spPr>
        </p:sp>
        <p:sp>
          <p:nvSpPr>
            <p:cNvPr id="23" name="iconfont-10043-4933446">
              <a:extLst>
                <a:ext uri="{FF2B5EF4-FFF2-40B4-BE49-F238E27FC236}">
                  <a16:creationId xmlns:a16="http://schemas.microsoft.com/office/drawing/2014/main" id="{4E4C6C73-0B00-4A4D-A56B-3E428EA5E69A}"/>
                </a:ext>
              </a:extLst>
            </p:cNvPr>
            <p:cNvSpPr>
              <a:spLocks noChangeAspect="1"/>
            </p:cNvSpPr>
            <p:nvPr/>
          </p:nvSpPr>
          <p:spPr bwMode="auto">
            <a:xfrm>
              <a:off x="5665744" y="3613307"/>
              <a:ext cx="257262" cy="238208"/>
            </a:xfrm>
            <a:custGeom>
              <a:avLst/>
              <a:gdLst>
                <a:gd name="T0" fmla="*/ 10400 w 10800"/>
                <a:gd name="T1" fmla="*/ 9200 h 10000"/>
                <a:gd name="T2" fmla="*/ 800 w 10800"/>
                <a:gd name="T3" fmla="*/ 9200 h 10000"/>
                <a:gd name="T4" fmla="*/ 800 w 10800"/>
                <a:gd name="T5" fmla="*/ 400 h 10000"/>
                <a:gd name="T6" fmla="*/ 400 w 10800"/>
                <a:gd name="T7" fmla="*/ 0 h 10000"/>
                <a:gd name="T8" fmla="*/ 0 w 10800"/>
                <a:gd name="T9" fmla="*/ 400 h 10000"/>
                <a:gd name="T10" fmla="*/ 0 w 10800"/>
                <a:gd name="T11" fmla="*/ 9600 h 10000"/>
                <a:gd name="T12" fmla="*/ 400 w 10800"/>
                <a:gd name="T13" fmla="*/ 10000 h 10000"/>
                <a:gd name="T14" fmla="*/ 10400 w 10800"/>
                <a:gd name="T15" fmla="*/ 10000 h 10000"/>
                <a:gd name="T16" fmla="*/ 10800 w 10800"/>
                <a:gd name="T17" fmla="*/ 9600 h 10000"/>
                <a:gd name="T18" fmla="*/ 10400 w 10800"/>
                <a:gd name="T19" fmla="*/ 9200 h 10000"/>
                <a:gd name="T20" fmla="*/ 2080 w 10800"/>
                <a:gd name="T21" fmla="*/ 6560 h 10000"/>
                <a:gd name="T22" fmla="*/ 4500 w 10800"/>
                <a:gd name="T23" fmla="*/ 4140 h 10000"/>
                <a:gd name="T24" fmla="*/ 6480 w 10800"/>
                <a:gd name="T25" fmla="*/ 6120 h 10000"/>
                <a:gd name="T26" fmla="*/ 6780 w 10800"/>
                <a:gd name="T27" fmla="*/ 6240 h 10000"/>
                <a:gd name="T28" fmla="*/ 7060 w 10800"/>
                <a:gd name="T29" fmla="*/ 6120 h 10000"/>
                <a:gd name="T30" fmla="*/ 10520 w 10800"/>
                <a:gd name="T31" fmla="*/ 2640 h 10000"/>
                <a:gd name="T32" fmla="*/ 10520 w 10800"/>
                <a:gd name="T33" fmla="*/ 2100 h 10000"/>
                <a:gd name="T34" fmla="*/ 9980 w 10800"/>
                <a:gd name="T35" fmla="*/ 2100 h 10000"/>
                <a:gd name="T36" fmla="*/ 6800 w 10800"/>
                <a:gd name="T37" fmla="*/ 5300 h 10000"/>
                <a:gd name="T38" fmla="*/ 4800 w 10800"/>
                <a:gd name="T39" fmla="*/ 3300 h 10000"/>
                <a:gd name="T40" fmla="*/ 4500 w 10800"/>
                <a:gd name="T41" fmla="*/ 3200 h 10000"/>
                <a:gd name="T42" fmla="*/ 4220 w 10800"/>
                <a:gd name="T43" fmla="*/ 3320 h 10000"/>
                <a:gd name="T44" fmla="*/ 1520 w 10800"/>
                <a:gd name="T45" fmla="*/ 6000 h 10000"/>
                <a:gd name="T46" fmla="*/ 1520 w 10800"/>
                <a:gd name="T47" fmla="*/ 6560 h 10000"/>
                <a:gd name="T48" fmla="*/ 2080 w 10800"/>
                <a:gd name="T49" fmla="*/ 656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00" h="10000">
                  <a:moveTo>
                    <a:pt x="10400" y="9200"/>
                  </a:moveTo>
                  <a:lnTo>
                    <a:pt x="800" y="9200"/>
                  </a:lnTo>
                  <a:lnTo>
                    <a:pt x="800" y="400"/>
                  </a:lnTo>
                  <a:cubicBezTo>
                    <a:pt x="800" y="180"/>
                    <a:pt x="620" y="0"/>
                    <a:pt x="400" y="0"/>
                  </a:cubicBezTo>
                  <a:cubicBezTo>
                    <a:pt x="180" y="0"/>
                    <a:pt x="0" y="180"/>
                    <a:pt x="0" y="400"/>
                  </a:cubicBezTo>
                  <a:lnTo>
                    <a:pt x="0" y="9600"/>
                  </a:lnTo>
                  <a:cubicBezTo>
                    <a:pt x="0" y="9820"/>
                    <a:pt x="180" y="10000"/>
                    <a:pt x="400" y="10000"/>
                  </a:cubicBezTo>
                  <a:lnTo>
                    <a:pt x="10400" y="10000"/>
                  </a:lnTo>
                  <a:cubicBezTo>
                    <a:pt x="10620" y="10000"/>
                    <a:pt x="10800" y="9820"/>
                    <a:pt x="10800" y="9600"/>
                  </a:cubicBezTo>
                  <a:cubicBezTo>
                    <a:pt x="10800" y="9380"/>
                    <a:pt x="10620" y="9200"/>
                    <a:pt x="10400" y="9200"/>
                  </a:cubicBezTo>
                  <a:close/>
                  <a:moveTo>
                    <a:pt x="2080" y="6560"/>
                  </a:moveTo>
                  <a:lnTo>
                    <a:pt x="4500" y="4140"/>
                  </a:lnTo>
                  <a:lnTo>
                    <a:pt x="6480" y="6120"/>
                  </a:lnTo>
                  <a:cubicBezTo>
                    <a:pt x="6560" y="6200"/>
                    <a:pt x="6680" y="6240"/>
                    <a:pt x="6780" y="6240"/>
                  </a:cubicBezTo>
                  <a:cubicBezTo>
                    <a:pt x="6880" y="6240"/>
                    <a:pt x="6980" y="6200"/>
                    <a:pt x="7060" y="6120"/>
                  </a:cubicBezTo>
                  <a:lnTo>
                    <a:pt x="10520" y="2640"/>
                  </a:lnTo>
                  <a:cubicBezTo>
                    <a:pt x="10660" y="2480"/>
                    <a:pt x="10660" y="2240"/>
                    <a:pt x="10520" y="2100"/>
                  </a:cubicBezTo>
                  <a:cubicBezTo>
                    <a:pt x="10380" y="1960"/>
                    <a:pt x="10120" y="1940"/>
                    <a:pt x="9980" y="2100"/>
                  </a:cubicBezTo>
                  <a:lnTo>
                    <a:pt x="6800" y="5300"/>
                  </a:lnTo>
                  <a:lnTo>
                    <a:pt x="4800" y="3300"/>
                  </a:lnTo>
                  <a:cubicBezTo>
                    <a:pt x="4700" y="3240"/>
                    <a:pt x="4600" y="3200"/>
                    <a:pt x="4500" y="3200"/>
                  </a:cubicBezTo>
                  <a:cubicBezTo>
                    <a:pt x="4400" y="3200"/>
                    <a:pt x="4300" y="3240"/>
                    <a:pt x="4220" y="3320"/>
                  </a:cubicBezTo>
                  <a:lnTo>
                    <a:pt x="1520" y="6000"/>
                  </a:lnTo>
                  <a:cubicBezTo>
                    <a:pt x="1360" y="6160"/>
                    <a:pt x="1360" y="6400"/>
                    <a:pt x="1520" y="6560"/>
                  </a:cubicBezTo>
                  <a:cubicBezTo>
                    <a:pt x="1680" y="6720"/>
                    <a:pt x="1920" y="6720"/>
                    <a:pt x="2080" y="6560"/>
                  </a:cubicBezTo>
                  <a:close/>
                </a:path>
              </a:pathLst>
            </a:custGeom>
            <a:solidFill>
              <a:schemeClr val="tx1"/>
            </a:solidFill>
            <a:ln>
              <a:noFill/>
            </a:ln>
          </p:spPr>
        </p:sp>
        <p:sp>
          <p:nvSpPr>
            <p:cNvPr id="24" name="iconfont-1063-813696">
              <a:extLst>
                <a:ext uri="{FF2B5EF4-FFF2-40B4-BE49-F238E27FC236}">
                  <a16:creationId xmlns:a16="http://schemas.microsoft.com/office/drawing/2014/main" id="{A2CDBA67-E6CF-401E-8811-211763DB2D77}"/>
                </a:ext>
              </a:extLst>
            </p:cNvPr>
            <p:cNvSpPr>
              <a:spLocks noChangeAspect="1"/>
            </p:cNvSpPr>
            <p:nvPr/>
          </p:nvSpPr>
          <p:spPr bwMode="auto">
            <a:xfrm>
              <a:off x="6286896" y="3592554"/>
              <a:ext cx="221458" cy="279714"/>
            </a:xfrm>
            <a:custGeom>
              <a:avLst/>
              <a:gdLst>
                <a:gd name="T0" fmla="*/ 9274 w 9970"/>
                <a:gd name="T1" fmla="*/ 5486 h 12592"/>
                <a:gd name="T2" fmla="*/ 2216 w 9970"/>
                <a:gd name="T3" fmla="*/ 5475 h 12592"/>
                <a:gd name="T4" fmla="*/ 2770 w 9970"/>
                <a:gd name="T5" fmla="*/ 2189 h 12592"/>
                <a:gd name="T6" fmla="*/ 4985 w 9970"/>
                <a:gd name="T7" fmla="*/ 1095 h 12592"/>
                <a:gd name="T8" fmla="*/ 7755 w 9970"/>
                <a:gd name="T9" fmla="*/ 3285 h 12592"/>
                <a:gd name="T10" fmla="*/ 8309 w 9970"/>
                <a:gd name="T11" fmla="*/ 3832 h 12592"/>
                <a:gd name="T12" fmla="*/ 8863 w 9970"/>
                <a:gd name="T13" fmla="*/ 2737 h 12592"/>
                <a:gd name="T14" fmla="*/ 4985 w 9970"/>
                <a:gd name="T15" fmla="*/ 0 h 12592"/>
                <a:gd name="T16" fmla="*/ 2216 w 9970"/>
                <a:gd name="T17" fmla="*/ 1095 h 12592"/>
                <a:gd name="T18" fmla="*/ 1108 w 9970"/>
                <a:gd name="T19" fmla="*/ 5475 h 12592"/>
                <a:gd name="T20" fmla="*/ 696 w 9970"/>
                <a:gd name="T21" fmla="*/ 5486 h 12592"/>
                <a:gd name="T22" fmla="*/ 0 w 9970"/>
                <a:gd name="T23" fmla="*/ 6165 h 12592"/>
                <a:gd name="T24" fmla="*/ 0 w 9970"/>
                <a:gd name="T25" fmla="*/ 11912 h 12592"/>
                <a:gd name="T26" fmla="*/ 696 w 9970"/>
                <a:gd name="T27" fmla="*/ 12592 h 12592"/>
                <a:gd name="T28" fmla="*/ 9274 w 9970"/>
                <a:gd name="T29" fmla="*/ 12592 h 12592"/>
                <a:gd name="T30" fmla="*/ 9970 w 9970"/>
                <a:gd name="T31" fmla="*/ 11912 h 12592"/>
                <a:gd name="T32" fmla="*/ 9970 w 9970"/>
                <a:gd name="T33" fmla="*/ 6165 h 12592"/>
                <a:gd name="T34" fmla="*/ 9274 w 9970"/>
                <a:gd name="T35" fmla="*/ 5486 h 12592"/>
                <a:gd name="T36" fmla="*/ 9274 w 9970"/>
                <a:gd name="T37" fmla="*/ 5486 h 12592"/>
                <a:gd name="T38" fmla="*/ 8880 w 9970"/>
                <a:gd name="T39" fmla="*/ 10945 h 12592"/>
                <a:gd name="T40" fmla="*/ 8717 w 9970"/>
                <a:gd name="T41" fmla="*/ 11333 h 12592"/>
                <a:gd name="T42" fmla="*/ 8325 w 9970"/>
                <a:gd name="T43" fmla="*/ 11494 h 12592"/>
                <a:gd name="T44" fmla="*/ 1665 w 9970"/>
                <a:gd name="T45" fmla="*/ 11494 h 12592"/>
                <a:gd name="T46" fmla="*/ 1274 w 9970"/>
                <a:gd name="T47" fmla="*/ 11333 h 12592"/>
                <a:gd name="T48" fmla="*/ 1110 w 9970"/>
                <a:gd name="T49" fmla="*/ 10945 h 12592"/>
                <a:gd name="T50" fmla="*/ 1110 w 9970"/>
                <a:gd name="T51" fmla="*/ 7106 h 12592"/>
                <a:gd name="T52" fmla="*/ 1665 w 9970"/>
                <a:gd name="T53" fmla="*/ 6558 h 12592"/>
                <a:gd name="T54" fmla="*/ 8325 w 9970"/>
                <a:gd name="T55" fmla="*/ 6558 h 12592"/>
                <a:gd name="T56" fmla="*/ 8880 w 9970"/>
                <a:gd name="T57" fmla="*/ 7106 h 12592"/>
                <a:gd name="T58" fmla="*/ 8880 w 9970"/>
                <a:gd name="T59" fmla="*/ 10945 h 12592"/>
                <a:gd name="T60" fmla="*/ 8880 w 9970"/>
                <a:gd name="T61" fmla="*/ 10945 h 1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970" h="12592">
                  <a:moveTo>
                    <a:pt x="9274" y="5486"/>
                  </a:moveTo>
                  <a:lnTo>
                    <a:pt x="2216" y="5475"/>
                  </a:lnTo>
                  <a:cubicBezTo>
                    <a:pt x="2213" y="4533"/>
                    <a:pt x="1957" y="3075"/>
                    <a:pt x="2770" y="2189"/>
                  </a:cubicBezTo>
                  <a:cubicBezTo>
                    <a:pt x="3264" y="1650"/>
                    <a:pt x="4097" y="1095"/>
                    <a:pt x="4985" y="1095"/>
                  </a:cubicBezTo>
                  <a:cubicBezTo>
                    <a:pt x="6298" y="1095"/>
                    <a:pt x="7280" y="2073"/>
                    <a:pt x="7755" y="3285"/>
                  </a:cubicBezTo>
                  <a:cubicBezTo>
                    <a:pt x="7893" y="3634"/>
                    <a:pt x="8015" y="3822"/>
                    <a:pt x="8309" y="3832"/>
                  </a:cubicBezTo>
                  <a:cubicBezTo>
                    <a:pt x="9045" y="3854"/>
                    <a:pt x="9000" y="3086"/>
                    <a:pt x="8863" y="2737"/>
                  </a:cubicBezTo>
                  <a:cubicBezTo>
                    <a:pt x="8176" y="988"/>
                    <a:pt x="6888" y="0"/>
                    <a:pt x="4985" y="0"/>
                  </a:cubicBezTo>
                  <a:cubicBezTo>
                    <a:pt x="3692" y="0"/>
                    <a:pt x="2980" y="262"/>
                    <a:pt x="2216" y="1095"/>
                  </a:cubicBezTo>
                  <a:cubicBezTo>
                    <a:pt x="1048" y="2367"/>
                    <a:pt x="1105" y="4424"/>
                    <a:pt x="1108" y="5475"/>
                  </a:cubicBezTo>
                  <a:lnTo>
                    <a:pt x="696" y="5486"/>
                  </a:lnTo>
                  <a:cubicBezTo>
                    <a:pt x="311" y="5486"/>
                    <a:pt x="0" y="5791"/>
                    <a:pt x="0" y="6165"/>
                  </a:cubicBezTo>
                  <a:lnTo>
                    <a:pt x="0" y="11912"/>
                  </a:lnTo>
                  <a:cubicBezTo>
                    <a:pt x="0" y="12289"/>
                    <a:pt x="312" y="12592"/>
                    <a:pt x="696" y="12592"/>
                  </a:cubicBezTo>
                  <a:lnTo>
                    <a:pt x="9274" y="12592"/>
                  </a:lnTo>
                  <a:cubicBezTo>
                    <a:pt x="9658" y="12592"/>
                    <a:pt x="9970" y="12288"/>
                    <a:pt x="9970" y="11912"/>
                  </a:cubicBezTo>
                  <a:lnTo>
                    <a:pt x="9970" y="6165"/>
                  </a:lnTo>
                  <a:cubicBezTo>
                    <a:pt x="9970" y="5790"/>
                    <a:pt x="9659" y="5486"/>
                    <a:pt x="9274" y="5486"/>
                  </a:cubicBezTo>
                  <a:lnTo>
                    <a:pt x="9274" y="5486"/>
                  </a:lnTo>
                  <a:close/>
                  <a:moveTo>
                    <a:pt x="8880" y="10945"/>
                  </a:moveTo>
                  <a:cubicBezTo>
                    <a:pt x="8880" y="11097"/>
                    <a:pt x="8826" y="11227"/>
                    <a:pt x="8717" y="11333"/>
                  </a:cubicBezTo>
                  <a:cubicBezTo>
                    <a:pt x="8609" y="11440"/>
                    <a:pt x="8478" y="11494"/>
                    <a:pt x="8325" y="11494"/>
                  </a:cubicBezTo>
                  <a:lnTo>
                    <a:pt x="1665" y="11494"/>
                  </a:lnTo>
                  <a:cubicBezTo>
                    <a:pt x="1512" y="11494"/>
                    <a:pt x="1381" y="11441"/>
                    <a:pt x="1274" y="11333"/>
                  </a:cubicBezTo>
                  <a:cubicBezTo>
                    <a:pt x="1165" y="11226"/>
                    <a:pt x="1110" y="11097"/>
                    <a:pt x="1110" y="10945"/>
                  </a:cubicBezTo>
                  <a:lnTo>
                    <a:pt x="1110" y="7106"/>
                  </a:lnTo>
                  <a:cubicBezTo>
                    <a:pt x="1110" y="6804"/>
                    <a:pt x="1359" y="6558"/>
                    <a:pt x="1665" y="6558"/>
                  </a:cubicBezTo>
                  <a:lnTo>
                    <a:pt x="8325" y="6558"/>
                  </a:lnTo>
                  <a:cubicBezTo>
                    <a:pt x="8631" y="6558"/>
                    <a:pt x="8880" y="6804"/>
                    <a:pt x="8880" y="7106"/>
                  </a:cubicBezTo>
                  <a:lnTo>
                    <a:pt x="8880" y="10945"/>
                  </a:lnTo>
                  <a:lnTo>
                    <a:pt x="8880" y="10945"/>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sp>
        <p:nvSpPr>
          <p:cNvPr id="5" name="文本框 4">
            <a:extLst>
              <a:ext uri="{FF2B5EF4-FFF2-40B4-BE49-F238E27FC236}">
                <a16:creationId xmlns:a16="http://schemas.microsoft.com/office/drawing/2014/main" id="{9F1324AC-C39B-B4B4-6797-A4F37BB058A8}"/>
              </a:ext>
            </a:extLst>
          </p:cNvPr>
          <p:cNvSpPr txBox="1"/>
          <p:nvPr/>
        </p:nvSpPr>
        <p:spPr>
          <a:xfrm>
            <a:off x="6585070" y="1233166"/>
            <a:ext cx="4532409" cy="2454005"/>
          </a:xfrm>
          <a:prstGeom prst="rect">
            <a:avLst/>
          </a:prstGeom>
          <a:noFill/>
        </p:spPr>
        <p:txBody>
          <a:bodyPr wrap="square" rtlCol="0">
            <a:spAutoFit/>
          </a:bodyPr>
          <a:lstStyle/>
          <a:p>
            <a:pPr marL="342900" indent="-342900">
              <a:lnSpc>
                <a:spcPct val="130000"/>
              </a:lnSpc>
              <a:buFont typeface="Arial" panose="020B0604020202020204" pitchFamily="34" charset="0"/>
              <a:buChar char="•"/>
              <a:defRPr/>
            </a:pPr>
            <a:r>
              <a:rPr lang="zh-CN" altLang="en-US" sz="2000" b="0" i="0" dirty="0">
                <a:solidFill>
                  <a:srgbClr val="171A1D"/>
                </a:solidFill>
                <a:effectLst/>
                <a:latin typeface="Microsoft YaHei" panose="020B0503020204020204" pitchFamily="34" charset="-122"/>
                <a:ea typeface="Microsoft YaHei" panose="020B0503020204020204" pitchFamily="34" charset="-122"/>
              </a:rPr>
              <a:t>展示项目设计讨论数据的关键词和数量变化</a:t>
            </a:r>
            <a:endParaRPr lang="en-US" altLang="zh-CN" sz="2000" b="0" i="0" dirty="0">
              <a:solidFill>
                <a:srgbClr val="171A1D"/>
              </a:solidFill>
              <a:effectLst/>
              <a:latin typeface="Microsoft YaHei" panose="020B0503020204020204" pitchFamily="34" charset="-122"/>
              <a:ea typeface="Microsoft YaHei" panose="020B0503020204020204" pitchFamily="34" charset="-122"/>
            </a:endParaRPr>
          </a:p>
          <a:p>
            <a:pPr marL="342900" indent="-342900">
              <a:lnSpc>
                <a:spcPct val="130000"/>
              </a:lnSpc>
              <a:buFont typeface="Arial" panose="020B0604020202020204" pitchFamily="34" charset="0"/>
              <a:buChar char="•"/>
              <a:defRPr/>
            </a:pPr>
            <a:r>
              <a:rPr lang="zh-CN" altLang="en-US" sz="2000" b="0" i="0" dirty="0">
                <a:solidFill>
                  <a:srgbClr val="171A1D"/>
                </a:solidFill>
                <a:effectLst/>
                <a:latin typeface="Microsoft YaHei" panose="020B0503020204020204" pitchFamily="34" charset="-122"/>
                <a:ea typeface="Microsoft YaHei" panose="020B0503020204020204" pitchFamily="34" charset="-122"/>
              </a:rPr>
              <a:t>对项目 </a:t>
            </a:r>
            <a:r>
              <a:rPr lang="en-US" altLang="zh-CN" sz="2000" b="0" i="0" dirty="0">
                <a:solidFill>
                  <a:srgbClr val="171A1D"/>
                </a:solidFill>
                <a:effectLst/>
                <a:latin typeface="Microsoft YaHei" panose="020B0503020204020204" pitchFamily="34" charset="-122"/>
                <a:ea typeface="Microsoft YaHei" panose="020B0503020204020204" pitchFamily="34" charset="-122"/>
              </a:rPr>
              <a:t>issue </a:t>
            </a:r>
            <a:r>
              <a:rPr lang="zh-CN" altLang="en-US" sz="2000" b="0" i="0" dirty="0">
                <a:solidFill>
                  <a:srgbClr val="171A1D"/>
                </a:solidFill>
                <a:effectLst/>
                <a:latin typeface="Microsoft YaHei" panose="020B0503020204020204" pitchFamily="34" charset="-122"/>
                <a:ea typeface="Microsoft YaHei" panose="020B0503020204020204" pitchFamily="34" charset="-122"/>
              </a:rPr>
              <a:t>的分析，</a:t>
            </a:r>
            <a:r>
              <a:rPr lang="en-US" altLang="zh-CN" sz="2000" b="0" i="0" dirty="0">
                <a:solidFill>
                  <a:srgbClr val="171A1D"/>
                </a:solidFill>
                <a:effectLst/>
                <a:latin typeface="Microsoft YaHei" panose="020B0503020204020204" pitchFamily="34" charset="-122"/>
                <a:ea typeface="Microsoft YaHei" panose="020B0503020204020204" pitchFamily="34" charset="-122"/>
              </a:rPr>
              <a:t>issue </a:t>
            </a:r>
            <a:r>
              <a:rPr lang="zh-CN" altLang="en-US" sz="2000" b="0" i="0" dirty="0">
                <a:solidFill>
                  <a:srgbClr val="171A1D"/>
                </a:solidFill>
                <a:effectLst/>
                <a:latin typeface="Microsoft YaHei" panose="020B0503020204020204" pitchFamily="34" charset="-122"/>
                <a:ea typeface="Microsoft YaHei" panose="020B0503020204020204" pitchFamily="34" charset="-122"/>
              </a:rPr>
              <a:t>按更新时间在时间轴上的分布、展示 </a:t>
            </a:r>
            <a:r>
              <a:rPr lang="en-US" altLang="zh-CN" sz="2000" b="0" i="0" dirty="0">
                <a:solidFill>
                  <a:srgbClr val="171A1D"/>
                </a:solidFill>
                <a:effectLst/>
                <a:latin typeface="Microsoft YaHei" panose="020B0503020204020204" pitchFamily="34" charset="-122"/>
                <a:ea typeface="Microsoft YaHei" panose="020B0503020204020204" pitchFamily="34" charset="-122"/>
              </a:rPr>
              <a:t>issue </a:t>
            </a:r>
            <a:r>
              <a:rPr lang="zh-CN" altLang="en-US" sz="2000" b="0" i="0" dirty="0">
                <a:solidFill>
                  <a:srgbClr val="171A1D"/>
                </a:solidFill>
                <a:effectLst/>
                <a:latin typeface="Microsoft YaHei" panose="020B0503020204020204" pitchFamily="34" charset="-122"/>
                <a:ea typeface="Microsoft YaHei" panose="020B0503020204020204" pitchFamily="34" charset="-122"/>
              </a:rPr>
              <a:t>中的关键字分析热度</a:t>
            </a:r>
            <a:endParaRPr lang="en-US" altLang="zh-CN" sz="2000" dirty="0">
              <a:solidFill>
                <a:srgbClr val="171A1D"/>
              </a:solidFill>
              <a:latin typeface="Microsoft YaHei" panose="020B0503020204020204" pitchFamily="34" charset="-122"/>
              <a:ea typeface="Microsoft YaHei" panose="020B0503020204020204" pitchFamily="34" charset="-122"/>
            </a:endParaRPr>
          </a:p>
          <a:p>
            <a:pPr marL="342900" indent="-342900">
              <a:lnSpc>
                <a:spcPct val="130000"/>
              </a:lnSpc>
              <a:buFont typeface="Arial" panose="020B0604020202020204" pitchFamily="34" charset="0"/>
              <a:buChar char="•"/>
              <a:defRPr/>
            </a:pPr>
            <a:endParaRPr lang="en-US" altLang="zh-CN" sz="2000" b="0" i="0" dirty="0">
              <a:solidFill>
                <a:srgbClr val="171A1D"/>
              </a:solidFill>
              <a:effectLst/>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65802B65-972F-3A98-AFFB-29792D43F449}"/>
              </a:ext>
            </a:extLst>
          </p:cNvPr>
          <p:cNvSpPr txBox="1"/>
          <p:nvPr/>
        </p:nvSpPr>
        <p:spPr>
          <a:xfrm>
            <a:off x="6637547" y="3811005"/>
            <a:ext cx="4532409" cy="1653786"/>
          </a:xfrm>
          <a:prstGeom prst="rect">
            <a:avLst/>
          </a:prstGeom>
          <a:noFill/>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lang="zh-CN" altLang="en-US" sz="2000" dirty="0">
                <a:solidFill>
                  <a:srgbClr val="171A1D"/>
                </a:solidFill>
                <a:latin typeface="Microsoft YaHei" panose="020B0503020204020204" pitchFamily="34" charset="-122"/>
                <a:ea typeface="Microsoft YaHei" panose="020B0503020204020204" pitchFamily="34" charset="-122"/>
              </a:rPr>
              <a:t>展示近两个月</a:t>
            </a:r>
            <a:r>
              <a:rPr lang="en-US" altLang="zh-CN" sz="2000" dirty="0">
                <a:solidFill>
                  <a:srgbClr val="171A1D"/>
                </a:solidFill>
                <a:latin typeface="Microsoft YaHei" panose="020B0503020204020204" pitchFamily="34" charset="-122"/>
                <a:ea typeface="Microsoft YaHei" panose="020B0503020204020204" pitchFamily="34" charset="-122"/>
              </a:rPr>
              <a:t>24</a:t>
            </a:r>
            <a:r>
              <a:rPr lang="zh-CN" altLang="en-US" sz="2000" dirty="0">
                <a:solidFill>
                  <a:srgbClr val="171A1D"/>
                </a:solidFill>
                <a:latin typeface="Microsoft YaHei" panose="020B0503020204020204" pitchFamily="34" charset="-122"/>
                <a:ea typeface="Microsoft YaHei" panose="020B0503020204020204" pitchFamily="34" charset="-122"/>
              </a:rPr>
              <a:t>小时中</a:t>
            </a:r>
            <a:r>
              <a:rPr lang="zh-CN" altLang="en-US" sz="2000" b="0" i="0" dirty="0">
                <a:solidFill>
                  <a:srgbClr val="171A1D"/>
                </a:solidFill>
                <a:effectLst/>
                <a:latin typeface="Microsoft YaHei" panose="020B0503020204020204" pitchFamily="34" charset="-122"/>
                <a:ea typeface="Microsoft YaHei" panose="020B0503020204020204" pitchFamily="34" charset="-122"/>
              </a:rPr>
              <a:t>项目贡献者的活跃时间情况</a:t>
            </a:r>
            <a:endParaRPr lang="en-US" altLang="zh-CN" sz="2000" b="0" i="0" dirty="0">
              <a:solidFill>
                <a:srgbClr val="171A1D"/>
              </a:solidFill>
              <a:effectLst/>
              <a:latin typeface="Microsoft YaHei" panose="020B0503020204020204" pitchFamily="34" charset="-122"/>
              <a:ea typeface="Microsoft YaHei" panose="020B0503020204020204" pitchFamily="34" charset="-122"/>
            </a:endParaRPr>
          </a:p>
          <a:p>
            <a:pPr marL="342900" indent="-342900">
              <a:lnSpc>
                <a:spcPct val="130000"/>
              </a:lnSpc>
              <a:buFont typeface="Arial" panose="020B0604020202020204" pitchFamily="34" charset="0"/>
              <a:buChar char="•"/>
              <a:defRPr/>
            </a:pPr>
            <a:r>
              <a:rPr lang="zh-CN" altLang="en-US" sz="2000" dirty="0">
                <a:solidFill>
                  <a:srgbClr val="171A1D"/>
                </a:solidFill>
                <a:latin typeface="Microsoft YaHei" panose="020B0503020204020204" pitchFamily="34" charset="-122"/>
                <a:ea typeface="Microsoft YaHei" panose="020B0503020204020204" pitchFamily="34" charset="-122"/>
              </a:rPr>
              <a:t>展示核心贡献者和非核心贡献者</a:t>
            </a:r>
            <a:r>
              <a:rPr lang="zh-CN" altLang="en-US" sz="2000" b="0" i="0" dirty="0">
                <a:solidFill>
                  <a:srgbClr val="171A1D"/>
                </a:solidFill>
                <a:effectLst/>
                <a:latin typeface="Microsoft YaHei" panose="020B0503020204020204" pitchFamily="34" charset="-122"/>
                <a:ea typeface="Microsoft YaHei" panose="020B0503020204020204" pitchFamily="34" charset="-122"/>
              </a:rPr>
              <a:t>的代码提交数和核心贡献者的词云图</a:t>
            </a:r>
            <a:endParaRPr lang="en-US" altLang="zh-CN" sz="2000" b="0" i="0" dirty="0">
              <a:solidFill>
                <a:srgbClr val="171A1D"/>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43991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4142064" y="3582506"/>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1467956"/>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1467956"/>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1467956"/>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25701" y="3582506"/>
            <a:ext cx="1953935" cy="2114550"/>
          </a:xfrm>
          <a:prstGeom prst="parallelogram">
            <a:avLst>
              <a:gd name="adj" fmla="val 14746"/>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2333883" y="3582506"/>
            <a:ext cx="1953935" cy="2114550"/>
          </a:xfrm>
          <a:prstGeom prst="parallelogram">
            <a:avLst>
              <a:gd name="adj" fmla="val 14746"/>
            </a:avLst>
          </a:prstGeom>
          <a:solidFill>
            <a:srgbClr val="0B88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1582917"/>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2351139"/>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需求获取</a:t>
            </a: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1582917"/>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2351139"/>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碳纤维正中黑简体" panose="02010601030101010101" pitchFamily="2" charset="-122"/>
                <a:ea typeface="碳纤维正中黑简体" panose="02010601030101010101" pitchFamily="2" charset="-122"/>
              </a:rPr>
              <a:t>需求分析</a:t>
            </a:r>
            <a:endPar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1582917"/>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2351139"/>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概要设计</a:t>
            </a:r>
          </a:p>
        </p:txBody>
      </p:sp>
      <p:sp>
        <p:nvSpPr>
          <p:cNvPr id="20" name="文本框 19">
            <a:extLst>
              <a:ext uri="{FF2B5EF4-FFF2-40B4-BE49-F238E27FC236}">
                <a16:creationId xmlns:a16="http://schemas.microsoft.com/office/drawing/2014/main" id="{CA44778F-6657-480E-911C-7BA87A1C8A6C}"/>
              </a:ext>
            </a:extLst>
          </p:cNvPr>
          <p:cNvSpPr txBox="1"/>
          <p:nvPr/>
        </p:nvSpPr>
        <p:spPr>
          <a:xfrm>
            <a:off x="1206281" y="3697467"/>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742684" y="4465689"/>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碳纤维正中黑简体" panose="02010601030101010101" pitchFamily="2" charset="-122"/>
                <a:ea typeface="碳纤维正中黑简体" panose="02010601030101010101" pitchFamily="2" charset="-122"/>
              </a:rPr>
              <a:t>系统框架</a:t>
            </a:r>
            <a:endPar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3019107" y="3697467"/>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2555510" y="4465689"/>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碳纤维正中黑简体" panose="02010601030101010101" pitchFamily="2" charset="-122"/>
                <a:ea typeface="碳纤维正中黑简体" panose="02010601030101010101" pitchFamily="2" charset="-122"/>
              </a:rPr>
              <a:t>设计开发</a:t>
            </a:r>
            <a:endPar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4852571" y="3697467"/>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4388974" y="4465689"/>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碳纤维正中黑简体" panose="02010601030101010101" pitchFamily="2" charset="-122"/>
                <a:ea typeface="碳纤维正中黑简体" panose="02010601030101010101" pitchFamily="2" charset="-122"/>
              </a:rPr>
              <a:t>评审验收</a:t>
            </a:r>
            <a:endParaRPr kumimoji="0" lang="zh-CN" altLang="en-US" sz="24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sp>
        <p:nvSpPr>
          <p:cNvPr id="36" name="文本框 35">
            <a:extLst>
              <a:ext uri="{FF2B5EF4-FFF2-40B4-BE49-F238E27FC236}">
                <a16:creationId xmlns:a16="http://schemas.microsoft.com/office/drawing/2014/main" id="{BEA89DFC-E183-41C1-8777-1F09322D74A4}"/>
              </a:ext>
            </a:extLst>
          </p:cNvPr>
          <p:cNvSpPr txBox="1"/>
          <p:nvPr/>
        </p:nvSpPr>
        <p:spPr>
          <a:xfrm>
            <a:off x="600716" y="652403"/>
            <a:ext cx="163057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3.3</a:t>
            </a: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 开发流程</a:t>
            </a:r>
          </a:p>
        </p:txBody>
      </p:sp>
      <p:cxnSp>
        <p:nvCxnSpPr>
          <p:cNvPr id="37" name="直接连接符 36">
            <a:extLst>
              <a:ext uri="{FF2B5EF4-FFF2-40B4-BE49-F238E27FC236}">
                <a16:creationId xmlns:a16="http://schemas.microsoft.com/office/drawing/2014/main" id="{BF3E9E6A-3FE7-4553-8BA3-6357EC9E932C}"/>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D714270-672C-4426-B4C6-A59CF7A8575C}"/>
              </a:ext>
            </a:extLst>
          </p:cNvPr>
          <p:cNvSpPr txBox="1"/>
          <p:nvPr/>
        </p:nvSpPr>
        <p:spPr>
          <a:xfrm>
            <a:off x="542925" y="5786978"/>
            <a:ext cx="116724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ROADMAP</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a:extLst>
              <a:ext uri="{FF2B5EF4-FFF2-40B4-BE49-F238E27FC236}">
                <a16:creationId xmlns:a16="http://schemas.microsoft.com/office/drawing/2014/main" id="{2970B460-B13F-4714-A2A9-ABEE08E340A2}"/>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片 1">
            <a:extLst>
              <a:ext uri="{FF2B5EF4-FFF2-40B4-BE49-F238E27FC236}">
                <a16:creationId xmlns:a16="http://schemas.microsoft.com/office/drawing/2014/main" id="{CE99E3B9-E2E8-C4FD-6EF9-99F52D3E7223}"/>
              </a:ext>
            </a:extLst>
          </p:cNvPr>
          <p:cNvPicPr>
            <a:picLocks noChangeAspect="1"/>
          </p:cNvPicPr>
          <p:nvPr/>
        </p:nvPicPr>
        <p:blipFill>
          <a:blip r:embed="rId4"/>
          <a:stretch>
            <a:fillRect/>
          </a:stretch>
        </p:blipFill>
        <p:spPr>
          <a:xfrm>
            <a:off x="6178844" y="1437547"/>
            <a:ext cx="5889633" cy="2707118"/>
          </a:xfrm>
          <a:prstGeom prst="rect">
            <a:avLst/>
          </a:prstGeom>
        </p:spPr>
      </p:pic>
      <p:sp>
        <p:nvSpPr>
          <p:cNvPr id="3" name="文本框 2">
            <a:extLst>
              <a:ext uri="{FF2B5EF4-FFF2-40B4-BE49-F238E27FC236}">
                <a16:creationId xmlns:a16="http://schemas.microsoft.com/office/drawing/2014/main" id="{F91BFB35-A105-AB22-8B88-1411CB1BA3BD}"/>
              </a:ext>
            </a:extLst>
          </p:cNvPr>
          <p:cNvSpPr txBox="1"/>
          <p:nvPr/>
        </p:nvSpPr>
        <p:spPr>
          <a:xfrm>
            <a:off x="6187690" y="4356252"/>
            <a:ext cx="5276849" cy="2185214"/>
          </a:xfrm>
          <a:prstGeom prst="rect">
            <a:avLst/>
          </a:prstGeom>
          <a:noFill/>
        </p:spPr>
        <p:txBody>
          <a:bodyPr wrap="square" rtlCol="0">
            <a:spAutoFit/>
          </a:bodyPr>
          <a:lstStyle/>
          <a:p>
            <a:pPr>
              <a:spcAft>
                <a:spcPts val="600"/>
              </a:spcAft>
            </a:pPr>
            <a:r>
              <a:rPr lang="zh-CN" altLang="en-US" b="1" i="0" u="none" strike="noStrike" dirty="0">
                <a:solidFill>
                  <a:srgbClr val="0B88FF"/>
                </a:solidFill>
                <a:effectLst/>
                <a:latin typeface="Lantinghei SC Demibold" panose="02000000000000000000" pitchFamily="2" charset="-122"/>
                <a:ea typeface="Lantinghei SC Demibold" panose="02000000000000000000" pitchFamily="2" charset="-122"/>
              </a:rPr>
              <a:t>项目总负责人</a:t>
            </a:r>
            <a:r>
              <a:rPr lang="en-US" altLang="zh-CN" b="1" i="0" u="none" strike="noStrike" dirty="0">
                <a:solidFill>
                  <a:srgbClr val="0B88FF"/>
                </a:solidFill>
                <a:effectLst/>
                <a:latin typeface="Lantinghei SC Demibold" panose="02000000000000000000" pitchFamily="2" charset="-122"/>
                <a:ea typeface="Lantinghei SC Demibold" panose="02000000000000000000" pitchFamily="2" charset="-122"/>
              </a:rPr>
              <a:t>——</a:t>
            </a:r>
            <a:r>
              <a:rPr lang="zh-CN" altLang="en-US" b="1" i="0" u="none" strike="noStrike" dirty="0">
                <a:solidFill>
                  <a:srgbClr val="0B88FF"/>
                </a:solidFill>
                <a:effectLst/>
                <a:latin typeface="Lantinghei SC Demibold" panose="02000000000000000000" pitchFamily="2" charset="-122"/>
                <a:ea typeface="Lantinghei SC Demibold" panose="02000000000000000000" pitchFamily="2" charset="-122"/>
              </a:rPr>
              <a:t>陈奕宇 </a:t>
            </a:r>
            <a:r>
              <a:rPr lang="zh-CN" altLang="en-US" b="0" i="0" u="none" strike="noStrike" dirty="0">
                <a:solidFill>
                  <a:srgbClr val="333333"/>
                </a:solidFill>
                <a:effectLst/>
                <a:latin typeface="LANTINGHEI SC DEMIBOLD" panose="02000000000000000000" pitchFamily="2" charset="-122"/>
                <a:ea typeface="LANTINGHEI SC DEMIBOLD" panose="02000000000000000000" pitchFamily="2" charset="-122"/>
              </a:rPr>
              <a:t>统筹整个项目工程的实现，领导项目小组完成全部项目工作内容并进行后端开发以及数据库设计。 </a:t>
            </a:r>
            <a:endParaRPr lang="en-US" altLang="zh-CN" b="0" i="0" u="none" strike="noStrike" dirty="0">
              <a:solidFill>
                <a:srgbClr val="333333"/>
              </a:solidFill>
              <a:effectLst/>
              <a:latin typeface="LANTINGHEI SC DEMIBOLD" panose="02000000000000000000" pitchFamily="2" charset="-122"/>
              <a:ea typeface="LANTINGHEI SC DEMIBOLD" panose="02000000000000000000" pitchFamily="2" charset="-122"/>
            </a:endParaRPr>
          </a:p>
          <a:p>
            <a:pPr>
              <a:spcAft>
                <a:spcPts val="600"/>
              </a:spcAft>
            </a:pPr>
            <a:r>
              <a:rPr lang="zh-CN" altLang="en-US" b="1" i="0" u="none" strike="noStrike" dirty="0">
                <a:solidFill>
                  <a:srgbClr val="0B88FF"/>
                </a:solidFill>
                <a:effectLst/>
                <a:latin typeface="Lantinghei SC Demibold" panose="02000000000000000000" pitchFamily="2" charset="-122"/>
                <a:ea typeface="Lantinghei SC Demibold" panose="02000000000000000000" pitchFamily="2" charset="-122"/>
              </a:rPr>
              <a:t>前端开发 </a:t>
            </a:r>
            <a:r>
              <a:rPr lang="en-US" altLang="zh-CN" b="1" i="0" u="none" strike="noStrike" dirty="0">
                <a:solidFill>
                  <a:srgbClr val="0B88FF"/>
                </a:solidFill>
                <a:effectLst/>
                <a:latin typeface="Lantinghei SC Demibold" panose="02000000000000000000" pitchFamily="2" charset="-122"/>
                <a:ea typeface="Lantinghei SC Demibold" panose="02000000000000000000" pitchFamily="2" charset="-122"/>
              </a:rPr>
              <a:t>——</a:t>
            </a:r>
            <a:r>
              <a:rPr lang="zh-CN" altLang="en-US" b="1" i="0" u="none" strike="noStrike" dirty="0">
                <a:solidFill>
                  <a:srgbClr val="0B88FF"/>
                </a:solidFill>
                <a:effectLst/>
                <a:latin typeface="Lantinghei SC Demibold" panose="02000000000000000000" pitchFamily="2" charset="-122"/>
                <a:ea typeface="Lantinghei SC Demibold" panose="02000000000000000000" pitchFamily="2" charset="-122"/>
              </a:rPr>
              <a:t>江小小 </a:t>
            </a:r>
            <a:r>
              <a:rPr lang="zh-CN" altLang="en-US" b="0" i="0" u="none" strike="noStrike" dirty="0">
                <a:solidFill>
                  <a:srgbClr val="333333"/>
                </a:solidFill>
                <a:effectLst/>
                <a:latin typeface="LANTINGHEI SC DEMIBOLD" panose="02000000000000000000" pitchFamily="2" charset="-122"/>
                <a:ea typeface="LANTINGHEI SC DEMIBOLD" panose="02000000000000000000" pitchFamily="2" charset="-122"/>
              </a:rPr>
              <a:t>建立系统框架；概要设计；前后端分离；前端界面搭建；参加技术评审。 </a:t>
            </a:r>
            <a:endParaRPr lang="en-US" altLang="zh-CN" b="0" i="0" u="none" strike="noStrike" dirty="0">
              <a:solidFill>
                <a:srgbClr val="333333"/>
              </a:solidFill>
              <a:effectLst/>
              <a:latin typeface="LANTINGHEI SC DEMIBOLD" panose="02000000000000000000" pitchFamily="2" charset="-122"/>
              <a:ea typeface="LANTINGHEI SC DEMIBOLD" panose="02000000000000000000" pitchFamily="2" charset="-122"/>
            </a:endParaRPr>
          </a:p>
          <a:p>
            <a:pPr>
              <a:spcAft>
                <a:spcPts val="600"/>
              </a:spcAft>
            </a:pPr>
            <a:r>
              <a:rPr lang="zh-CN" altLang="en-US" b="1" i="0" u="none" strike="noStrike" dirty="0">
                <a:solidFill>
                  <a:srgbClr val="0B88FF"/>
                </a:solidFill>
                <a:effectLst/>
                <a:latin typeface="Lantinghei SC Demibold" panose="02000000000000000000" pitchFamily="2" charset="-122"/>
                <a:ea typeface="Lantinghei SC Demibold" panose="02000000000000000000" pitchFamily="2" charset="-122"/>
              </a:rPr>
              <a:t>后端开发 </a:t>
            </a:r>
            <a:r>
              <a:rPr lang="en-US" altLang="zh-CN" b="1" i="0" u="none" strike="noStrike" dirty="0">
                <a:solidFill>
                  <a:srgbClr val="0B88FF"/>
                </a:solidFill>
                <a:effectLst/>
                <a:latin typeface="Lantinghei SC Demibold" panose="02000000000000000000" pitchFamily="2" charset="-122"/>
                <a:ea typeface="Lantinghei SC Demibold" panose="02000000000000000000" pitchFamily="2" charset="-122"/>
              </a:rPr>
              <a:t>——</a:t>
            </a:r>
            <a:r>
              <a:rPr lang="zh-CN" altLang="en-US" b="1" i="0" u="none" strike="noStrike" dirty="0">
                <a:solidFill>
                  <a:srgbClr val="0B88FF"/>
                </a:solidFill>
                <a:effectLst/>
                <a:latin typeface="Lantinghei SC Demibold" panose="02000000000000000000" pitchFamily="2" charset="-122"/>
                <a:ea typeface="Lantinghei SC Demibold" panose="02000000000000000000" pitchFamily="2" charset="-122"/>
              </a:rPr>
              <a:t>黄亦霄 </a:t>
            </a:r>
            <a:r>
              <a:rPr lang="zh-CN" altLang="en-US" b="0" i="0" u="none" strike="noStrike" dirty="0">
                <a:solidFill>
                  <a:srgbClr val="333333"/>
                </a:solidFill>
                <a:effectLst/>
                <a:latin typeface="LANTINGHEI SC DEMIBOLD" panose="02000000000000000000" pitchFamily="2" charset="-122"/>
                <a:ea typeface="LANTINGHEI SC DEMIBOLD" panose="02000000000000000000" pitchFamily="2" charset="-122"/>
              </a:rPr>
              <a:t>负责进行编码工作与单元测试，进行系统集成，及时解决测试时出现的问题。</a:t>
            </a:r>
            <a:endParaRPr kumimoji="1" lang="zh-CN" altLang="en-US" dirty="0">
              <a:latin typeface="LANTINGHEI SC DEMIBOLD" panose="02000000000000000000" pitchFamily="2" charset="-122"/>
              <a:ea typeface="LANTINGHEI SC DEMIBOLD" panose="02000000000000000000" pitchFamily="2" charset="-122"/>
            </a:endParaRPr>
          </a:p>
        </p:txBody>
      </p:sp>
      <p:pic>
        <p:nvPicPr>
          <p:cNvPr id="4" name="图片 3">
            <a:extLst>
              <a:ext uri="{FF2B5EF4-FFF2-40B4-BE49-F238E27FC236}">
                <a16:creationId xmlns:a16="http://schemas.microsoft.com/office/drawing/2014/main" id="{6D75CE66-2E49-3773-2BEA-4CF2A43811B4}"/>
              </a:ext>
            </a:extLst>
          </p:cNvPr>
          <p:cNvPicPr>
            <a:picLocks noChangeAspect="1"/>
          </p:cNvPicPr>
          <p:nvPr/>
        </p:nvPicPr>
        <p:blipFill>
          <a:blip r:embed="rId5"/>
          <a:stretch>
            <a:fillRect/>
          </a:stretch>
        </p:blipFill>
        <p:spPr>
          <a:xfrm>
            <a:off x="6187690" y="32831"/>
            <a:ext cx="6004310" cy="4111834"/>
          </a:xfrm>
          <a:prstGeom prst="rect">
            <a:avLst/>
          </a:prstGeom>
        </p:spPr>
      </p:pic>
    </p:spTree>
    <p:extLst>
      <p:ext uri="{BB962C8B-B14F-4D97-AF65-F5344CB8AC3E}">
        <p14:creationId xmlns:p14="http://schemas.microsoft.com/office/powerpoint/2010/main" val="1229707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688B81B-2200-4477-911B-AC746D185EF0}"/>
              </a:ext>
            </a:extLst>
          </p:cNvPr>
          <p:cNvSpPr txBox="1"/>
          <p:nvPr/>
        </p:nvSpPr>
        <p:spPr>
          <a:xfrm>
            <a:off x="542925" y="604952"/>
            <a:ext cx="111921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SRE FINAL</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B0776511-3A62-44FF-9F3D-19DF28CC18FE}"/>
              </a:ext>
            </a:extLst>
          </p:cNvPr>
          <p:cNvSpPr txBox="1"/>
          <p:nvPr/>
        </p:nvSpPr>
        <p:spPr>
          <a:xfrm>
            <a:off x="542925" y="5786978"/>
            <a:ext cx="85113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XXYYZ.</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a:extLst>
              <a:ext uri="{FF2B5EF4-FFF2-40B4-BE49-F238E27FC236}">
                <a16:creationId xmlns:a16="http://schemas.microsoft.com/office/drawing/2014/main" id="{54ED5457-C38C-4D52-B24F-65277C6629FC}"/>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4801C0-371B-42A4-9CF4-41C89E62DD78}"/>
              </a:ext>
            </a:extLst>
          </p:cNvPr>
          <p:cNvSpPr txBox="1"/>
          <p:nvPr/>
        </p:nvSpPr>
        <p:spPr>
          <a:xfrm>
            <a:off x="10311856" y="6207165"/>
            <a:ext cx="6014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DEC.</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9DC8189-2713-4357-A4B1-95EC6F0C4B52}"/>
              </a:ext>
            </a:extLst>
          </p:cNvPr>
          <p:cNvSpPr txBox="1"/>
          <p:nvPr/>
        </p:nvSpPr>
        <p:spPr>
          <a:xfrm>
            <a:off x="10791389" y="5791666"/>
            <a:ext cx="944489"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26</a:t>
            </a:r>
            <a:endParaRPr kumimoji="0" lang="zh-CN" altLang="en-US"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1AA06DD6-CF0D-4076-9AA5-B87B9ACB1800}"/>
              </a:ext>
            </a:extLst>
          </p:cNvPr>
          <p:cNvGrpSpPr/>
          <p:nvPr/>
        </p:nvGrpSpPr>
        <p:grpSpPr>
          <a:xfrm>
            <a:off x="1864121" y="1785221"/>
            <a:ext cx="8447735" cy="2646878"/>
            <a:chOff x="1638028" y="971030"/>
            <a:chExt cx="8447735" cy="2646878"/>
          </a:xfrm>
        </p:grpSpPr>
        <p:sp>
          <p:nvSpPr>
            <p:cNvPr id="10" name="文本框 9">
              <a:extLst>
                <a:ext uri="{FF2B5EF4-FFF2-40B4-BE49-F238E27FC236}">
                  <a16:creationId xmlns:a16="http://schemas.microsoft.com/office/drawing/2014/main" id="{9DFF788E-03A9-45A2-B8FF-99E9C41E7689}"/>
                </a:ext>
              </a:extLst>
            </p:cNvPr>
            <p:cNvSpPr txBox="1"/>
            <p:nvPr/>
          </p:nvSpPr>
          <p:spPr>
            <a:xfrm>
              <a:off x="1638028" y="971030"/>
              <a:ext cx="8447735" cy="2646878"/>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prstClr val="white">
                      <a:lumMod val="95000"/>
                      <a:alpha val="85000"/>
                    </a:prstClr>
                  </a:solidFill>
                  <a:effectLst/>
                  <a:uLnTx/>
                  <a:uFillTx/>
                  <a:latin typeface="Tw Cen MT Condensed Extra Bold" panose="020B0803020202020204" pitchFamily="34" charset="0"/>
                  <a:ea typeface="微软雅黑" panose="020B0503020204020204" pitchFamily="34" charset="-122"/>
                  <a:cs typeface="+mn-cs"/>
                </a:rPr>
                <a:t>DEMO</a:t>
              </a:r>
              <a:endParaRPr kumimoji="0" lang="zh-CN" altLang="en-US" sz="16600" b="1" i="0" u="none" strike="noStrike" kern="1200" cap="none" spc="0" normalizeH="0" baseline="0" noProof="0" dirty="0">
                <a:ln>
                  <a:noFill/>
                </a:ln>
                <a:solidFill>
                  <a:prstClr val="white">
                    <a:lumMod val="95000"/>
                    <a:alpha val="85000"/>
                  </a:prstClr>
                </a:solidFill>
                <a:effectLst/>
                <a:uLnTx/>
                <a:uFillTx/>
                <a:latin typeface="Tw Cen MT Condensed Extra Bold" panose="020B0803020202020204" pitchFamily="34" charset="0"/>
                <a:ea typeface="微软雅黑" panose="020B0503020204020204" pitchFamily="34" charset="-122"/>
                <a:cs typeface="+mn-cs"/>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7374857" y="2609940"/>
              <a:ext cx="2710906"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solidFill>
                  <a:effectLst/>
                  <a:uLnTx/>
                  <a:uFillTx/>
                  <a:latin typeface="锐字云字库锐黑粗GB" panose="02010604000000000000" pitchFamily="2" charset="-122"/>
                  <a:ea typeface="锐字云字库锐黑粗GB" panose="02010604000000000000" pitchFamily="2" charset="-122"/>
                  <a:cs typeface="+mn-cs"/>
                </a:rPr>
                <a:t>系统展示</a:t>
              </a:r>
            </a:p>
          </p:txBody>
        </p:sp>
      </p:grpSp>
    </p:spTree>
    <p:extLst>
      <p:ext uri="{BB962C8B-B14F-4D97-AF65-F5344CB8AC3E}">
        <p14:creationId xmlns:p14="http://schemas.microsoft.com/office/powerpoint/2010/main" val="3318456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a:extLst>
              <a:ext uri="{FF2B5EF4-FFF2-40B4-BE49-F238E27FC236}">
                <a16:creationId xmlns:a16="http://schemas.microsoft.com/office/drawing/2014/main" id="{DC46F598-BD24-44F8-97E9-8C6AD486E615}"/>
              </a:ext>
            </a:extLst>
          </p:cNvPr>
          <p:cNvGrpSpPr/>
          <p:nvPr/>
        </p:nvGrpSpPr>
        <p:grpSpPr>
          <a:xfrm>
            <a:off x="692767" y="3486401"/>
            <a:ext cx="5079364" cy="2067789"/>
            <a:chOff x="390526" y="1565052"/>
            <a:chExt cx="5079364" cy="2067789"/>
          </a:xfrm>
        </p:grpSpPr>
        <p:sp>
          <p:nvSpPr>
            <p:cNvPr id="50" name="矩形 49">
              <a:extLst>
                <a:ext uri="{FF2B5EF4-FFF2-40B4-BE49-F238E27FC236}">
                  <a16:creationId xmlns:a16="http://schemas.microsoft.com/office/drawing/2014/main" id="{B3053328-D32F-4649-A726-BF30A078DCFF}"/>
                </a:ext>
              </a:extLst>
            </p:cNvPr>
            <p:cNvSpPr/>
            <p:nvPr/>
          </p:nvSpPr>
          <p:spPr>
            <a:xfrm>
              <a:off x="390526" y="1565052"/>
              <a:ext cx="5021262" cy="2001263"/>
            </a:xfrm>
            <a:prstGeom prst="rect">
              <a:avLst/>
            </a:prstGeom>
            <a:noFill/>
            <a:ln w="25400">
              <a:solidFill>
                <a:schemeClr val="accent1">
                  <a:lumMod val="20000"/>
                  <a:lumOff val="80000"/>
                </a:schemeClr>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1" name="矩形 50">
              <a:extLst>
                <a:ext uri="{FF2B5EF4-FFF2-40B4-BE49-F238E27FC236}">
                  <a16:creationId xmlns:a16="http://schemas.microsoft.com/office/drawing/2014/main" id="{FC55F59D-F2B2-42C9-9E6B-53D7F36E2D6A}"/>
                </a:ext>
              </a:extLst>
            </p:cNvPr>
            <p:cNvSpPr/>
            <p:nvPr/>
          </p:nvSpPr>
          <p:spPr>
            <a:xfrm>
              <a:off x="448628" y="1629822"/>
              <a:ext cx="5021262" cy="2001263"/>
            </a:xfrm>
            <a:prstGeom prst="rect">
              <a:avLst/>
            </a:prstGeom>
            <a:noFill/>
            <a:ln w="25400">
              <a:solidFill>
                <a:schemeClr val="accent1"/>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2" name="文本框 51">
              <a:extLst>
                <a:ext uri="{FF2B5EF4-FFF2-40B4-BE49-F238E27FC236}">
                  <a16:creationId xmlns:a16="http://schemas.microsoft.com/office/drawing/2014/main" id="{B46F6FD8-BFC9-49DE-A33B-A944121CAFC5}"/>
                </a:ext>
              </a:extLst>
            </p:cNvPr>
            <p:cNvSpPr txBox="1"/>
            <p:nvPr/>
          </p:nvSpPr>
          <p:spPr>
            <a:xfrm>
              <a:off x="568841" y="1775345"/>
              <a:ext cx="4508893" cy="1857496"/>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lang="zh-CN" altLang="en-US" b="0" i="0" dirty="0">
                  <a:solidFill>
                    <a:srgbClr val="171A1D"/>
                  </a:solidFill>
                  <a:effectLst/>
                  <a:latin typeface="Microsoft YaHei" panose="020B0503020204020204" pitchFamily="34" charset="-122"/>
                  <a:ea typeface="Microsoft YaHei" panose="020B0503020204020204" pitchFamily="34" charset="-122"/>
                </a:rPr>
                <a:t>判断是否是设计相关的讨论，选取了</a:t>
              </a:r>
              <a:r>
                <a:rPr lang="en-US" altLang="zh-CN" b="0" i="0" dirty="0">
                  <a:solidFill>
                    <a:srgbClr val="171A1D"/>
                  </a:solidFill>
                  <a:effectLst/>
                  <a:latin typeface="Microsoft YaHei" panose="020B0503020204020204" pitchFamily="34" charset="-122"/>
                  <a:ea typeface="Microsoft YaHei" panose="020B0503020204020204" pitchFamily="34" charset="-122"/>
                </a:rPr>
                <a:t>code</a:t>
              </a:r>
              <a:r>
                <a:rPr lang="zh-CN" altLang="en-US" b="0" i="0" dirty="0">
                  <a:solidFill>
                    <a:srgbClr val="171A1D"/>
                  </a:solidFill>
                  <a:effectLst/>
                  <a:latin typeface="Microsoft YaHei" panose="020B0503020204020204" pitchFamily="34" charset="-122"/>
                  <a:ea typeface="Microsoft YaHei" panose="020B0503020204020204" pitchFamily="34" charset="-122"/>
                </a:rPr>
                <a:t>、</a:t>
              </a:r>
              <a:r>
                <a:rPr lang="en-US" altLang="zh-CN" b="0" i="0" dirty="0">
                  <a:solidFill>
                    <a:srgbClr val="171A1D"/>
                  </a:solidFill>
                  <a:effectLst/>
                  <a:latin typeface="Microsoft YaHei" panose="020B0503020204020204" pitchFamily="34" charset="-122"/>
                  <a:ea typeface="Microsoft YaHei" panose="020B0503020204020204" pitchFamily="34" charset="-122"/>
                </a:rPr>
                <a:t>maintainability</a:t>
              </a:r>
              <a:r>
                <a:rPr lang="zh-CN" altLang="en-US" b="0" i="0" dirty="0">
                  <a:solidFill>
                    <a:srgbClr val="171A1D"/>
                  </a:solidFill>
                  <a:effectLst/>
                  <a:latin typeface="Microsoft YaHei" panose="020B0503020204020204" pitchFamily="34" charset="-122"/>
                  <a:ea typeface="Microsoft YaHei" panose="020B0503020204020204" pitchFamily="34" charset="-122"/>
                </a:rPr>
                <a:t>、</a:t>
              </a:r>
              <a:r>
                <a:rPr lang="en-US" altLang="zh-CN" b="0" i="0" dirty="0">
                  <a:solidFill>
                    <a:srgbClr val="171A1D"/>
                  </a:solidFill>
                  <a:effectLst/>
                  <a:latin typeface="Microsoft YaHei" panose="020B0503020204020204" pitchFamily="34" charset="-122"/>
                  <a:ea typeface="Microsoft YaHei" panose="020B0503020204020204" pitchFamily="34" charset="-122"/>
                </a:rPr>
                <a:t>robustness</a:t>
              </a:r>
              <a:r>
                <a:rPr lang="zh-CN" altLang="en-US" b="0" i="0" dirty="0">
                  <a:solidFill>
                    <a:srgbClr val="171A1D"/>
                  </a:solidFill>
                  <a:effectLst/>
                  <a:latin typeface="Microsoft YaHei" panose="020B0503020204020204" pitchFamily="34" charset="-122"/>
                  <a:ea typeface="Microsoft YaHei" panose="020B0503020204020204" pitchFamily="34" charset="-122"/>
                </a:rPr>
                <a:t>三个话题，通过关键词搜索的方法，若讨论中含有我们定义的关键词，则设定为设计相关的讨论</a:t>
              </a:r>
              <a:endParaRPr kumimoji="0" lang="en-US" altLang="zh-CN"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45" name="组合 44">
            <a:extLst>
              <a:ext uri="{FF2B5EF4-FFF2-40B4-BE49-F238E27FC236}">
                <a16:creationId xmlns:a16="http://schemas.microsoft.com/office/drawing/2014/main" id="{610D2F81-AE69-446F-B5BE-2B60EF5AD5DC}"/>
              </a:ext>
            </a:extLst>
          </p:cNvPr>
          <p:cNvGrpSpPr/>
          <p:nvPr/>
        </p:nvGrpSpPr>
        <p:grpSpPr>
          <a:xfrm>
            <a:off x="6393122" y="3461051"/>
            <a:ext cx="5079364" cy="2123767"/>
            <a:chOff x="390526" y="1507318"/>
            <a:chExt cx="5079364" cy="2123767"/>
          </a:xfrm>
        </p:grpSpPr>
        <p:sp>
          <p:nvSpPr>
            <p:cNvPr id="46" name="矩形 45">
              <a:extLst>
                <a:ext uri="{FF2B5EF4-FFF2-40B4-BE49-F238E27FC236}">
                  <a16:creationId xmlns:a16="http://schemas.microsoft.com/office/drawing/2014/main" id="{2510E8FE-8A83-438E-9693-CD74CD7B65E8}"/>
                </a:ext>
              </a:extLst>
            </p:cNvPr>
            <p:cNvSpPr/>
            <p:nvPr/>
          </p:nvSpPr>
          <p:spPr>
            <a:xfrm>
              <a:off x="390526" y="1565052"/>
              <a:ext cx="5021262" cy="2001263"/>
            </a:xfrm>
            <a:prstGeom prst="rect">
              <a:avLst/>
            </a:prstGeom>
            <a:noFill/>
            <a:ln w="25400">
              <a:solidFill>
                <a:schemeClr val="accent1">
                  <a:lumMod val="20000"/>
                  <a:lumOff val="80000"/>
                </a:schemeClr>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7" name="矩形 46">
              <a:extLst>
                <a:ext uri="{FF2B5EF4-FFF2-40B4-BE49-F238E27FC236}">
                  <a16:creationId xmlns:a16="http://schemas.microsoft.com/office/drawing/2014/main" id="{A4913493-5BF9-4779-9157-B3A41C8B09D7}"/>
                </a:ext>
              </a:extLst>
            </p:cNvPr>
            <p:cNvSpPr/>
            <p:nvPr/>
          </p:nvSpPr>
          <p:spPr>
            <a:xfrm>
              <a:off x="448628" y="1629822"/>
              <a:ext cx="5021262" cy="2001263"/>
            </a:xfrm>
            <a:prstGeom prst="rect">
              <a:avLst/>
            </a:prstGeom>
            <a:noFill/>
            <a:ln w="25400">
              <a:solidFill>
                <a:schemeClr val="accent1"/>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B90A5A68-ADD2-4E67-B3DE-E85904A0046B}"/>
                </a:ext>
              </a:extLst>
            </p:cNvPr>
            <p:cNvSpPr txBox="1"/>
            <p:nvPr/>
          </p:nvSpPr>
          <p:spPr>
            <a:xfrm>
              <a:off x="634952" y="1507318"/>
              <a:ext cx="4532409" cy="849271"/>
            </a:xfrm>
            <a:prstGeom prst="rect">
              <a:avLst/>
            </a:prstGeom>
            <a:noFill/>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粒度切分：</a:t>
              </a:r>
              <a:r>
                <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Django</a:t>
              </a: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数据库接口的嵌套子查询、</a:t>
              </a:r>
              <a:r>
                <a:rPr lang="en-US" altLang="zh-CN" sz="2000" dirty="0">
                  <a:solidFill>
                    <a:prstClr val="black"/>
                  </a:solidFill>
                  <a:latin typeface="方正宋刻本秀楷简体" panose="02000000000000000000" pitchFamily="2" charset="-122"/>
                  <a:ea typeface="方正宋刻本秀楷简体" panose="02000000000000000000" pitchFamily="2" charset="-122"/>
                </a:rPr>
                <a:t>python</a:t>
              </a:r>
              <a:r>
                <a:rPr lang="zh-CN" altLang="en-US" sz="2000" dirty="0">
                  <a:solidFill>
                    <a:prstClr val="black"/>
                  </a:solidFill>
                  <a:latin typeface="方正宋刻本秀楷简体" panose="02000000000000000000" pitchFamily="2" charset="-122"/>
                  <a:ea typeface="方正宋刻本秀楷简体" panose="02000000000000000000" pitchFamily="2" charset="-122"/>
                </a:rPr>
                <a:t>的切片功能</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41" name="组合 40">
            <a:extLst>
              <a:ext uri="{FF2B5EF4-FFF2-40B4-BE49-F238E27FC236}">
                <a16:creationId xmlns:a16="http://schemas.microsoft.com/office/drawing/2014/main" id="{9E4D97C4-BF4F-422E-BF9E-F3D12604C91B}"/>
              </a:ext>
            </a:extLst>
          </p:cNvPr>
          <p:cNvGrpSpPr/>
          <p:nvPr/>
        </p:nvGrpSpPr>
        <p:grpSpPr>
          <a:xfrm>
            <a:off x="6393122" y="1177390"/>
            <a:ext cx="5079364" cy="2066033"/>
            <a:chOff x="390526" y="1565052"/>
            <a:chExt cx="5079364" cy="2066033"/>
          </a:xfrm>
        </p:grpSpPr>
        <p:sp>
          <p:nvSpPr>
            <p:cNvPr id="42" name="矩形 41">
              <a:extLst>
                <a:ext uri="{FF2B5EF4-FFF2-40B4-BE49-F238E27FC236}">
                  <a16:creationId xmlns:a16="http://schemas.microsoft.com/office/drawing/2014/main" id="{73572AE1-D98C-41AC-9A1C-2F2DCF3944D3}"/>
                </a:ext>
              </a:extLst>
            </p:cNvPr>
            <p:cNvSpPr/>
            <p:nvPr/>
          </p:nvSpPr>
          <p:spPr>
            <a:xfrm>
              <a:off x="390526" y="1565052"/>
              <a:ext cx="5021262" cy="2001263"/>
            </a:xfrm>
            <a:prstGeom prst="rect">
              <a:avLst/>
            </a:prstGeom>
            <a:noFill/>
            <a:ln w="25400">
              <a:solidFill>
                <a:schemeClr val="accent1">
                  <a:lumMod val="20000"/>
                  <a:lumOff val="80000"/>
                </a:schemeClr>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3" name="矩形 42">
              <a:extLst>
                <a:ext uri="{FF2B5EF4-FFF2-40B4-BE49-F238E27FC236}">
                  <a16:creationId xmlns:a16="http://schemas.microsoft.com/office/drawing/2014/main" id="{193EBD5C-CDBC-4680-BF74-55FF4FAC2D38}"/>
                </a:ext>
              </a:extLst>
            </p:cNvPr>
            <p:cNvSpPr/>
            <p:nvPr/>
          </p:nvSpPr>
          <p:spPr>
            <a:xfrm>
              <a:off x="448628" y="1629822"/>
              <a:ext cx="5021262" cy="2001263"/>
            </a:xfrm>
            <a:prstGeom prst="rect">
              <a:avLst/>
            </a:prstGeom>
            <a:noFill/>
            <a:ln w="25400">
              <a:solidFill>
                <a:schemeClr val="accent1"/>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44" name="文本框 43">
              <a:extLst>
                <a:ext uri="{FF2B5EF4-FFF2-40B4-BE49-F238E27FC236}">
                  <a16:creationId xmlns:a16="http://schemas.microsoft.com/office/drawing/2014/main" id="{5A2CA764-E4D6-47C3-BEFE-678DCEB930F9}"/>
                </a:ext>
              </a:extLst>
            </p:cNvPr>
            <p:cNvSpPr txBox="1"/>
            <p:nvPr/>
          </p:nvSpPr>
          <p:spPr>
            <a:xfrm>
              <a:off x="801688" y="1804169"/>
              <a:ext cx="4529665" cy="453201"/>
            </a:xfrm>
            <a:prstGeom prst="rect">
              <a:avLst/>
            </a:prstGeom>
            <a:noFill/>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33" name="组合 32">
            <a:extLst>
              <a:ext uri="{FF2B5EF4-FFF2-40B4-BE49-F238E27FC236}">
                <a16:creationId xmlns:a16="http://schemas.microsoft.com/office/drawing/2014/main" id="{1ACF1684-7DD4-4E86-B855-7F84B858688C}"/>
              </a:ext>
            </a:extLst>
          </p:cNvPr>
          <p:cNvGrpSpPr/>
          <p:nvPr/>
        </p:nvGrpSpPr>
        <p:grpSpPr>
          <a:xfrm>
            <a:off x="678181" y="1177390"/>
            <a:ext cx="5079364" cy="3083545"/>
            <a:chOff x="390526" y="1565052"/>
            <a:chExt cx="5079364" cy="3083545"/>
          </a:xfrm>
        </p:grpSpPr>
        <p:sp>
          <p:nvSpPr>
            <p:cNvPr id="34" name="矩形 33">
              <a:extLst>
                <a:ext uri="{FF2B5EF4-FFF2-40B4-BE49-F238E27FC236}">
                  <a16:creationId xmlns:a16="http://schemas.microsoft.com/office/drawing/2014/main" id="{66E81E63-1B3C-4EA9-B17E-FBDFDFF3747E}"/>
                </a:ext>
              </a:extLst>
            </p:cNvPr>
            <p:cNvSpPr/>
            <p:nvPr/>
          </p:nvSpPr>
          <p:spPr>
            <a:xfrm>
              <a:off x="390526" y="1565052"/>
              <a:ext cx="5021262" cy="2001263"/>
            </a:xfrm>
            <a:prstGeom prst="rect">
              <a:avLst/>
            </a:prstGeom>
            <a:noFill/>
            <a:ln w="25400">
              <a:solidFill>
                <a:schemeClr val="accent1">
                  <a:lumMod val="20000"/>
                  <a:lumOff val="80000"/>
                </a:schemeClr>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矩形 34">
              <a:extLst>
                <a:ext uri="{FF2B5EF4-FFF2-40B4-BE49-F238E27FC236}">
                  <a16:creationId xmlns:a16="http://schemas.microsoft.com/office/drawing/2014/main" id="{58FD5655-285E-4CE4-B084-4D49ECBF4F19}"/>
                </a:ext>
              </a:extLst>
            </p:cNvPr>
            <p:cNvSpPr/>
            <p:nvPr/>
          </p:nvSpPr>
          <p:spPr>
            <a:xfrm>
              <a:off x="448628" y="1629822"/>
              <a:ext cx="5021262" cy="2001263"/>
            </a:xfrm>
            <a:prstGeom prst="rect">
              <a:avLst/>
            </a:prstGeom>
            <a:noFill/>
            <a:ln w="25400">
              <a:solidFill>
                <a:schemeClr val="accent1"/>
              </a:solid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6" name="文本框 35">
              <a:extLst>
                <a:ext uri="{FF2B5EF4-FFF2-40B4-BE49-F238E27FC236}">
                  <a16:creationId xmlns:a16="http://schemas.microsoft.com/office/drawing/2014/main" id="{26ED933A-7D2C-44CC-8D74-DD985CBFF5E6}"/>
                </a:ext>
              </a:extLst>
            </p:cNvPr>
            <p:cNvSpPr txBox="1"/>
            <p:nvPr/>
          </p:nvSpPr>
          <p:spPr>
            <a:xfrm>
              <a:off x="544571" y="1710549"/>
              <a:ext cx="4404118" cy="2938048"/>
            </a:xfrm>
            <a:prstGeom prst="rect">
              <a:avLst/>
            </a:prstGeom>
            <a:noFill/>
          </p:spPr>
          <p:txBody>
            <a:bodyPr wrap="square" rtlCol="0">
              <a:spAutoFit/>
            </a:bodyPr>
            <a:lstStyle/>
            <a:p>
              <a:pPr marL="285750" indent="-285750">
                <a:lnSpc>
                  <a:spcPct val="130000"/>
                </a:lnSpc>
                <a:buFont typeface="Arial" panose="020B0604020202020204" pitchFamily="34" charset="0"/>
                <a:buChar char="•"/>
                <a:defRPr/>
              </a:pPr>
              <a:r>
                <a:rPr lang="zh-CN" altLang="en-US" dirty="0">
                  <a:solidFill>
                    <a:srgbClr val="171A1D"/>
                  </a:solidFill>
                  <a:latin typeface="Microsoft YaHei" panose="020B0503020204020204" pitchFamily="34" charset="-122"/>
                  <a:ea typeface="Microsoft YaHei" panose="020B0503020204020204" pitchFamily="34" charset="-122"/>
                </a:rPr>
                <a:t>核心贡献者定义：以开发者增删行数总数进行降序排序，取总人数的前</a:t>
              </a:r>
              <a:r>
                <a:rPr lang="en-US" altLang="zh-CN" dirty="0">
                  <a:solidFill>
                    <a:srgbClr val="171A1D"/>
                  </a:solidFill>
                  <a:latin typeface="Microsoft YaHei" panose="020B0503020204020204" pitchFamily="34" charset="-122"/>
                  <a:ea typeface="Microsoft YaHei" panose="020B0503020204020204" pitchFamily="34" charset="-122"/>
                </a:rPr>
                <a:t>10%</a:t>
              </a:r>
              <a:r>
                <a:rPr lang="zh-CN" altLang="en-US" dirty="0">
                  <a:solidFill>
                    <a:srgbClr val="171A1D"/>
                  </a:solidFill>
                  <a:latin typeface="Microsoft YaHei" panose="020B0503020204020204" pitchFamily="34" charset="-122"/>
                  <a:ea typeface="Microsoft YaHei" panose="020B0503020204020204" pitchFamily="34" charset="-122"/>
                </a:rPr>
                <a:t>作为核心贡献者</a:t>
              </a:r>
              <a:endParaRPr lang="en-US" altLang="zh-CN" dirty="0">
                <a:solidFill>
                  <a:srgbClr val="171A1D"/>
                </a:solidFill>
                <a:latin typeface="Microsoft YaHei" panose="020B0503020204020204" pitchFamily="34" charset="-122"/>
                <a:ea typeface="Microsoft YaHei" panose="020B0503020204020204" pitchFamily="34" charset="-122"/>
              </a:endParaRPr>
            </a:p>
            <a:p>
              <a:pPr marL="285750" indent="-285750">
                <a:lnSpc>
                  <a:spcPct val="130000"/>
                </a:lnSpc>
                <a:buFont typeface="Arial" panose="020B0604020202020204" pitchFamily="34" charset="0"/>
                <a:buChar char="•"/>
                <a:defRPr/>
              </a:pPr>
              <a:r>
                <a:rPr lang="zh-CN" altLang="en-US" sz="1800" dirty="0">
                  <a:solidFill>
                    <a:srgbClr val="171A1D"/>
                  </a:solidFill>
                  <a:latin typeface="Microsoft YaHei" panose="020B0503020204020204" pitchFamily="34" charset="-122"/>
                  <a:ea typeface="Microsoft YaHei" panose="020B0503020204020204" pitchFamily="34" charset="-122"/>
                </a:rPr>
                <a:t>获取信息：</a:t>
              </a:r>
              <a:endParaRPr lang="en-US" altLang="zh-CN" sz="1800" dirty="0">
                <a:solidFill>
                  <a:srgbClr val="171A1D"/>
                </a:solidFill>
                <a:latin typeface="Microsoft YaHei" panose="020B0503020204020204" pitchFamily="34" charset="-122"/>
                <a:ea typeface="Microsoft YaHei" panose="020B0503020204020204" pitchFamily="34" charset="-122"/>
              </a:endParaRPr>
            </a:p>
            <a:p>
              <a:pPr marL="742950" lvl="1" indent="-285750">
                <a:lnSpc>
                  <a:spcPct val="130000"/>
                </a:lnSpc>
                <a:buFont typeface="Arial" panose="020B0604020202020204" pitchFamily="34" charset="0"/>
                <a:buChar char="•"/>
                <a:defRPr/>
              </a:pPr>
              <a:r>
                <a:rPr lang="en-US" altLang="zh-CN" sz="1800" dirty="0">
                  <a:solidFill>
                    <a:srgbClr val="171A1D"/>
                  </a:solidFill>
                  <a:latin typeface="Microsoft YaHei" panose="020B0503020204020204" pitchFamily="34" charset="-122"/>
                  <a:ea typeface="Microsoft YaHei" panose="020B0503020204020204" pitchFamily="34" charset="-122"/>
                </a:rPr>
                <a:t>GitHub</a:t>
              </a:r>
              <a:r>
                <a:rPr lang="zh-CN" altLang="en-US" sz="1800" dirty="0">
                  <a:solidFill>
                    <a:srgbClr val="171A1D"/>
                  </a:solidFill>
                  <a:latin typeface="Microsoft YaHei" panose="020B0503020204020204" pitchFamily="34" charset="-122"/>
                  <a:ea typeface="Microsoft YaHei" panose="020B0503020204020204" pitchFamily="34" charset="-122"/>
                </a:rPr>
                <a:t>库</a:t>
              </a:r>
              <a:endParaRPr lang="en-US" altLang="zh-CN" sz="1800" b="0" i="0" dirty="0">
                <a:solidFill>
                  <a:srgbClr val="171A1D"/>
                </a:solidFill>
                <a:effectLst/>
                <a:latin typeface="Microsoft YaHei" panose="020B0503020204020204" pitchFamily="34" charset="-122"/>
                <a:ea typeface="Microsoft YaHei" panose="020B0503020204020204" pitchFamily="34" charset="-122"/>
              </a:endParaRPr>
            </a:p>
            <a:p>
              <a:pPr marL="742950" lvl="1" indent="-285750">
                <a:lnSpc>
                  <a:spcPct val="130000"/>
                </a:lnSpc>
                <a:buFont typeface="Arial" panose="020B0604020202020204" pitchFamily="34" charset="0"/>
                <a:buChar char="•"/>
                <a:defRPr/>
              </a:pPr>
              <a:endParaRPr lang="en-US" altLang="zh-CN" dirty="0">
                <a:solidFill>
                  <a:srgbClr val="171A1D"/>
                </a:solidFill>
                <a:latin typeface="Microsoft YaHei" panose="020B0503020204020204" pitchFamily="34" charset="-122"/>
                <a:ea typeface="Microsoft YaHei" panose="020B0503020204020204" pitchFamily="34" charset="-122"/>
              </a:endParaRPr>
            </a:p>
            <a:p>
              <a:pPr marL="285750" indent="-285750">
                <a:lnSpc>
                  <a:spcPct val="130000"/>
                </a:lnSpc>
                <a:buFont typeface="Arial" panose="020B0604020202020204" pitchFamily="34" charset="0"/>
                <a:buChar char="•"/>
                <a:defRPr/>
              </a:pPr>
              <a:endParaRPr lang="en-US" altLang="zh-CN" dirty="0">
                <a:solidFill>
                  <a:srgbClr val="171A1D"/>
                </a:solidFill>
                <a:latin typeface="Microsoft YaHei" panose="020B0503020204020204" pitchFamily="34" charset="-122"/>
                <a:ea typeface="Microsoft YaHei" panose="020B0503020204020204" pitchFamily="34" charset="-122"/>
              </a:endParaRPr>
            </a:p>
            <a:p>
              <a:pPr marL="285750" indent="-285750">
                <a:lnSpc>
                  <a:spcPct val="130000"/>
                </a:lnSpc>
                <a:buFont typeface="Arial" panose="020B0604020202020204" pitchFamily="34" charset="0"/>
                <a:buChar char="•"/>
                <a:defRPr/>
              </a:pPr>
              <a:endParaRPr lang="en-US" altLang="zh-CN" b="0" i="0" dirty="0">
                <a:solidFill>
                  <a:srgbClr val="171A1D"/>
                </a:solidFill>
                <a:effectLst/>
                <a:latin typeface="Microsoft YaHei" panose="020B0503020204020204" pitchFamily="34" charset="-122"/>
                <a:ea typeface="Microsoft YaHei" panose="020B0503020204020204" pitchFamily="34" charset="-122"/>
              </a:endParaRPr>
            </a:p>
          </p:txBody>
        </p:sp>
      </p:grpSp>
      <p:grpSp>
        <p:nvGrpSpPr>
          <p:cNvPr id="13" name="组合 12">
            <a:extLst>
              <a:ext uri="{FF2B5EF4-FFF2-40B4-BE49-F238E27FC236}">
                <a16:creationId xmlns:a16="http://schemas.microsoft.com/office/drawing/2014/main" id="{9BFA53F9-B99A-4139-918F-51C933D1DD27}"/>
              </a:ext>
            </a:extLst>
          </p:cNvPr>
          <p:cNvGrpSpPr/>
          <p:nvPr/>
        </p:nvGrpSpPr>
        <p:grpSpPr>
          <a:xfrm>
            <a:off x="581815" y="619937"/>
            <a:ext cx="1313180" cy="481940"/>
            <a:chOff x="514384" y="883622"/>
            <a:chExt cx="1313180" cy="481940"/>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1313180" cy="430887"/>
            </a:xfrm>
            <a:prstGeom prst="rect">
              <a:avLst/>
            </a:prstGeom>
            <a:noFill/>
          </p:spPr>
          <p:txBody>
            <a:bodyPr wrap="none" rtlCol="0">
              <a:spAutoFit/>
            </a:bodyPr>
            <a:lstStyle/>
            <a:p>
              <a:pPr>
                <a:defRPr/>
              </a:pPr>
              <a:r>
                <a:rPr lang="zh-CN" altLang="en-US" sz="2200" b="1" dirty="0">
                  <a:solidFill>
                    <a:prstClr val="black"/>
                  </a:solidFill>
                  <a:latin typeface="Tw Cen MT Condensed Extra Bold" panose="020B0803020202020204" pitchFamily="34" charset="0"/>
                  <a:ea typeface="等线" panose="02010600030101010101" pitchFamily="2" charset="-122"/>
                </a:rPr>
                <a:t>技术细节</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1327478" y="965452"/>
              <a:ext cx="184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9150107" y="5808473"/>
            <a:ext cx="24545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分析信息显示模块</a:t>
            </a:r>
            <a:endPar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7661412" y="6008528"/>
            <a:ext cx="148869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5303055" y="6113888"/>
            <a:ext cx="660982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Analysis information display module</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E28630-66D3-4D71-A47C-0BAD00C8572E}"/>
              </a:ext>
            </a:extLst>
          </p:cNvPr>
          <p:cNvSpPr txBox="1"/>
          <p:nvPr/>
        </p:nvSpPr>
        <p:spPr>
          <a:xfrm>
            <a:off x="542926" y="5786978"/>
            <a:ext cx="244482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Analysis information display module</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74E9FF9A-854F-44AA-A935-A75AC1152BD2}"/>
              </a:ext>
            </a:extLst>
          </p:cNvPr>
          <p:cNvGrpSpPr/>
          <p:nvPr/>
        </p:nvGrpSpPr>
        <p:grpSpPr>
          <a:xfrm>
            <a:off x="5530850" y="2866850"/>
            <a:ext cx="1130300" cy="1125736"/>
            <a:chOff x="5530850" y="2870200"/>
            <a:chExt cx="1130300" cy="1125736"/>
          </a:xfrm>
        </p:grpSpPr>
        <p:sp>
          <p:nvSpPr>
            <p:cNvPr id="17" name="矩形 16">
              <a:extLst>
                <a:ext uri="{FF2B5EF4-FFF2-40B4-BE49-F238E27FC236}">
                  <a16:creationId xmlns:a16="http://schemas.microsoft.com/office/drawing/2014/main" id="{250E20EC-74C9-48B9-B58E-5B96B074CF4A}"/>
                </a:ext>
              </a:extLst>
            </p:cNvPr>
            <p:cNvSpPr/>
            <p:nvPr/>
          </p:nvSpPr>
          <p:spPr>
            <a:xfrm>
              <a:off x="5530850" y="2870200"/>
              <a:ext cx="527050" cy="527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a:extLst>
                <a:ext uri="{FF2B5EF4-FFF2-40B4-BE49-F238E27FC236}">
                  <a16:creationId xmlns:a16="http://schemas.microsoft.com/office/drawing/2014/main" id="{43099145-4CE8-4BDD-900A-015B2CB5428F}"/>
                </a:ext>
              </a:extLst>
            </p:cNvPr>
            <p:cNvSpPr/>
            <p:nvPr/>
          </p:nvSpPr>
          <p:spPr>
            <a:xfrm>
              <a:off x="6134100" y="2870200"/>
              <a:ext cx="527050" cy="5270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矩形 18">
              <a:extLst>
                <a:ext uri="{FF2B5EF4-FFF2-40B4-BE49-F238E27FC236}">
                  <a16:creationId xmlns:a16="http://schemas.microsoft.com/office/drawing/2014/main" id="{269A6577-7EAA-4150-8E23-5E863DCDEC3F}"/>
                </a:ext>
              </a:extLst>
            </p:cNvPr>
            <p:cNvSpPr/>
            <p:nvPr/>
          </p:nvSpPr>
          <p:spPr>
            <a:xfrm>
              <a:off x="5530850" y="3468886"/>
              <a:ext cx="527050" cy="5270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19">
              <a:extLst>
                <a:ext uri="{FF2B5EF4-FFF2-40B4-BE49-F238E27FC236}">
                  <a16:creationId xmlns:a16="http://schemas.microsoft.com/office/drawing/2014/main" id="{CDDEFA2C-E00A-4BC8-9881-6FD7B84A3647}"/>
                </a:ext>
              </a:extLst>
            </p:cNvPr>
            <p:cNvSpPr/>
            <p:nvPr/>
          </p:nvSpPr>
          <p:spPr>
            <a:xfrm>
              <a:off x="6134100" y="3468886"/>
              <a:ext cx="527050" cy="527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iconfont-1063-813697">
              <a:extLst>
                <a:ext uri="{FF2B5EF4-FFF2-40B4-BE49-F238E27FC236}">
                  <a16:creationId xmlns:a16="http://schemas.microsoft.com/office/drawing/2014/main" id="{12FAC1CA-0105-4FB6-9051-EED679ACB06D}"/>
                </a:ext>
              </a:extLst>
            </p:cNvPr>
            <p:cNvSpPr>
              <a:spLocks noChangeAspect="1"/>
            </p:cNvSpPr>
            <p:nvPr/>
          </p:nvSpPr>
          <p:spPr bwMode="auto">
            <a:xfrm>
              <a:off x="5643562" y="2983210"/>
              <a:ext cx="301626" cy="301030"/>
            </a:xfrm>
            <a:custGeom>
              <a:avLst/>
              <a:gdLst>
                <a:gd name="T0" fmla="*/ 9477 w 10569"/>
                <a:gd name="T1" fmla="*/ 4343 h 10547"/>
                <a:gd name="T2" fmla="*/ 8617 w 10569"/>
                <a:gd name="T3" fmla="*/ 3420 h 10547"/>
                <a:gd name="T4" fmla="*/ 8281 w 10569"/>
                <a:gd name="T5" fmla="*/ 2745 h 10547"/>
                <a:gd name="T6" fmla="*/ 8025 w 10569"/>
                <a:gd name="T7" fmla="*/ 1448 h 10547"/>
                <a:gd name="T8" fmla="*/ 6015 w 10569"/>
                <a:gd name="T9" fmla="*/ 383 h 10547"/>
                <a:gd name="T10" fmla="*/ 5362 w 10569"/>
                <a:gd name="T11" fmla="*/ 687 h 10547"/>
                <a:gd name="T12" fmla="*/ 3239 w 10569"/>
                <a:gd name="T13" fmla="*/ 1032 h 10547"/>
                <a:gd name="T14" fmla="*/ 2640 w 10569"/>
                <a:gd name="T15" fmla="*/ 980 h 10547"/>
                <a:gd name="T16" fmla="*/ 1008 w 10569"/>
                <a:gd name="T17" fmla="*/ 2718 h 10547"/>
                <a:gd name="T18" fmla="*/ 1147 w 10569"/>
                <a:gd name="T19" fmla="*/ 3852 h 10547"/>
                <a:gd name="T20" fmla="*/ 985 w 10569"/>
                <a:gd name="T21" fmla="*/ 4777 h 10547"/>
                <a:gd name="T22" fmla="*/ 445 w 10569"/>
                <a:gd name="T23" fmla="*/ 5917 h 10547"/>
                <a:gd name="T24" fmla="*/ 1521 w 10569"/>
                <a:gd name="T25" fmla="*/ 7986 h 10547"/>
                <a:gd name="T26" fmla="*/ 2291 w 10569"/>
                <a:gd name="T27" fmla="*/ 8115 h 10547"/>
                <a:gd name="T28" fmla="*/ 3858 w 10569"/>
                <a:gd name="T29" fmla="*/ 8880 h 10547"/>
                <a:gd name="T30" fmla="*/ 4476 w 10569"/>
                <a:gd name="T31" fmla="*/ 9450 h 10547"/>
                <a:gd name="T32" fmla="*/ 6757 w 10569"/>
                <a:gd name="T33" fmla="*/ 9068 h 10547"/>
                <a:gd name="T34" fmla="*/ 9090 w 10569"/>
                <a:gd name="T35" fmla="*/ 6707 h 10547"/>
                <a:gd name="T36" fmla="*/ 9477 w 10569"/>
                <a:gd name="T37" fmla="*/ 4343 h 10547"/>
                <a:gd name="T38" fmla="*/ 8671 w 10569"/>
                <a:gd name="T39" fmla="*/ 5796 h 10547"/>
                <a:gd name="T40" fmla="*/ 7252 w 10569"/>
                <a:gd name="T41" fmla="*/ 6584 h 10547"/>
                <a:gd name="T42" fmla="*/ 6671 w 10569"/>
                <a:gd name="T43" fmla="*/ 7161 h 10547"/>
                <a:gd name="T44" fmla="*/ 5915 w 10569"/>
                <a:gd name="T45" fmla="*/ 8528 h 10547"/>
                <a:gd name="T46" fmla="*/ 5124 w 10569"/>
                <a:gd name="T47" fmla="*/ 8667 h 10547"/>
                <a:gd name="T48" fmla="*/ 4065 w 10569"/>
                <a:gd name="T49" fmla="*/ 7687 h 10547"/>
                <a:gd name="T50" fmla="*/ 3178 w 10569"/>
                <a:gd name="T51" fmla="*/ 7244 h 10547"/>
                <a:gd name="T52" fmla="*/ 1758 w 10569"/>
                <a:gd name="T53" fmla="*/ 6998 h 10547"/>
                <a:gd name="T54" fmla="*/ 1381 w 10569"/>
                <a:gd name="T55" fmla="*/ 6284 h 10547"/>
                <a:gd name="T56" fmla="*/ 2062 w 10569"/>
                <a:gd name="T57" fmla="*/ 4811 h 10547"/>
                <a:gd name="T58" fmla="*/ 2169 w 10569"/>
                <a:gd name="T59" fmla="*/ 4126 h 10547"/>
                <a:gd name="T60" fmla="*/ 2007 w 10569"/>
                <a:gd name="T61" fmla="*/ 2573 h 10547"/>
                <a:gd name="T62" fmla="*/ 2625 w 10569"/>
                <a:gd name="T63" fmla="*/ 1969 h 10547"/>
                <a:gd name="T64" fmla="*/ 4126 w 10569"/>
                <a:gd name="T65" fmla="*/ 2144 h 10547"/>
                <a:gd name="T66" fmla="*/ 4875 w 10569"/>
                <a:gd name="T67" fmla="*/ 2024 h 10547"/>
                <a:gd name="T68" fmla="*/ 6287 w 10569"/>
                <a:gd name="T69" fmla="*/ 1355 h 10547"/>
                <a:gd name="T70" fmla="*/ 7056 w 10569"/>
                <a:gd name="T71" fmla="*/ 1739 h 10547"/>
                <a:gd name="T72" fmla="*/ 7312 w 10569"/>
                <a:gd name="T73" fmla="*/ 3158 h 10547"/>
                <a:gd name="T74" fmla="*/ 7709 w 10569"/>
                <a:gd name="T75" fmla="*/ 3941 h 10547"/>
                <a:gd name="T76" fmla="*/ 8784 w 10569"/>
                <a:gd name="T77" fmla="*/ 5076 h 10547"/>
                <a:gd name="T78" fmla="*/ 8671 w 10569"/>
                <a:gd name="T79" fmla="*/ 5796 h 10547"/>
                <a:gd name="T80" fmla="*/ 10359 w 10569"/>
                <a:gd name="T81" fmla="*/ 9608 h 10547"/>
                <a:gd name="T82" fmla="*/ 9008 w 10569"/>
                <a:gd name="T83" fmla="*/ 8252 h 10547"/>
                <a:gd name="T84" fmla="*/ 8263 w 10569"/>
                <a:gd name="T85" fmla="*/ 8217 h 10547"/>
                <a:gd name="T86" fmla="*/ 8320 w 10569"/>
                <a:gd name="T87" fmla="*/ 8963 h 10547"/>
                <a:gd name="T88" fmla="*/ 9629 w 10569"/>
                <a:gd name="T89" fmla="*/ 10277 h 10547"/>
                <a:gd name="T90" fmla="*/ 10393 w 10569"/>
                <a:gd name="T91" fmla="*/ 10282 h 10547"/>
                <a:gd name="T92" fmla="*/ 10359 w 10569"/>
                <a:gd name="T93" fmla="*/ 9608 h 10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69" h="10547">
                  <a:moveTo>
                    <a:pt x="9477" y="4343"/>
                  </a:moveTo>
                  <a:cubicBezTo>
                    <a:pt x="9194" y="4031"/>
                    <a:pt x="8879" y="3747"/>
                    <a:pt x="8617" y="3420"/>
                  </a:cubicBezTo>
                  <a:cubicBezTo>
                    <a:pt x="8462" y="3227"/>
                    <a:pt x="8344" y="2984"/>
                    <a:pt x="8281" y="2745"/>
                  </a:cubicBezTo>
                  <a:cubicBezTo>
                    <a:pt x="8168" y="2320"/>
                    <a:pt x="8118" y="1879"/>
                    <a:pt x="8025" y="1448"/>
                  </a:cubicBezTo>
                  <a:cubicBezTo>
                    <a:pt x="7807" y="448"/>
                    <a:pt x="6958" y="0"/>
                    <a:pt x="6015" y="383"/>
                  </a:cubicBezTo>
                  <a:cubicBezTo>
                    <a:pt x="5793" y="473"/>
                    <a:pt x="5563" y="559"/>
                    <a:pt x="5362" y="687"/>
                  </a:cubicBezTo>
                  <a:cubicBezTo>
                    <a:pt x="4700" y="1109"/>
                    <a:pt x="4000" y="1222"/>
                    <a:pt x="3239" y="1032"/>
                  </a:cubicBezTo>
                  <a:cubicBezTo>
                    <a:pt x="3047" y="984"/>
                    <a:pt x="2840" y="996"/>
                    <a:pt x="2640" y="980"/>
                  </a:cubicBezTo>
                  <a:cubicBezTo>
                    <a:pt x="1503" y="908"/>
                    <a:pt x="875" y="1577"/>
                    <a:pt x="1008" y="2718"/>
                  </a:cubicBezTo>
                  <a:cubicBezTo>
                    <a:pt x="1052" y="3097"/>
                    <a:pt x="1088" y="3476"/>
                    <a:pt x="1147" y="3852"/>
                  </a:cubicBezTo>
                  <a:cubicBezTo>
                    <a:pt x="1199" y="4183"/>
                    <a:pt x="1143" y="4480"/>
                    <a:pt x="985" y="4777"/>
                  </a:cubicBezTo>
                  <a:cubicBezTo>
                    <a:pt x="788" y="5148"/>
                    <a:pt x="613" y="5532"/>
                    <a:pt x="445" y="5917"/>
                  </a:cubicBezTo>
                  <a:cubicBezTo>
                    <a:pt x="0" y="6936"/>
                    <a:pt x="443" y="7780"/>
                    <a:pt x="1521" y="7986"/>
                  </a:cubicBezTo>
                  <a:cubicBezTo>
                    <a:pt x="1777" y="8034"/>
                    <a:pt x="2033" y="8093"/>
                    <a:pt x="2291" y="8115"/>
                  </a:cubicBezTo>
                  <a:cubicBezTo>
                    <a:pt x="2914" y="8171"/>
                    <a:pt x="3444" y="8389"/>
                    <a:pt x="3858" y="8880"/>
                  </a:cubicBezTo>
                  <a:cubicBezTo>
                    <a:pt x="4038" y="9092"/>
                    <a:pt x="4265" y="9266"/>
                    <a:pt x="4476" y="9450"/>
                  </a:cubicBezTo>
                  <a:cubicBezTo>
                    <a:pt x="5333" y="10197"/>
                    <a:pt x="6260" y="10089"/>
                    <a:pt x="6757" y="9068"/>
                  </a:cubicBezTo>
                  <a:cubicBezTo>
                    <a:pt x="7279" y="7994"/>
                    <a:pt x="8002" y="7230"/>
                    <a:pt x="9090" y="6707"/>
                  </a:cubicBezTo>
                  <a:cubicBezTo>
                    <a:pt x="10167" y="6190"/>
                    <a:pt x="10276" y="5223"/>
                    <a:pt x="9477" y="4343"/>
                  </a:cubicBezTo>
                  <a:close/>
                  <a:moveTo>
                    <a:pt x="8671" y="5796"/>
                  </a:moveTo>
                  <a:cubicBezTo>
                    <a:pt x="8208" y="6075"/>
                    <a:pt x="7732" y="6334"/>
                    <a:pt x="7252" y="6584"/>
                  </a:cubicBezTo>
                  <a:cubicBezTo>
                    <a:pt x="6993" y="6719"/>
                    <a:pt x="6805" y="6896"/>
                    <a:pt x="6671" y="7161"/>
                  </a:cubicBezTo>
                  <a:cubicBezTo>
                    <a:pt x="6437" y="7626"/>
                    <a:pt x="6179" y="8079"/>
                    <a:pt x="5915" y="8528"/>
                  </a:cubicBezTo>
                  <a:cubicBezTo>
                    <a:pt x="5656" y="8969"/>
                    <a:pt x="5501" y="8996"/>
                    <a:pt x="5124" y="8667"/>
                  </a:cubicBezTo>
                  <a:cubicBezTo>
                    <a:pt x="4762" y="8351"/>
                    <a:pt x="4405" y="8027"/>
                    <a:pt x="4065" y="7687"/>
                  </a:cubicBezTo>
                  <a:cubicBezTo>
                    <a:pt x="3814" y="7436"/>
                    <a:pt x="3543" y="7283"/>
                    <a:pt x="3178" y="7244"/>
                  </a:cubicBezTo>
                  <a:cubicBezTo>
                    <a:pt x="2702" y="7194"/>
                    <a:pt x="2229" y="7093"/>
                    <a:pt x="1758" y="6998"/>
                  </a:cubicBezTo>
                  <a:cubicBezTo>
                    <a:pt x="1273" y="6900"/>
                    <a:pt x="1183" y="6735"/>
                    <a:pt x="1381" y="6284"/>
                  </a:cubicBezTo>
                  <a:cubicBezTo>
                    <a:pt x="1598" y="5788"/>
                    <a:pt x="1857" y="5311"/>
                    <a:pt x="2062" y="4811"/>
                  </a:cubicBezTo>
                  <a:cubicBezTo>
                    <a:pt x="2148" y="4602"/>
                    <a:pt x="2182" y="4353"/>
                    <a:pt x="2169" y="4126"/>
                  </a:cubicBezTo>
                  <a:cubicBezTo>
                    <a:pt x="2137" y="3607"/>
                    <a:pt x="2045" y="3092"/>
                    <a:pt x="2007" y="2573"/>
                  </a:cubicBezTo>
                  <a:cubicBezTo>
                    <a:pt x="1970" y="2070"/>
                    <a:pt x="2091" y="1958"/>
                    <a:pt x="2625" y="1969"/>
                  </a:cubicBezTo>
                  <a:cubicBezTo>
                    <a:pt x="3092" y="2021"/>
                    <a:pt x="3612" y="2061"/>
                    <a:pt x="4126" y="2144"/>
                  </a:cubicBezTo>
                  <a:cubicBezTo>
                    <a:pt x="4400" y="2188"/>
                    <a:pt x="4633" y="2146"/>
                    <a:pt x="4875" y="2024"/>
                  </a:cubicBezTo>
                  <a:cubicBezTo>
                    <a:pt x="5340" y="1789"/>
                    <a:pt x="5811" y="1566"/>
                    <a:pt x="6287" y="1355"/>
                  </a:cubicBezTo>
                  <a:cubicBezTo>
                    <a:pt x="6762" y="1145"/>
                    <a:pt x="6950" y="1239"/>
                    <a:pt x="7056" y="1739"/>
                  </a:cubicBezTo>
                  <a:cubicBezTo>
                    <a:pt x="7155" y="2209"/>
                    <a:pt x="7245" y="2682"/>
                    <a:pt x="7312" y="3158"/>
                  </a:cubicBezTo>
                  <a:cubicBezTo>
                    <a:pt x="7357" y="3472"/>
                    <a:pt x="7485" y="3719"/>
                    <a:pt x="7709" y="3941"/>
                  </a:cubicBezTo>
                  <a:cubicBezTo>
                    <a:pt x="8079" y="4308"/>
                    <a:pt x="8440" y="4685"/>
                    <a:pt x="8784" y="5076"/>
                  </a:cubicBezTo>
                  <a:cubicBezTo>
                    <a:pt x="9066" y="5396"/>
                    <a:pt x="9039" y="5573"/>
                    <a:pt x="8671" y="5796"/>
                  </a:cubicBezTo>
                  <a:close/>
                  <a:moveTo>
                    <a:pt x="10359" y="9608"/>
                  </a:moveTo>
                  <a:cubicBezTo>
                    <a:pt x="9915" y="9150"/>
                    <a:pt x="9470" y="8692"/>
                    <a:pt x="9008" y="8252"/>
                  </a:cubicBezTo>
                  <a:cubicBezTo>
                    <a:pt x="8755" y="8012"/>
                    <a:pt x="8456" y="8017"/>
                    <a:pt x="8263" y="8217"/>
                  </a:cubicBezTo>
                  <a:cubicBezTo>
                    <a:pt x="8072" y="8415"/>
                    <a:pt x="8077" y="8707"/>
                    <a:pt x="8320" y="8963"/>
                  </a:cubicBezTo>
                  <a:cubicBezTo>
                    <a:pt x="8745" y="9412"/>
                    <a:pt x="9185" y="9847"/>
                    <a:pt x="9629" y="10277"/>
                  </a:cubicBezTo>
                  <a:cubicBezTo>
                    <a:pt x="9724" y="10369"/>
                    <a:pt x="10128" y="10547"/>
                    <a:pt x="10393" y="10282"/>
                  </a:cubicBezTo>
                  <a:cubicBezTo>
                    <a:pt x="10569" y="10106"/>
                    <a:pt x="10527" y="9781"/>
                    <a:pt x="10359" y="9608"/>
                  </a:cubicBezTo>
                  <a:close/>
                </a:path>
              </a:pathLst>
            </a:custGeom>
            <a:solidFill>
              <a:schemeClr val="bg1"/>
            </a:solidFill>
            <a:ln>
              <a:noFill/>
            </a:ln>
          </p:spPr>
        </p:sp>
        <p:sp>
          <p:nvSpPr>
            <p:cNvPr id="22" name="iconfont-10043-4933454">
              <a:extLst>
                <a:ext uri="{FF2B5EF4-FFF2-40B4-BE49-F238E27FC236}">
                  <a16:creationId xmlns:a16="http://schemas.microsoft.com/office/drawing/2014/main" id="{D09E1E53-9972-4B2B-9F38-D5D01B5B9C64}"/>
                </a:ext>
              </a:extLst>
            </p:cNvPr>
            <p:cNvSpPr>
              <a:spLocks noChangeAspect="1"/>
            </p:cNvSpPr>
            <p:nvPr/>
          </p:nvSpPr>
          <p:spPr bwMode="auto">
            <a:xfrm>
              <a:off x="6249987" y="2984690"/>
              <a:ext cx="298452" cy="310388"/>
            </a:xfrm>
            <a:custGeom>
              <a:avLst/>
              <a:gdLst>
                <a:gd name="T0" fmla="*/ 4000 w 10000"/>
                <a:gd name="T1" fmla="*/ 6400 h 10400"/>
                <a:gd name="T2" fmla="*/ 2400 w 10000"/>
                <a:gd name="T3" fmla="*/ 6400 h 10400"/>
                <a:gd name="T4" fmla="*/ 2000 w 10000"/>
                <a:gd name="T5" fmla="*/ 6800 h 10400"/>
                <a:gd name="T6" fmla="*/ 2400 w 10000"/>
                <a:gd name="T7" fmla="*/ 7200 h 10400"/>
                <a:gd name="T8" fmla="*/ 4000 w 10000"/>
                <a:gd name="T9" fmla="*/ 7200 h 10400"/>
                <a:gd name="T10" fmla="*/ 4400 w 10000"/>
                <a:gd name="T11" fmla="*/ 6800 h 10400"/>
                <a:gd name="T12" fmla="*/ 4000 w 10000"/>
                <a:gd name="T13" fmla="*/ 6400 h 10400"/>
                <a:gd name="T14" fmla="*/ 6000 w 10000"/>
                <a:gd name="T15" fmla="*/ 4400 h 10400"/>
                <a:gd name="T16" fmla="*/ 2400 w 10000"/>
                <a:gd name="T17" fmla="*/ 4400 h 10400"/>
                <a:gd name="T18" fmla="*/ 2000 w 10000"/>
                <a:gd name="T19" fmla="*/ 4800 h 10400"/>
                <a:gd name="T20" fmla="*/ 2400 w 10000"/>
                <a:gd name="T21" fmla="*/ 5200 h 10400"/>
                <a:gd name="T22" fmla="*/ 6000 w 10000"/>
                <a:gd name="T23" fmla="*/ 5200 h 10400"/>
                <a:gd name="T24" fmla="*/ 6400 w 10000"/>
                <a:gd name="T25" fmla="*/ 4800 h 10400"/>
                <a:gd name="T26" fmla="*/ 6000 w 10000"/>
                <a:gd name="T27" fmla="*/ 4400 h 10400"/>
                <a:gd name="T28" fmla="*/ 6000 w 10000"/>
                <a:gd name="T29" fmla="*/ 2400 h 10400"/>
                <a:gd name="T30" fmla="*/ 2400 w 10000"/>
                <a:gd name="T31" fmla="*/ 2400 h 10400"/>
                <a:gd name="T32" fmla="*/ 2000 w 10000"/>
                <a:gd name="T33" fmla="*/ 2800 h 10400"/>
                <a:gd name="T34" fmla="*/ 2400 w 10000"/>
                <a:gd name="T35" fmla="*/ 3200 h 10400"/>
                <a:gd name="T36" fmla="*/ 6000 w 10000"/>
                <a:gd name="T37" fmla="*/ 3200 h 10400"/>
                <a:gd name="T38" fmla="*/ 6400 w 10000"/>
                <a:gd name="T39" fmla="*/ 2800 h 10400"/>
                <a:gd name="T40" fmla="*/ 6000 w 10000"/>
                <a:gd name="T41" fmla="*/ 2400 h 10400"/>
                <a:gd name="T42" fmla="*/ 8400 w 10000"/>
                <a:gd name="T43" fmla="*/ 2000 h 10400"/>
                <a:gd name="T44" fmla="*/ 8400 w 10000"/>
                <a:gd name="T45" fmla="*/ 1600 h 10400"/>
                <a:gd name="T46" fmla="*/ 6800 w 10000"/>
                <a:gd name="T47" fmla="*/ 0 h 10400"/>
                <a:gd name="T48" fmla="*/ 1600 w 10000"/>
                <a:gd name="T49" fmla="*/ 0 h 10400"/>
                <a:gd name="T50" fmla="*/ 0 w 10000"/>
                <a:gd name="T51" fmla="*/ 1600 h 10400"/>
                <a:gd name="T52" fmla="*/ 0 w 10000"/>
                <a:gd name="T53" fmla="*/ 8800 h 10400"/>
                <a:gd name="T54" fmla="*/ 1600 w 10000"/>
                <a:gd name="T55" fmla="*/ 10400 h 10400"/>
                <a:gd name="T56" fmla="*/ 8400 w 10000"/>
                <a:gd name="T57" fmla="*/ 10400 h 10400"/>
                <a:gd name="T58" fmla="*/ 10000 w 10000"/>
                <a:gd name="T59" fmla="*/ 8800 h 10400"/>
                <a:gd name="T60" fmla="*/ 10000 w 10000"/>
                <a:gd name="T61" fmla="*/ 3600 h 10400"/>
                <a:gd name="T62" fmla="*/ 8400 w 10000"/>
                <a:gd name="T63" fmla="*/ 2000 h 10400"/>
                <a:gd name="T64" fmla="*/ 9200 w 10000"/>
                <a:gd name="T65" fmla="*/ 8800 h 10400"/>
                <a:gd name="T66" fmla="*/ 8400 w 10000"/>
                <a:gd name="T67" fmla="*/ 9600 h 10400"/>
                <a:gd name="T68" fmla="*/ 1600 w 10000"/>
                <a:gd name="T69" fmla="*/ 9600 h 10400"/>
                <a:gd name="T70" fmla="*/ 800 w 10000"/>
                <a:gd name="T71" fmla="*/ 8800 h 10400"/>
                <a:gd name="T72" fmla="*/ 800 w 10000"/>
                <a:gd name="T73" fmla="*/ 1600 h 10400"/>
                <a:gd name="T74" fmla="*/ 1600 w 10000"/>
                <a:gd name="T75" fmla="*/ 800 h 10400"/>
                <a:gd name="T76" fmla="*/ 6800 w 10000"/>
                <a:gd name="T77" fmla="*/ 800 h 10400"/>
                <a:gd name="T78" fmla="*/ 7600 w 10000"/>
                <a:gd name="T79" fmla="*/ 1600 h 10400"/>
                <a:gd name="T80" fmla="*/ 7600 w 10000"/>
                <a:gd name="T81" fmla="*/ 7600 h 10400"/>
                <a:gd name="T82" fmla="*/ 8000 w 10000"/>
                <a:gd name="T83" fmla="*/ 8000 h 10400"/>
                <a:gd name="T84" fmla="*/ 8400 w 10000"/>
                <a:gd name="T85" fmla="*/ 7600 h 10400"/>
                <a:gd name="T86" fmla="*/ 8400 w 10000"/>
                <a:gd name="T87" fmla="*/ 2800 h 10400"/>
                <a:gd name="T88" fmla="*/ 9200 w 10000"/>
                <a:gd name="T89" fmla="*/ 3600 h 10400"/>
                <a:gd name="T90" fmla="*/ 9200 w 10000"/>
                <a:gd name="T91" fmla="*/ 8800 h 10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000" h="10400">
                  <a:moveTo>
                    <a:pt x="4000" y="6400"/>
                  </a:moveTo>
                  <a:lnTo>
                    <a:pt x="2400" y="6400"/>
                  </a:lnTo>
                  <a:cubicBezTo>
                    <a:pt x="2180" y="6400"/>
                    <a:pt x="2000" y="6580"/>
                    <a:pt x="2000" y="6800"/>
                  </a:cubicBezTo>
                  <a:cubicBezTo>
                    <a:pt x="2000" y="7020"/>
                    <a:pt x="2180" y="7200"/>
                    <a:pt x="2400" y="7200"/>
                  </a:cubicBezTo>
                  <a:lnTo>
                    <a:pt x="4000" y="7200"/>
                  </a:lnTo>
                  <a:cubicBezTo>
                    <a:pt x="4220" y="7200"/>
                    <a:pt x="4400" y="7020"/>
                    <a:pt x="4400" y="6800"/>
                  </a:cubicBezTo>
                  <a:cubicBezTo>
                    <a:pt x="4400" y="6580"/>
                    <a:pt x="4220" y="6400"/>
                    <a:pt x="4000" y="6400"/>
                  </a:cubicBezTo>
                  <a:close/>
                  <a:moveTo>
                    <a:pt x="6000" y="4400"/>
                  </a:moveTo>
                  <a:lnTo>
                    <a:pt x="2400" y="4400"/>
                  </a:lnTo>
                  <a:cubicBezTo>
                    <a:pt x="2180" y="4400"/>
                    <a:pt x="2000" y="4580"/>
                    <a:pt x="2000" y="4800"/>
                  </a:cubicBezTo>
                  <a:cubicBezTo>
                    <a:pt x="2000" y="5020"/>
                    <a:pt x="2180" y="5200"/>
                    <a:pt x="2400" y="5200"/>
                  </a:cubicBezTo>
                  <a:lnTo>
                    <a:pt x="6000" y="5200"/>
                  </a:lnTo>
                  <a:cubicBezTo>
                    <a:pt x="6220" y="5200"/>
                    <a:pt x="6400" y="5020"/>
                    <a:pt x="6400" y="4800"/>
                  </a:cubicBezTo>
                  <a:cubicBezTo>
                    <a:pt x="6400" y="4580"/>
                    <a:pt x="6220" y="4400"/>
                    <a:pt x="6000" y="4400"/>
                  </a:cubicBezTo>
                  <a:close/>
                  <a:moveTo>
                    <a:pt x="6000" y="2400"/>
                  </a:moveTo>
                  <a:lnTo>
                    <a:pt x="2400" y="2400"/>
                  </a:lnTo>
                  <a:cubicBezTo>
                    <a:pt x="2180" y="2400"/>
                    <a:pt x="2000" y="2580"/>
                    <a:pt x="2000" y="2800"/>
                  </a:cubicBezTo>
                  <a:cubicBezTo>
                    <a:pt x="2000" y="3020"/>
                    <a:pt x="2180" y="3200"/>
                    <a:pt x="2400" y="3200"/>
                  </a:cubicBezTo>
                  <a:lnTo>
                    <a:pt x="6000" y="3200"/>
                  </a:lnTo>
                  <a:cubicBezTo>
                    <a:pt x="6220" y="3200"/>
                    <a:pt x="6400" y="3020"/>
                    <a:pt x="6400" y="2800"/>
                  </a:cubicBezTo>
                  <a:cubicBezTo>
                    <a:pt x="6400" y="2580"/>
                    <a:pt x="6220" y="2400"/>
                    <a:pt x="6000" y="2400"/>
                  </a:cubicBezTo>
                  <a:close/>
                  <a:moveTo>
                    <a:pt x="8400" y="2000"/>
                  </a:moveTo>
                  <a:lnTo>
                    <a:pt x="8400" y="1600"/>
                  </a:lnTo>
                  <a:cubicBezTo>
                    <a:pt x="8400" y="720"/>
                    <a:pt x="7680" y="0"/>
                    <a:pt x="6800" y="0"/>
                  </a:cubicBezTo>
                  <a:lnTo>
                    <a:pt x="1600" y="0"/>
                  </a:lnTo>
                  <a:cubicBezTo>
                    <a:pt x="720" y="0"/>
                    <a:pt x="0" y="720"/>
                    <a:pt x="0" y="1600"/>
                  </a:cubicBezTo>
                  <a:lnTo>
                    <a:pt x="0" y="8800"/>
                  </a:lnTo>
                  <a:cubicBezTo>
                    <a:pt x="0" y="9680"/>
                    <a:pt x="720" y="10400"/>
                    <a:pt x="1600" y="10400"/>
                  </a:cubicBezTo>
                  <a:lnTo>
                    <a:pt x="8400" y="10400"/>
                  </a:lnTo>
                  <a:cubicBezTo>
                    <a:pt x="9280" y="10400"/>
                    <a:pt x="10000" y="9680"/>
                    <a:pt x="10000" y="8800"/>
                  </a:cubicBezTo>
                  <a:lnTo>
                    <a:pt x="10000" y="3600"/>
                  </a:lnTo>
                  <a:cubicBezTo>
                    <a:pt x="10000" y="2720"/>
                    <a:pt x="9280" y="2000"/>
                    <a:pt x="8400" y="2000"/>
                  </a:cubicBezTo>
                  <a:close/>
                  <a:moveTo>
                    <a:pt x="9200" y="8800"/>
                  </a:moveTo>
                  <a:cubicBezTo>
                    <a:pt x="9200" y="9240"/>
                    <a:pt x="8840" y="9600"/>
                    <a:pt x="8400" y="9600"/>
                  </a:cubicBezTo>
                  <a:lnTo>
                    <a:pt x="1600" y="9600"/>
                  </a:lnTo>
                  <a:cubicBezTo>
                    <a:pt x="1160" y="9600"/>
                    <a:pt x="800" y="9240"/>
                    <a:pt x="800" y="8800"/>
                  </a:cubicBezTo>
                  <a:lnTo>
                    <a:pt x="800" y="1600"/>
                  </a:lnTo>
                  <a:cubicBezTo>
                    <a:pt x="800" y="1160"/>
                    <a:pt x="1160" y="800"/>
                    <a:pt x="1600" y="800"/>
                  </a:cubicBezTo>
                  <a:lnTo>
                    <a:pt x="6800" y="800"/>
                  </a:lnTo>
                  <a:cubicBezTo>
                    <a:pt x="7240" y="800"/>
                    <a:pt x="7600" y="1160"/>
                    <a:pt x="7600" y="1600"/>
                  </a:cubicBezTo>
                  <a:lnTo>
                    <a:pt x="7600" y="7600"/>
                  </a:lnTo>
                  <a:cubicBezTo>
                    <a:pt x="7600" y="7820"/>
                    <a:pt x="7780" y="8000"/>
                    <a:pt x="8000" y="8000"/>
                  </a:cubicBezTo>
                  <a:cubicBezTo>
                    <a:pt x="8220" y="8000"/>
                    <a:pt x="8400" y="7820"/>
                    <a:pt x="8400" y="7600"/>
                  </a:cubicBezTo>
                  <a:lnTo>
                    <a:pt x="8400" y="2800"/>
                  </a:lnTo>
                  <a:cubicBezTo>
                    <a:pt x="8840" y="2800"/>
                    <a:pt x="9200" y="3160"/>
                    <a:pt x="9200" y="3600"/>
                  </a:cubicBezTo>
                  <a:lnTo>
                    <a:pt x="9200" y="8800"/>
                  </a:lnTo>
                  <a:close/>
                </a:path>
              </a:pathLst>
            </a:custGeom>
            <a:solidFill>
              <a:schemeClr val="tx1"/>
            </a:solidFill>
            <a:ln>
              <a:noFill/>
            </a:ln>
          </p:spPr>
        </p:sp>
        <p:sp>
          <p:nvSpPr>
            <p:cNvPr id="23" name="iconfont-10043-4933446">
              <a:extLst>
                <a:ext uri="{FF2B5EF4-FFF2-40B4-BE49-F238E27FC236}">
                  <a16:creationId xmlns:a16="http://schemas.microsoft.com/office/drawing/2014/main" id="{4E4C6C73-0B00-4A4D-A56B-3E428EA5E69A}"/>
                </a:ext>
              </a:extLst>
            </p:cNvPr>
            <p:cNvSpPr>
              <a:spLocks noChangeAspect="1"/>
            </p:cNvSpPr>
            <p:nvPr/>
          </p:nvSpPr>
          <p:spPr bwMode="auto">
            <a:xfrm>
              <a:off x="5665744" y="3613307"/>
              <a:ext cx="257262" cy="238208"/>
            </a:xfrm>
            <a:custGeom>
              <a:avLst/>
              <a:gdLst>
                <a:gd name="T0" fmla="*/ 10400 w 10800"/>
                <a:gd name="T1" fmla="*/ 9200 h 10000"/>
                <a:gd name="T2" fmla="*/ 800 w 10800"/>
                <a:gd name="T3" fmla="*/ 9200 h 10000"/>
                <a:gd name="T4" fmla="*/ 800 w 10800"/>
                <a:gd name="T5" fmla="*/ 400 h 10000"/>
                <a:gd name="T6" fmla="*/ 400 w 10800"/>
                <a:gd name="T7" fmla="*/ 0 h 10000"/>
                <a:gd name="T8" fmla="*/ 0 w 10800"/>
                <a:gd name="T9" fmla="*/ 400 h 10000"/>
                <a:gd name="T10" fmla="*/ 0 w 10800"/>
                <a:gd name="T11" fmla="*/ 9600 h 10000"/>
                <a:gd name="T12" fmla="*/ 400 w 10800"/>
                <a:gd name="T13" fmla="*/ 10000 h 10000"/>
                <a:gd name="T14" fmla="*/ 10400 w 10800"/>
                <a:gd name="T15" fmla="*/ 10000 h 10000"/>
                <a:gd name="T16" fmla="*/ 10800 w 10800"/>
                <a:gd name="T17" fmla="*/ 9600 h 10000"/>
                <a:gd name="T18" fmla="*/ 10400 w 10800"/>
                <a:gd name="T19" fmla="*/ 9200 h 10000"/>
                <a:gd name="T20" fmla="*/ 2080 w 10800"/>
                <a:gd name="T21" fmla="*/ 6560 h 10000"/>
                <a:gd name="T22" fmla="*/ 4500 w 10800"/>
                <a:gd name="T23" fmla="*/ 4140 h 10000"/>
                <a:gd name="T24" fmla="*/ 6480 w 10800"/>
                <a:gd name="T25" fmla="*/ 6120 h 10000"/>
                <a:gd name="T26" fmla="*/ 6780 w 10800"/>
                <a:gd name="T27" fmla="*/ 6240 h 10000"/>
                <a:gd name="T28" fmla="*/ 7060 w 10800"/>
                <a:gd name="T29" fmla="*/ 6120 h 10000"/>
                <a:gd name="T30" fmla="*/ 10520 w 10800"/>
                <a:gd name="T31" fmla="*/ 2640 h 10000"/>
                <a:gd name="T32" fmla="*/ 10520 w 10800"/>
                <a:gd name="T33" fmla="*/ 2100 h 10000"/>
                <a:gd name="T34" fmla="*/ 9980 w 10800"/>
                <a:gd name="T35" fmla="*/ 2100 h 10000"/>
                <a:gd name="T36" fmla="*/ 6800 w 10800"/>
                <a:gd name="T37" fmla="*/ 5300 h 10000"/>
                <a:gd name="T38" fmla="*/ 4800 w 10800"/>
                <a:gd name="T39" fmla="*/ 3300 h 10000"/>
                <a:gd name="T40" fmla="*/ 4500 w 10800"/>
                <a:gd name="T41" fmla="*/ 3200 h 10000"/>
                <a:gd name="T42" fmla="*/ 4220 w 10800"/>
                <a:gd name="T43" fmla="*/ 3320 h 10000"/>
                <a:gd name="T44" fmla="*/ 1520 w 10800"/>
                <a:gd name="T45" fmla="*/ 6000 h 10000"/>
                <a:gd name="T46" fmla="*/ 1520 w 10800"/>
                <a:gd name="T47" fmla="*/ 6560 h 10000"/>
                <a:gd name="T48" fmla="*/ 2080 w 10800"/>
                <a:gd name="T49" fmla="*/ 6560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00" h="10000">
                  <a:moveTo>
                    <a:pt x="10400" y="9200"/>
                  </a:moveTo>
                  <a:lnTo>
                    <a:pt x="800" y="9200"/>
                  </a:lnTo>
                  <a:lnTo>
                    <a:pt x="800" y="400"/>
                  </a:lnTo>
                  <a:cubicBezTo>
                    <a:pt x="800" y="180"/>
                    <a:pt x="620" y="0"/>
                    <a:pt x="400" y="0"/>
                  </a:cubicBezTo>
                  <a:cubicBezTo>
                    <a:pt x="180" y="0"/>
                    <a:pt x="0" y="180"/>
                    <a:pt x="0" y="400"/>
                  </a:cubicBezTo>
                  <a:lnTo>
                    <a:pt x="0" y="9600"/>
                  </a:lnTo>
                  <a:cubicBezTo>
                    <a:pt x="0" y="9820"/>
                    <a:pt x="180" y="10000"/>
                    <a:pt x="400" y="10000"/>
                  </a:cubicBezTo>
                  <a:lnTo>
                    <a:pt x="10400" y="10000"/>
                  </a:lnTo>
                  <a:cubicBezTo>
                    <a:pt x="10620" y="10000"/>
                    <a:pt x="10800" y="9820"/>
                    <a:pt x="10800" y="9600"/>
                  </a:cubicBezTo>
                  <a:cubicBezTo>
                    <a:pt x="10800" y="9380"/>
                    <a:pt x="10620" y="9200"/>
                    <a:pt x="10400" y="9200"/>
                  </a:cubicBezTo>
                  <a:close/>
                  <a:moveTo>
                    <a:pt x="2080" y="6560"/>
                  </a:moveTo>
                  <a:lnTo>
                    <a:pt x="4500" y="4140"/>
                  </a:lnTo>
                  <a:lnTo>
                    <a:pt x="6480" y="6120"/>
                  </a:lnTo>
                  <a:cubicBezTo>
                    <a:pt x="6560" y="6200"/>
                    <a:pt x="6680" y="6240"/>
                    <a:pt x="6780" y="6240"/>
                  </a:cubicBezTo>
                  <a:cubicBezTo>
                    <a:pt x="6880" y="6240"/>
                    <a:pt x="6980" y="6200"/>
                    <a:pt x="7060" y="6120"/>
                  </a:cubicBezTo>
                  <a:lnTo>
                    <a:pt x="10520" y="2640"/>
                  </a:lnTo>
                  <a:cubicBezTo>
                    <a:pt x="10660" y="2480"/>
                    <a:pt x="10660" y="2240"/>
                    <a:pt x="10520" y="2100"/>
                  </a:cubicBezTo>
                  <a:cubicBezTo>
                    <a:pt x="10380" y="1960"/>
                    <a:pt x="10120" y="1940"/>
                    <a:pt x="9980" y="2100"/>
                  </a:cubicBezTo>
                  <a:lnTo>
                    <a:pt x="6800" y="5300"/>
                  </a:lnTo>
                  <a:lnTo>
                    <a:pt x="4800" y="3300"/>
                  </a:lnTo>
                  <a:cubicBezTo>
                    <a:pt x="4700" y="3240"/>
                    <a:pt x="4600" y="3200"/>
                    <a:pt x="4500" y="3200"/>
                  </a:cubicBezTo>
                  <a:cubicBezTo>
                    <a:pt x="4400" y="3200"/>
                    <a:pt x="4300" y="3240"/>
                    <a:pt x="4220" y="3320"/>
                  </a:cubicBezTo>
                  <a:lnTo>
                    <a:pt x="1520" y="6000"/>
                  </a:lnTo>
                  <a:cubicBezTo>
                    <a:pt x="1360" y="6160"/>
                    <a:pt x="1360" y="6400"/>
                    <a:pt x="1520" y="6560"/>
                  </a:cubicBezTo>
                  <a:cubicBezTo>
                    <a:pt x="1680" y="6720"/>
                    <a:pt x="1920" y="6720"/>
                    <a:pt x="2080" y="6560"/>
                  </a:cubicBezTo>
                  <a:close/>
                </a:path>
              </a:pathLst>
            </a:custGeom>
            <a:solidFill>
              <a:schemeClr val="tx1"/>
            </a:solidFill>
            <a:ln>
              <a:noFill/>
            </a:ln>
          </p:spPr>
        </p:sp>
        <p:sp>
          <p:nvSpPr>
            <p:cNvPr id="24" name="iconfont-1063-813696">
              <a:extLst>
                <a:ext uri="{FF2B5EF4-FFF2-40B4-BE49-F238E27FC236}">
                  <a16:creationId xmlns:a16="http://schemas.microsoft.com/office/drawing/2014/main" id="{A2CDBA67-E6CF-401E-8811-211763DB2D77}"/>
                </a:ext>
              </a:extLst>
            </p:cNvPr>
            <p:cNvSpPr>
              <a:spLocks noChangeAspect="1"/>
            </p:cNvSpPr>
            <p:nvPr/>
          </p:nvSpPr>
          <p:spPr bwMode="auto">
            <a:xfrm>
              <a:off x="6286896" y="3592554"/>
              <a:ext cx="221458" cy="279714"/>
            </a:xfrm>
            <a:custGeom>
              <a:avLst/>
              <a:gdLst>
                <a:gd name="T0" fmla="*/ 9274 w 9970"/>
                <a:gd name="T1" fmla="*/ 5486 h 12592"/>
                <a:gd name="T2" fmla="*/ 2216 w 9970"/>
                <a:gd name="T3" fmla="*/ 5475 h 12592"/>
                <a:gd name="T4" fmla="*/ 2770 w 9970"/>
                <a:gd name="T5" fmla="*/ 2189 h 12592"/>
                <a:gd name="T6" fmla="*/ 4985 w 9970"/>
                <a:gd name="T7" fmla="*/ 1095 h 12592"/>
                <a:gd name="T8" fmla="*/ 7755 w 9970"/>
                <a:gd name="T9" fmla="*/ 3285 h 12592"/>
                <a:gd name="T10" fmla="*/ 8309 w 9970"/>
                <a:gd name="T11" fmla="*/ 3832 h 12592"/>
                <a:gd name="T12" fmla="*/ 8863 w 9970"/>
                <a:gd name="T13" fmla="*/ 2737 h 12592"/>
                <a:gd name="T14" fmla="*/ 4985 w 9970"/>
                <a:gd name="T15" fmla="*/ 0 h 12592"/>
                <a:gd name="T16" fmla="*/ 2216 w 9970"/>
                <a:gd name="T17" fmla="*/ 1095 h 12592"/>
                <a:gd name="T18" fmla="*/ 1108 w 9970"/>
                <a:gd name="T19" fmla="*/ 5475 h 12592"/>
                <a:gd name="T20" fmla="*/ 696 w 9970"/>
                <a:gd name="T21" fmla="*/ 5486 h 12592"/>
                <a:gd name="T22" fmla="*/ 0 w 9970"/>
                <a:gd name="T23" fmla="*/ 6165 h 12592"/>
                <a:gd name="T24" fmla="*/ 0 w 9970"/>
                <a:gd name="T25" fmla="*/ 11912 h 12592"/>
                <a:gd name="T26" fmla="*/ 696 w 9970"/>
                <a:gd name="T27" fmla="*/ 12592 h 12592"/>
                <a:gd name="T28" fmla="*/ 9274 w 9970"/>
                <a:gd name="T29" fmla="*/ 12592 h 12592"/>
                <a:gd name="T30" fmla="*/ 9970 w 9970"/>
                <a:gd name="T31" fmla="*/ 11912 h 12592"/>
                <a:gd name="T32" fmla="*/ 9970 w 9970"/>
                <a:gd name="T33" fmla="*/ 6165 h 12592"/>
                <a:gd name="T34" fmla="*/ 9274 w 9970"/>
                <a:gd name="T35" fmla="*/ 5486 h 12592"/>
                <a:gd name="T36" fmla="*/ 9274 w 9970"/>
                <a:gd name="T37" fmla="*/ 5486 h 12592"/>
                <a:gd name="T38" fmla="*/ 8880 w 9970"/>
                <a:gd name="T39" fmla="*/ 10945 h 12592"/>
                <a:gd name="T40" fmla="*/ 8717 w 9970"/>
                <a:gd name="T41" fmla="*/ 11333 h 12592"/>
                <a:gd name="T42" fmla="*/ 8325 w 9970"/>
                <a:gd name="T43" fmla="*/ 11494 h 12592"/>
                <a:gd name="T44" fmla="*/ 1665 w 9970"/>
                <a:gd name="T45" fmla="*/ 11494 h 12592"/>
                <a:gd name="T46" fmla="*/ 1274 w 9970"/>
                <a:gd name="T47" fmla="*/ 11333 h 12592"/>
                <a:gd name="T48" fmla="*/ 1110 w 9970"/>
                <a:gd name="T49" fmla="*/ 10945 h 12592"/>
                <a:gd name="T50" fmla="*/ 1110 w 9970"/>
                <a:gd name="T51" fmla="*/ 7106 h 12592"/>
                <a:gd name="T52" fmla="*/ 1665 w 9970"/>
                <a:gd name="T53" fmla="*/ 6558 h 12592"/>
                <a:gd name="T54" fmla="*/ 8325 w 9970"/>
                <a:gd name="T55" fmla="*/ 6558 h 12592"/>
                <a:gd name="T56" fmla="*/ 8880 w 9970"/>
                <a:gd name="T57" fmla="*/ 7106 h 12592"/>
                <a:gd name="T58" fmla="*/ 8880 w 9970"/>
                <a:gd name="T59" fmla="*/ 10945 h 12592"/>
                <a:gd name="T60" fmla="*/ 8880 w 9970"/>
                <a:gd name="T61" fmla="*/ 10945 h 1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970" h="12592">
                  <a:moveTo>
                    <a:pt x="9274" y="5486"/>
                  </a:moveTo>
                  <a:lnTo>
                    <a:pt x="2216" y="5475"/>
                  </a:lnTo>
                  <a:cubicBezTo>
                    <a:pt x="2213" y="4533"/>
                    <a:pt x="1957" y="3075"/>
                    <a:pt x="2770" y="2189"/>
                  </a:cubicBezTo>
                  <a:cubicBezTo>
                    <a:pt x="3264" y="1650"/>
                    <a:pt x="4097" y="1095"/>
                    <a:pt x="4985" y="1095"/>
                  </a:cubicBezTo>
                  <a:cubicBezTo>
                    <a:pt x="6298" y="1095"/>
                    <a:pt x="7280" y="2073"/>
                    <a:pt x="7755" y="3285"/>
                  </a:cubicBezTo>
                  <a:cubicBezTo>
                    <a:pt x="7893" y="3634"/>
                    <a:pt x="8015" y="3822"/>
                    <a:pt x="8309" y="3832"/>
                  </a:cubicBezTo>
                  <a:cubicBezTo>
                    <a:pt x="9045" y="3854"/>
                    <a:pt x="9000" y="3086"/>
                    <a:pt x="8863" y="2737"/>
                  </a:cubicBezTo>
                  <a:cubicBezTo>
                    <a:pt x="8176" y="988"/>
                    <a:pt x="6888" y="0"/>
                    <a:pt x="4985" y="0"/>
                  </a:cubicBezTo>
                  <a:cubicBezTo>
                    <a:pt x="3692" y="0"/>
                    <a:pt x="2980" y="262"/>
                    <a:pt x="2216" y="1095"/>
                  </a:cubicBezTo>
                  <a:cubicBezTo>
                    <a:pt x="1048" y="2367"/>
                    <a:pt x="1105" y="4424"/>
                    <a:pt x="1108" y="5475"/>
                  </a:cubicBezTo>
                  <a:lnTo>
                    <a:pt x="696" y="5486"/>
                  </a:lnTo>
                  <a:cubicBezTo>
                    <a:pt x="311" y="5486"/>
                    <a:pt x="0" y="5791"/>
                    <a:pt x="0" y="6165"/>
                  </a:cubicBezTo>
                  <a:lnTo>
                    <a:pt x="0" y="11912"/>
                  </a:lnTo>
                  <a:cubicBezTo>
                    <a:pt x="0" y="12289"/>
                    <a:pt x="312" y="12592"/>
                    <a:pt x="696" y="12592"/>
                  </a:cubicBezTo>
                  <a:lnTo>
                    <a:pt x="9274" y="12592"/>
                  </a:lnTo>
                  <a:cubicBezTo>
                    <a:pt x="9658" y="12592"/>
                    <a:pt x="9970" y="12288"/>
                    <a:pt x="9970" y="11912"/>
                  </a:cubicBezTo>
                  <a:lnTo>
                    <a:pt x="9970" y="6165"/>
                  </a:lnTo>
                  <a:cubicBezTo>
                    <a:pt x="9970" y="5790"/>
                    <a:pt x="9659" y="5486"/>
                    <a:pt x="9274" y="5486"/>
                  </a:cubicBezTo>
                  <a:lnTo>
                    <a:pt x="9274" y="5486"/>
                  </a:lnTo>
                  <a:close/>
                  <a:moveTo>
                    <a:pt x="8880" y="10945"/>
                  </a:moveTo>
                  <a:cubicBezTo>
                    <a:pt x="8880" y="11097"/>
                    <a:pt x="8826" y="11227"/>
                    <a:pt x="8717" y="11333"/>
                  </a:cubicBezTo>
                  <a:cubicBezTo>
                    <a:pt x="8609" y="11440"/>
                    <a:pt x="8478" y="11494"/>
                    <a:pt x="8325" y="11494"/>
                  </a:cubicBezTo>
                  <a:lnTo>
                    <a:pt x="1665" y="11494"/>
                  </a:lnTo>
                  <a:cubicBezTo>
                    <a:pt x="1512" y="11494"/>
                    <a:pt x="1381" y="11441"/>
                    <a:pt x="1274" y="11333"/>
                  </a:cubicBezTo>
                  <a:cubicBezTo>
                    <a:pt x="1165" y="11226"/>
                    <a:pt x="1110" y="11097"/>
                    <a:pt x="1110" y="10945"/>
                  </a:cubicBezTo>
                  <a:lnTo>
                    <a:pt x="1110" y="7106"/>
                  </a:lnTo>
                  <a:cubicBezTo>
                    <a:pt x="1110" y="6804"/>
                    <a:pt x="1359" y="6558"/>
                    <a:pt x="1665" y="6558"/>
                  </a:cubicBezTo>
                  <a:lnTo>
                    <a:pt x="8325" y="6558"/>
                  </a:lnTo>
                  <a:cubicBezTo>
                    <a:pt x="8631" y="6558"/>
                    <a:pt x="8880" y="6804"/>
                    <a:pt x="8880" y="7106"/>
                  </a:cubicBezTo>
                  <a:lnTo>
                    <a:pt x="8880" y="10945"/>
                  </a:lnTo>
                  <a:lnTo>
                    <a:pt x="8880" y="10945"/>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sp>
        <p:nvSpPr>
          <p:cNvPr id="5" name="文本框 4">
            <a:extLst>
              <a:ext uri="{FF2B5EF4-FFF2-40B4-BE49-F238E27FC236}">
                <a16:creationId xmlns:a16="http://schemas.microsoft.com/office/drawing/2014/main" id="{9F1324AC-C39B-B4B4-6797-A4F37BB058A8}"/>
              </a:ext>
            </a:extLst>
          </p:cNvPr>
          <p:cNvSpPr txBox="1"/>
          <p:nvPr/>
        </p:nvSpPr>
        <p:spPr>
          <a:xfrm>
            <a:off x="6242342" y="1242160"/>
            <a:ext cx="5077326" cy="1901674"/>
          </a:xfrm>
          <a:prstGeom prst="rect">
            <a:avLst/>
          </a:prstGeom>
          <a:noFill/>
        </p:spPr>
        <p:txBody>
          <a:bodyPr wrap="square" rtlCol="0">
            <a:spAutoFit/>
          </a:bodyPr>
          <a:lstStyle/>
          <a:p>
            <a:pPr marL="742950" lvl="1" indent="-285750">
              <a:lnSpc>
                <a:spcPct val="130000"/>
              </a:lnSpc>
              <a:buFont typeface="Arial" panose="020B0604020202020204" pitchFamily="34" charset="0"/>
              <a:buChar char="•"/>
              <a:defRPr/>
            </a:pPr>
            <a:r>
              <a:rPr lang="zh-CN" altLang="en-US" sz="1600" b="0" i="0" dirty="0">
                <a:solidFill>
                  <a:srgbClr val="171A1D"/>
                </a:solidFill>
                <a:effectLst/>
                <a:latin typeface="Microsoft YaHei" panose="020B0503020204020204" pitchFamily="34" charset="-122"/>
                <a:ea typeface="Microsoft YaHei" panose="020B0503020204020204" pitchFamily="34" charset="-122"/>
              </a:rPr>
              <a:t>获取信息：</a:t>
            </a:r>
            <a:endParaRPr lang="en-US" altLang="zh-CN" sz="1600" b="0" i="0" dirty="0">
              <a:solidFill>
                <a:srgbClr val="171A1D"/>
              </a:solidFill>
              <a:effectLst/>
              <a:latin typeface="Microsoft YaHei" panose="020B0503020204020204" pitchFamily="34" charset="-122"/>
              <a:ea typeface="Microsoft YaHei" panose="020B0503020204020204" pitchFamily="34" charset="-122"/>
            </a:endParaRPr>
          </a:p>
          <a:p>
            <a:pPr lvl="1">
              <a:lnSpc>
                <a:spcPct val="130000"/>
              </a:lnSpc>
              <a:defRPr/>
            </a:pPr>
            <a:r>
              <a:rPr lang="zh-CN" altLang="en-US" sz="1200" b="0" i="0" dirty="0">
                <a:solidFill>
                  <a:srgbClr val="171A1D"/>
                </a:solidFill>
                <a:effectLst/>
                <a:latin typeface="Microsoft YaHei" panose="020B0503020204020204" pitchFamily="34" charset="-122"/>
                <a:ea typeface="Microsoft YaHei" panose="020B0503020204020204" pitchFamily="34" charset="-122"/>
              </a:rPr>
              <a:t>在终端使用</a:t>
            </a:r>
            <a:r>
              <a:rPr lang="en-US" altLang="zh-CN" sz="1200" b="0" i="0" dirty="0">
                <a:solidFill>
                  <a:srgbClr val="171A1D"/>
                </a:solidFill>
                <a:effectLst/>
                <a:latin typeface="Microsoft YaHei" panose="020B0503020204020204" pitchFamily="34" charset="-122"/>
                <a:ea typeface="Microsoft YaHei" panose="020B0503020204020204" pitchFamily="34" charset="-122"/>
              </a:rPr>
              <a:t>git log --</a:t>
            </a:r>
            <a:r>
              <a:rPr lang="en-US" altLang="zh-CN" sz="1200" b="0" i="0" dirty="0" err="1">
                <a:solidFill>
                  <a:srgbClr val="171A1D"/>
                </a:solidFill>
                <a:effectLst/>
                <a:latin typeface="Microsoft YaHei" panose="020B0503020204020204" pitchFamily="34" charset="-122"/>
                <a:ea typeface="Microsoft YaHei" panose="020B0503020204020204" pitchFamily="34" charset="-122"/>
              </a:rPr>
              <a:t>shortstat</a:t>
            </a:r>
            <a:r>
              <a:rPr lang="en-US" altLang="zh-CN" sz="1200" b="0" i="0" dirty="0">
                <a:solidFill>
                  <a:srgbClr val="171A1D"/>
                </a:solidFill>
                <a:effectLst/>
                <a:latin typeface="Microsoft YaHei" panose="020B0503020204020204" pitchFamily="34" charset="-122"/>
                <a:ea typeface="Microsoft YaHei" panose="020B0503020204020204" pitchFamily="34" charset="-122"/>
              </a:rPr>
              <a:t> --pretty=format:"@COMMIT@ %H @AUTHOR@ %an &lt;%ae&gt; @CONTENT@ %s @TIME@ %ad @C_TIME@ %cd @COMMITTER@ %</a:t>
            </a:r>
            <a:r>
              <a:rPr lang="en-US" altLang="zh-CN" sz="1200" b="0" i="0" dirty="0" err="1">
                <a:solidFill>
                  <a:srgbClr val="171A1D"/>
                </a:solidFill>
                <a:effectLst/>
                <a:latin typeface="Microsoft YaHei" panose="020B0503020204020204" pitchFamily="34" charset="-122"/>
                <a:ea typeface="Microsoft YaHei" panose="020B0503020204020204" pitchFamily="34" charset="-122"/>
              </a:rPr>
              <a:t>cn</a:t>
            </a:r>
            <a:r>
              <a:rPr lang="en-US" altLang="zh-CN" sz="1200" b="0" i="0" dirty="0">
                <a:solidFill>
                  <a:srgbClr val="171A1D"/>
                </a:solidFill>
                <a:effectLst/>
                <a:latin typeface="Microsoft YaHei" panose="020B0503020204020204" pitchFamily="34" charset="-122"/>
                <a:ea typeface="Microsoft YaHei" panose="020B0503020204020204" pitchFamily="34" charset="-122"/>
              </a:rPr>
              <a:t> &lt;%</a:t>
            </a:r>
            <a:r>
              <a:rPr lang="en-US" altLang="zh-CN" sz="1200" b="0" i="0" dirty="0" err="1">
                <a:solidFill>
                  <a:srgbClr val="171A1D"/>
                </a:solidFill>
                <a:effectLst/>
                <a:latin typeface="Microsoft YaHei" panose="020B0503020204020204" pitchFamily="34" charset="-122"/>
                <a:ea typeface="Microsoft YaHei" panose="020B0503020204020204" pitchFamily="34" charset="-122"/>
              </a:rPr>
              <a:t>ce</a:t>
            </a:r>
            <a:r>
              <a:rPr lang="en-US" altLang="zh-CN" sz="1200" b="0" i="0" dirty="0">
                <a:solidFill>
                  <a:srgbClr val="171A1D"/>
                </a:solidFill>
                <a:effectLst/>
                <a:latin typeface="Microsoft YaHei" panose="020B0503020204020204" pitchFamily="34" charset="-122"/>
                <a:ea typeface="Microsoft YaHei" panose="020B0503020204020204" pitchFamily="34" charset="-122"/>
              </a:rPr>
              <a:t>&gt;"</a:t>
            </a:r>
            <a:r>
              <a:rPr lang="en-US" altLang="zh-CN" b="0" i="0" dirty="0">
                <a:solidFill>
                  <a:srgbClr val="171A1D"/>
                </a:solidFill>
                <a:effectLst/>
                <a:latin typeface="Microsoft YaHei" panose="020B0503020204020204" pitchFamily="34" charset="-122"/>
                <a:ea typeface="Microsoft YaHei" panose="020B0503020204020204" pitchFamily="34" charset="-122"/>
              </a:rPr>
              <a:t> </a:t>
            </a:r>
            <a:r>
              <a:rPr lang="zh-CN" altLang="en-US" sz="1600" b="0" i="0" dirty="0">
                <a:solidFill>
                  <a:srgbClr val="171A1D"/>
                </a:solidFill>
                <a:effectLst/>
                <a:latin typeface="Microsoft YaHei" panose="020B0503020204020204" pitchFamily="34" charset="-122"/>
                <a:ea typeface="Microsoft YaHei" panose="020B0503020204020204" pitchFamily="34" charset="-122"/>
              </a:rPr>
              <a:t>从</a:t>
            </a:r>
            <a:r>
              <a:rPr lang="en-US" altLang="zh-CN" sz="1600" b="0" i="0" dirty="0">
                <a:solidFill>
                  <a:srgbClr val="171A1D"/>
                </a:solidFill>
                <a:effectLst/>
                <a:latin typeface="Microsoft YaHei" panose="020B0503020204020204" pitchFamily="34" charset="-122"/>
                <a:ea typeface="Microsoft YaHei" panose="020B0503020204020204" pitchFamily="34" charset="-122"/>
              </a:rPr>
              <a:t>git log </a:t>
            </a:r>
            <a:r>
              <a:rPr lang="zh-CN" altLang="en-US" sz="1600" b="0" i="0" dirty="0">
                <a:solidFill>
                  <a:srgbClr val="171A1D"/>
                </a:solidFill>
                <a:effectLst/>
                <a:latin typeface="Microsoft YaHei" panose="020B0503020204020204" pitchFamily="34" charset="-122"/>
                <a:ea typeface="Microsoft YaHei" panose="020B0503020204020204" pitchFamily="34" charset="-122"/>
              </a:rPr>
              <a:t>中提取每次</a:t>
            </a:r>
            <a:r>
              <a:rPr lang="en-US" altLang="zh-CN" sz="1600" b="0" i="0" dirty="0">
                <a:solidFill>
                  <a:srgbClr val="171A1D"/>
                </a:solidFill>
                <a:effectLst/>
                <a:latin typeface="Microsoft YaHei" panose="020B0503020204020204" pitchFamily="34" charset="-122"/>
                <a:ea typeface="Microsoft YaHei" panose="020B0503020204020204" pitchFamily="34" charset="-122"/>
              </a:rPr>
              <a:t>commit</a:t>
            </a:r>
            <a:r>
              <a:rPr lang="zh-CN" altLang="en-US" sz="1600" b="0" i="0" dirty="0">
                <a:solidFill>
                  <a:srgbClr val="171A1D"/>
                </a:solidFill>
                <a:effectLst/>
                <a:latin typeface="Microsoft YaHei" panose="020B0503020204020204" pitchFamily="34" charset="-122"/>
                <a:ea typeface="Microsoft YaHei" panose="020B0503020204020204" pitchFamily="34" charset="-122"/>
              </a:rPr>
              <a:t>的</a:t>
            </a:r>
            <a:r>
              <a:rPr lang="en-US" altLang="zh-CN" sz="1600" b="0" i="0" dirty="0">
                <a:solidFill>
                  <a:srgbClr val="171A1D"/>
                </a:solidFill>
                <a:effectLst/>
                <a:latin typeface="Microsoft YaHei" panose="020B0503020204020204" pitchFamily="34" charset="-122"/>
                <a:ea typeface="Microsoft YaHei" panose="020B0503020204020204" pitchFamily="34" charset="-122"/>
              </a:rPr>
              <a:t>id</a:t>
            </a:r>
            <a:r>
              <a:rPr lang="zh-CN" altLang="en-US" sz="1600" b="0" i="0" dirty="0">
                <a:solidFill>
                  <a:srgbClr val="171A1D"/>
                </a:solidFill>
                <a:effectLst/>
                <a:latin typeface="Microsoft YaHei" panose="020B0503020204020204" pitchFamily="34" charset="-122"/>
                <a:ea typeface="Microsoft YaHei" panose="020B0503020204020204" pitchFamily="34" charset="-122"/>
              </a:rPr>
              <a:t>、</a:t>
            </a:r>
            <a:r>
              <a:rPr lang="en-US" altLang="zh-CN" sz="1600" b="0" i="0" dirty="0">
                <a:solidFill>
                  <a:srgbClr val="171A1D"/>
                </a:solidFill>
                <a:effectLst/>
                <a:latin typeface="Microsoft YaHei" panose="020B0503020204020204" pitchFamily="34" charset="-122"/>
                <a:ea typeface="Microsoft YaHei" panose="020B0503020204020204" pitchFamily="34" charset="-122"/>
              </a:rPr>
              <a:t>author</a:t>
            </a:r>
            <a:r>
              <a:rPr lang="zh-CN" altLang="en-US" sz="1600" b="0" i="0" dirty="0">
                <a:solidFill>
                  <a:srgbClr val="171A1D"/>
                </a:solidFill>
                <a:effectLst/>
                <a:latin typeface="Microsoft YaHei" panose="020B0503020204020204" pitchFamily="34" charset="-122"/>
                <a:ea typeface="Microsoft YaHei" panose="020B0503020204020204" pitchFamily="34" charset="-122"/>
              </a:rPr>
              <a:t>、</a:t>
            </a:r>
            <a:r>
              <a:rPr lang="en-US" altLang="zh-CN" sz="1600" b="0" i="0" dirty="0">
                <a:solidFill>
                  <a:srgbClr val="171A1D"/>
                </a:solidFill>
                <a:effectLst/>
                <a:latin typeface="Microsoft YaHei" panose="020B0503020204020204" pitchFamily="34" charset="-122"/>
                <a:ea typeface="Microsoft YaHei" panose="020B0503020204020204" pitchFamily="34" charset="-122"/>
              </a:rPr>
              <a:t>content</a:t>
            </a:r>
            <a:r>
              <a:rPr lang="zh-CN" altLang="en-US" sz="1600" b="0" i="0" dirty="0">
                <a:solidFill>
                  <a:srgbClr val="171A1D"/>
                </a:solidFill>
                <a:effectLst/>
                <a:latin typeface="Microsoft YaHei" panose="020B0503020204020204" pitchFamily="34" charset="-122"/>
                <a:ea typeface="Microsoft YaHei" panose="020B0503020204020204" pitchFamily="34" charset="-122"/>
              </a:rPr>
              <a:t>、</a:t>
            </a:r>
            <a:r>
              <a:rPr lang="en-US" altLang="zh-CN" sz="1600" b="0" i="0" dirty="0">
                <a:solidFill>
                  <a:srgbClr val="171A1D"/>
                </a:solidFill>
                <a:effectLst/>
                <a:latin typeface="Microsoft YaHei" panose="020B0503020204020204" pitchFamily="34" charset="-122"/>
                <a:ea typeface="Microsoft YaHei" panose="020B0503020204020204" pitchFamily="34" charset="-122"/>
              </a:rPr>
              <a:t>time</a:t>
            </a:r>
            <a:r>
              <a:rPr lang="zh-CN" altLang="en-US" sz="1600" b="0" i="0" dirty="0">
                <a:solidFill>
                  <a:srgbClr val="171A1D"/>
                </a:solidFill>
                <a:effectLst/>
                <a:latin typeface="Microsoft YaHei" panose="020B0503020204020204" pitchFamily="34" charset="-122"/>
                <a:ea typeface="Microsoft YaHei" panose="020B0503020204020204" pitchFamily="34" charset="-122"/>
              </a:rPr>
              <a:t>、</a:t>
            </a:r>
            <a:r>
              <a:rPr lang="en-US" altLang="zh-CN" sz="1600" b="0" i="0" dirty="0">
                <a:solidFill>
                  <a:srgbClr val="171A1D"/>
                </a:solidFill>
                <a:effectLst/>
                <a:latin typeface="Microsoft YaHei" panose="020B0503020204020204" pitchFamily="34" charset="-122"/>
                <a:ea typeface="Microsoft YaHei" panose="020B0503020204020204" pitchFamily="34" charset="-122"/>
              </a:rPr>
              <a:t>committer</a:t>
            </a:r>
            <a:r>
              <a:rPr lang="zh-CN" altLang="en-US" sz="1600" b="0" i="0" dirty="0">
                <a:solidFill>
                  <a:srgbClr val="171A1D"/>
                </a:solidFill>
                <a:effectLst/>
                <a:latin typeface="Microsoft YaHei" panose="020B0503020204020204" pitchFamily="34" charset="-122"/>
                <a:ea typeface="Microsoft YaHei" panose="020B0503020204020204" pitchFamily="34" charset="-122"/>
              </a:rPr>
              <a:t>信息，重定向输出到</a:t>
            </a:r>
            <a:r>
              <a:rPr lang="en-US" altLang="zh-CN" sz="1600" b="0" i="0" dirty="0">
                <a:solidFill>
                  <a:srgbClr val="171A1D"/>
                </a:solidFill>
                <a:effectLst/>
                <a:latin typeface="Microsoft YaHei" panose="020B0503020204020204" pitchFamily="34" charset="-122"/>
                <a:ea typeface="Microsoft YaHei" panose="020B0503020204020204" pitchFamily="34" charset="-122"/>
              </a:rPr>
              <a:t>txt</a:t>
            </a:r>
            <a:r>
              <a:rPr lang="zh-CN" altLang="en-US" sz="1600" b="0" i="0" dirty="0">
                <a:solidFill>
                  <a:srgbClr val="171A1D"/>
                </a:solidFill>
                <a:effectLst/>
                <a:latin typeface="Microsoft YaHei" panose="020B0503020204020204" pitchFamily="34" charset="-122"/>
                <a:ea typeface="Microsoft YaHei" panose="020B0503020204020204" pitchFamily="34" charset="-122"/>
              </a:rPr>
              <a:t>文件。</a:t>
            </a:r>
            <a:endParaRPr lang="en-US" altLang="zh-CN" b="0" i="0" dirty="0">
              <a:solidFill>
                <a:srgbClr val="171A1D"/>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31894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2196437" cy="430887"/>
            <a:chOff x="514384" y="883622"/>
            <a:chExt cx="2196437"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322524"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prstClr val="black"/>
                  </a:solidFill>
                  <a:latin typeface="Tw Cen MT Condensed Extra Bold" panose="020B0803020202020204" pitchFamily="34" charset="0"/>
                  <a:ea typeface="等线" panose="02010600030101010101" pitchFamily="2" charset="-122"/>
                </a:rPr>
                <a:t>4</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73316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solidFill>
                  <a:latin typeface="碳纤维正中黑简体" panose="02010601030101010101" pitchFamily="2" charset="-122"/>
                  <a:ea typeface="碳纤维正中黑简体" panose="02010601030101010101" pitchFamily="2" charset="-122"/>
                </a:rPr>
                <a:t>开发工作评价</a:t>
              </a:r>
              <a:endPar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endParaRPr>
            </a:p>
          </p:txBody>
        </p:sp>
      </p:grpSp>
      <p:sp>
        <p:nvSpPr>
          <p:cNvPr id="10" name="文本框 9">
            <a:extLst>
              <a:ext uri="{FF2B5EF4-FFF2-40B4-BE49-F238E27FC236}">
                <a16:creationId xmlns:a16="http://schemas.microsoft.com/office/drawing/2014/main" id="{AD19FA19-07A1-4938-9024-6089D5D66ED3}"/>
              </a:ext>
            </a:extLst>
          </p:cNvPr>
          <p:cNvSpPr txBox="1"/>
          <p:nvPr/>
        </p:nvSpPr>
        <p:spPr>
          <a:xfrm>
            <a:off x="5627802" y="6088558"/>
            <a:ext cx="5976823"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DEVELOPMENT</a:t>
            </a:r>
            <a:r>
              <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 </a:t>
            </a: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EVALUATION</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267187"/>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26CBE861-E98E-4438-8DD3-490A2B13720D}"/>
              </a:ext>
            </a:extLst>
          </p:cNvPr>
          <p:cNvGrpSpPr/>
          <p:nvPr/>
        </p:nvGrpSpPr>
        <p:grpSpPr>
          <a:xfrm>
            <a:off x="1050646" y="1285875"/>
            <a:ext cx="2235480" cy="1322537"/>
            <a:chOff x="1050646" y="1285875"/>
            <a:chExt cx="2235480" cy="1428751"/>
          </a:xfrm>
        </p:grpSpPr>
        <p:grpSp>
          <p:nvGrpSpPr>
            <p:cNvPr id="39" name="组合 38">
              <a:extLst>
                <a:ext uri="{FF2B5EF4-FFF2-40B4-BE49-F238E27FC236}">
                  <a16:creationId xmlns:a16="http://schemas.microsoft.com/office/drawing/2014/main" id="{67924BFE-ACC4-4A59-9891-65FE632D768A}"/>
                </a:ext>
              </a:extLst>
            </p:cNvPr>
            <p:cNvGrpSpPr/>
            <p:nvPr/>
          </p:nvGrpSpPr>
          <p:grpSpPr>
            <a:xfrm>
              <a:off x="1050646" y="1285875"/>
              <a:ext cx="2235480" cy="1428751"/>
              <a:chOff x="2909102" y="2702719"/>
              <a:chExt cx="2283652" cy="1452562"/>
            </a:xfrm>
          </p:grpSpPr>
          <p:sp>
            <p:nvSpPr>
              <p:cNvPr id="43" name="任意多边形: 形状 42">
                <a:extLst>
                  <a:ext uri="{FF2B5EF4-FFF2-40B4-BE49-F238E27FC236}">
                    <a16:creationId xmlns:a16="http://schemas.microsoft.com/office/drawing/2014/main" id="{CEDD169F-0E78-4686-B34F-34809DBF6622}"/>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 name="平行四边形 43">
                <a:extLst>
                  <a:ext uri="{FF2B5EF4-FFF2-40B4-BE49-F238E27FC236}">
                    <a16:creationId xmlns:a16="http://schemas.microsoft.com/office/drawing/2014/main" id="{A97A443D-4E57-4A4C-BA1E-CD015D58A332}"/>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平行四边形 44">
                <a:extLst>
                  <a:ext uri="{FF2B5EF4-FFF2-40B4-BE49-F238E27FC236}">
                    <a16:creationId xmlns:a16="http://schemas.microsoft.com/office/drawing/2014/main" id="{F7215750-E85E-4818-ADF7-802FBDBD2411}"/>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6" name="平行四边形 45">
                <a:extLst>
                  <a:ext uri="{FF2B5EF4-FFF2-40B4-BE49-F238E27FC236}">
                    <a16:creationId xmlns:a16="http://schemas.microsoft.com/office/drawing/2014/main" id="{C176D6F6-3B6D-4CE1-A5E1-7506A102F855}"/>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41" name="文本框 40">
              <a:extLst>
                <a:ext uri="{FF2B5EF4-FFF2-40B4-BE49-F238E27FC236}">
                  <a16:creationId xmlns:a16="http://schemas.microsoft.com/office/drawing/2014/main" id="{1665182A-ADDA-47D5-B8F3-75D0A79F497C}"/>
                </a:ext>
              </a:extLst>
            </p:cNvPr>
            <p:cNvSpPr txBox="1"/>
            <p:nvPr/>
          </p:nvSpPr>
          <p:spPr>
            <a:xfrm>
              <a:off x="1522393" y="1446253"/>
              <a:ext cx="1415772" cy="49874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生产效率</a:t>
              </a:r>
            </a:p>
          </p:txBody>
        </p:sp>
      </p:grpSp>
      <p:grpSp>
        <p:nvGrpSpPr>
          <p:cNvPr id="9" name="组合 8">
            <a:extLst>
              <a:ext uri="{FF2B5EF4-FFF2-40B4-BE49-F238E27FC236}">
                <a16:creationId xmlns:a16="http://schemas.microsoft.com/office/drawing/2014/main" id="{21E87231-5B08-494E-8DE7-6565AF7AF399}"/>
              </a:ext>
            </a:extLst>
          </p:cNvPr>
          <p:cNvGrpSpPr/>
          <p:nvPr/>
        </p:nvGrpSpPr>
        <p:grpSpPr>
          <a:xfrm>
            <a:off x="1050646" y="2834342"/>
            <a:ext cx="2235480" cy="1322537"/>
            <a:chOff x="1050646" y="2781300"/>
            <a:chExt cx="2235480" cy="1428751"/>
          </a:xfrm>
        </p:grpSpPr>
        <p:grpSp>
          <p:nvGrpSpPr>
            <p:cNvPr id="47" name="组合 46">
              <a:extLst>
                <a:ext uri="{FF2B5EF4-FFF2-40B4-BE49-F238E27FC236}">
                  <a16:creationId xmlns:a16="http://schemas.microsoft.com/office/drawing/2014/main" id="{374C8BE1-AD6C-43FC-B7C5-523138178D9A}"/>
                </a:ext>
              </a:extLst>
            </p:cNvPr>
            <p:cNvGrpSpPr/>
            <p:nvPr/>
          </p:nvGrpSpPr>
          <p:grpSpPr>
            <a:xfrm>
              <a:off x="1050646" y="2781300"/>
              <a:ext cx="2235480" cy="1428751"/>
              <a:chOff x="2909102" y="2702719"/>
              <a:chExt cx="2283652" cy="1452562"/>
            </a:xfrm>
          </p:grpSpPr>
          <p:sp>
            <p:nvSpPr>
              <p:cNvPr id="48" name="任意多边形: 形状 47">
                <a:extLst>
                  <a:ext uri="{FF2B5EF4-FFF2-40B4-BE49-F238E27FC236}">
                    <a16:creationId xmlns:a16="http://schemas.microsoft.com/office/drawing/2014/main" id="{0380CDFD-2A26-4549-87B1-0BF2E52A4D50}"/>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 name="平行四边形 48">
                <a:extLst>
                  <a:ext uri="{FF2B5EF4-FFF2-40B4-BE49-F238E27FC236}">
                    <a16:creationId xmlns:a16="http://schemas.microsoft.com/office/drawing/2014/main" id="{74F90EEB-2CCD-4528-9949-5759120F9B1B}"/>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 name="平行四边形 49">
                <a:extLst>
                  <a:ext uri="{FF2B5EF4-FFF2-40B4-BE49-F238E27FC236}">
                    <a16:creationId xmlns:a16="http://schemas.microsoft.com/office/drawing/2014/main" id="{0CBD0636-900D-4BE6-8D34-F0EB1440B7DF}"/>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 name="平行四边形 50">
                <a:extLst>
                  <a:ext uri="{FF2B5EF4-FFF2-40B4-BE49-F238E27FC236}">
                    <a16:creationId xmlns:a16="http://schemas.microsoft.com/office/drawing/2014/main" id="{779A7E07-F313-4148-8673-68792B4D98A8}"/>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53" name="文本框 52">
              <a:extLst>
                <a:ext uri="{FF2B5EF4-FFF2-40B4-BE49-F238E27FC236}">
                  <a16:creationId xmlns:a16="http://schemas.microsoft.com/office/drawing/2014/main" id="{75FEB1FF-BC5B-4CCF-9337-FC6A6CDE77D1}"/>
                </a:ext>
              </a:extLst>
            </p:cNvPr>
            <p:cNvSpPr txBox="1"/>
            <p:nvPr/>
          </p:nvSpPr>
          <p:spPr>
            <a:xfrm>
              <a:off x="1522393" y="2922200"/>
              <a:ext cx="1415772" cy="49874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产品质量</a:t>
              </a:r>
            </a:p>
          </p:txBody>
        </p:sp>
      </p:grpSp>
      <p:grpSp>
        <p:nvGrpSpPr>
          <p:cNvPr id="63" name="组合 62">
            <a:extLst>
              <a:ext uri="{FF2B5EF4-FFF2-40B4-BE49-F238E27FC236}">
                <a16:creationId xmlns:a16="http://schemas.microsoft.com/office/drawing/2014/main" id="{0668F68B-133D-4ACF-8438-00687FD3AE3E}"/>
              </a:ext>
            </a:extLst>
          </p:cNvPr>
          <p:cNvGrpSpPr/>
          <p:nvPr/>
        </p:nvGrpSpPr>
        <p:grpSpPr>
          <a:xfrm>
            <a:off x="1050646" y="4382808"/>
            <a:ext cx="2235480" cy="1322537"/>
            <a:chOff x="1050646" y="4382808"/>
            <a:chExt cx="2235480" cy="1428751"/>
          </a:xfrm>
        </p:grpSpPr>
        <p:grpSp>
          <p:nvGrpSpPr>
            <p:cNvPr id="55" name="组合 54">
              <a:extLst>
                <a:ext uri="{FF2B5EF4-FFF2-40B4-BE49-F238E27FC236}">
                  <a16:creationId xmlns:a16="http://schemas.microsoft.com/office/drawing/2014/main" id="{65D70722-EFEF-4F0A-BC0E-5C3927E66FB6}"/>
                </a:ext>
              </a:extLst>
            </p:cNvPr>
            <p:cNvGrpSpPr/>
            <p:nvPr/>
          </p:nvGrpSpPr>
          <p:grpSpPr>
            <a:xfrm>
              <a:off x="1050646" y="4382808"/>
              <a:ext cx="2235480" cy="1428751"/>
              <a:chOff x="2909102" y="2702719"/>
              <a:chExt cx="2283652" cy="1452562"/>
            </a:xfrm>
          </p:grpSpPr>
          <p:sp>
            <p:nvSpPr>
              <p:cNvPr id="56" name="任意多边形: 形状 55">
                <a:extLst>
                  <a:ext uri="{FF2B5EF4-FFF2-40B4-BE49-F238E27FC236}">
                    <a16:creationId xmlns:a16="http://schemas.microsoft.com/office/drawing/2014/main" id="{895AA978-CA05-46F3-A826-FE337E671E54}"/>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7" name="平行四边形 56">
                <a:extLst>
                  <a:ext uri="{FF2B5EF4-FFF2-40B4-BE49-F238E27FC236}">
                    <a16:creationId xmlns:a16="http://schemas.microsoft.com/office/drawing/2014/main" id="{F4CD4818-FA43-4195-A8C7-05AA3E467A6F}"/>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8" name="平行四边形 57">
                <a:extLst>
                  <a:ext uri="{FF2B5EF4-FFF2-40B4-BE49-F238E27FC236}">
                    <a16:creationId xmlns:a16="http://schemas.microsoft.com/office/drawing/2014/main" id="{A8B7D975-5D71-408F-BB37-803B1EFE8D03}"/>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9" name="平行四边形 58">
                <a:extLst>
                  <a:ext uri="{FF2B5EF4-FFF2-40B4-BE49-F238E27FC236}">
                    <a16:creationId xmlns:a16="http://schemas.microsoft.com/office/drawing/2014/main" id="{5FA90479-F2BC-4F04-8AA3-4883A0896034}"/>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61" name="文本框 60">
              <a:extLst>
                <a:ext uri="{FF2B5EF4-FFF2-40B4-BE49-F238E27FC236}">
                  <a16:creationId xmlns:a16="http://schemas.microsoft.com/office/drawing/2014/main" id="{E945BD4A-AF4A-4B49-A117-DDBD9F28D59F}"/>
                </a:ext>
              </a:extLst>
            </p:cNvPr>
            <p:cNvSpPr txBox="1"/>
            <p:nvPr/>
          </p:nvSpPr>
          <p:spPr>
            <a:xfrm>
              <a:off x="1522393" y="4509839"/>
              <a:ext cx="1415772" cy="49874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技术选型</a:t>
              </a:r>
            </a:p>
          </p:txBody>
        </p:sp>
      </p:grpSp>
      <p:cxnSp>
        <p:nvCxnSpPr>
          <p:cNvPr id="64" name="直接箭头连接符 63">
            <a:extLst>
              <a:ext uri="{FF2B5EF4-FFF2-40B4-BE49-F238E27FC236}">
                <a16:creationId xmlns:a16="http://schemas.microsoft.com/office/drawing/2014/main" id="{6AF1F7A2-CB09-4AE7-BA28-ADBB6D5D303F}"/>
              </a:ext>
            </a:extLst>
          </p:cNvPr>
          <p:cNvCxnSpPr>
            <a:cxnSpLocks/>
          </p:cNvCxnSpPr>
          <p:nvPr/>
        </p:nvCxnSpPr>
        <p:spPr>
          <a:xfrm>
            <a:off x="3519013" y="1945006"/>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9B4F721-170D-4A78-8BF0-FF8A090CF76A}"/>
              </a:ext>
            </a:extLst>
          </p:cNvPr>
          <p:cNvCxnSpPr>
            <a:cxnSpLocks/>
          </p:cNvCxnSpPr>
          <p:nvPr/>
        </p:nvCxnSpPr>
        <p:spPr>
          <a:xfrm>
            <a:off x="3519013" y="3488056"/>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C6A51204-2A7C-4A83-95DB-6F214C4F5F46}"/>
              </a:ext>
            </a:extLst>
          </p:cNvPr>
          <p:cNvCxnSpPr>
            <a:cxnSpLocks/>
          </p:cNvCxnSpPr>
          <p:nvPr/>
        </p:nvCxnSpPr>
        <p:spPr>
          <a:xfrm>
            <a:off x="3519013" y="5024756"/>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F2351EB-B7C7-4387-87CC-409D58C6C9DC}"/>
              </a:ext>
            </a:extLst>
          </p:cNvPr>
          <p:cNvSpPr txBox="1"/>
          <p:nvPr/>
        </p:nvSpPr>
        <p:spPr>
          <a:xfrm>
            <a:off x="4696937" y="1014794"/>
            <a:ext cx="6931397" cy="1754326"/>
          </a:xfrm>
          <a:prstGeom prst="rect">
            <a:avLst/>
          </a:prstGeom>
          <a:noFill/>
        </p:spPr>
        <p:txBody>
          <a:bodyPr wrap="square" rtlCol="0">
            <a:spAutoFit/>
          </a:bodyPr>
          <a:lstStyle/>
          <a:p>
            <a:pPr marL="0" marR="0">
              <a:spcBef>
                <a:spcPts val="0"/>
              </a:spcBef>
              <a:spcAft>
                <a:spcPts val="0"/>
              </a:spcAft>
              <a:buFont typeface="Arial" panose="020B0604020202020204" pitchFamily="34" charset="0"/>
              <a:buChar char="•"/>
            </a:pPr>
            <a:r>
              <a:rPr lang="zh-CN" altLang="en-US" b="0" i="0" u="none" strike="noStrike" dirty="0">
                <a:solidFill>
                  <a:srgbClr val="333333"/>
                </a:solidFill>
                <a:effectLst/>
                <a:latin typeface="Open Sans" panose="020B0606030504020204" pitchFamily="34" charset="0"/>
              </a:rPr>
              <a:t>项目严格按照</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项目计划</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中的时间线一步步推进，及时甚至提早达到里程碑要求，代码编写规范、功能开发齐全；文档编写完备，有规范可循。</a:t>
            </a:r>
            <a:endParaRPr lang="en-US" altLang="zh-CN" b="0" i="0" u="none" strike="noStrike" dirty="0">
              <a:solidFill>
                <a:srgbClr val="333333"/>
              </a:solidFill>
              <a:effectLst/>
              <a:latin typeface="Open Sans" panose="020B0606030504020204" pitchFamily="34" charset="0"/>
            </a:endParaRPr>
          </a:p>
          <a:p>
            <a:pPr marL="0" marR="0">
              <a:spcBef>
                <a:spcPts val="0"/>
              </a:spcBef>
              <a:spcAft>
                <a:spcPts val="0"/>
              </a:spcAft>
              <a:buFont typeface="Arial" panose="020B0604020202020204" pitchFamily="34" charset="0"/>
              <a:buChar char="•"/>
            </a:pPr>
            <a:r>
              <a:rPr lang="zh-CN" altLang="en-US" dirty="0">
                <a:solidFill>
                  <a:srgbClr val="333333"/>
                </a:solidFill>
                <a:effectLst/>
              </a:rPr>
              <a:t>程序的平均生产效率：</a:t>
            </a:r>
            <a:r>
              <a:rPr lang="en-US" altLang="zh-CN" dirty="0">
                <a:solidFill>
                  <a:srgbClr val="333333"/>
                </a:solidFill>
                <a:effectLst/>
              </a:rPr>
              <a:t>1200</a:t>
            </a:r>
            <a:r>
              <a:rPr lang="zh-CN" altLang="en-US" dirty="0">
                <a:solidFill>
                  <a:srgbClr val="333333"/>
                </a:solidFill>
                <a:effectLst/>
              </a:rPr>
              <a:t>行</a:t>
            </a:r>
            <a:r>
              <a:rPr lang="en-US" altLang="zh-CN" dirty="0">
                <a:solidFill>
                  <a:srgbClr val="333333"/>
                </a:solidFill>
                <a:effectLst/>
              </a:rPr>
              <a:t>/(</a:t>
            </a:r>
            <a:r>
              <a:rPr lang="zh-CN" altLang="en-US" dirty="0">
                <a:solidFill>
                  <a:srgbClr val="333333"/>
                </a:solidFill>
                <a:effectLst/>
              </a:rPr>
              <a:t>月</a:t>
            </a:r>
            <a:r>
              <a:rPr lang="en-US" altLang="zh-CN" dirty="0">
                <a:solidFill>
                  <a:srgbClr val="333333"/>
                </a:solidFill>
                <a:effectLst/>
              </a:rPr>
              <a:t>·</a:t>
            </a:r>
            <a:r>
              <a:rPr lang="zh-CN" altLang="en-US" dirty="0">
                <a:solidFill>
                  <a:srgbClr val="333333"/>
                </a:solidFill>
                <a:effectLst/>
              </a:rPr>
              <a:t>人</a:t>
            </a:r>
            <a:r>
              <a:rPr lang="en-US" altLang="zh-CN" dirty="0">
                <a:solidFill>
                  <a:srgbClr val="333333"/>
                </a:solidFill>
                <a:effectLst/>
              </a:rPr>
              <a:t>)</a:t>
            </a:r>
            <a:endParaRPr lang="zh-CN" altLang="en-US" dirty="0">
              <a:effectLst/>
            </a:endParaRPr>
          </a:p>
          <a:p>
            <a:pPr marL="0" marR="0">
              <a:spcBef>
                <a:spcPts val="0"/>
              </a:spcBef>
              <a:spcAft>
                <a:spcPts val="0"/>
              </a:spcAft>
              <a:buFont typeface="Arial" panose="020B0604020202020204" pitchFamily="34" charset="0"/>
              <a:buChar char="•"/>
            </a:pPr>
            <a:r>
              <a:rPr lang="zh-CN" altLang="en-US" dirty="0">
                <a:solidFill>
                  <a:srgbClr val="333333"/>
                </a:solidFill>
                <a:effectLst/>
              </a:rPr>
              <a:t>文档的平均生产效率：</a:t>
            </a:r>
            <a:r>
              <a:rPr lang="en-US" altLang="zh-CN" dirty="0">
                <a:solidFill>
                  <a:srgbClr val="333333"/>
                </a:solidFill>
                <a:effectLst/>
              </a:rPr>
              <a:t>1</a:t>
            </a:r>
            <a:r>
              <a:rPr lang="zh-CN" altLang="en-US" dirty="0">
                <a:solidFill>
                  <a:srgbClr val="333333"/>
                </a:solidFill>
                <a:effectLst/>
              </a:rPr>
              <a:t>千字</a:t>
            </a:r>
            <a:r>
              <a:rPr lang="en-US" altLang="zh-CN" dirty="0">
                <a:solidFill>
                  <a:srgbClr val="333333"/>
                </a:solidFill>
                <a:effectLst/>
              </a:rPr>
              <a:t>/(</a:t>
            </a:r>
            <a:r>
              <a:rPr lang="zh-CN" altLang="en-US" dirty="0">
                <a:solidFill>
                  <a:srgbClr val="333333"/>
                </a:solidFill>
                <a:effectLst/>
              </a:rPr>
              <a:t>月</a:t>
            </a:r>
            <a:r>
              <a:rPr lang="en-US" altLang="zh-CN" dirty="0">
                <a:solidFill>
                  <a:srgbClr val="333333"/>
                </a:solidFill>
                <a:effectLst/>
              </a:rPr>
              <a:t>·</a:t>
            </a:r>
            <a:r>
              <a:rPr lang="zh-CN" altLang="en-US" dirty="0">
                <a:solidFill>
                  <a:srgbClr val="333333"/>
                </a:solidFill>
                <a:effectLst/>
              </a:rPr>
              <a:t>人</a:t>
            </a:r>
            <a:r>
              <a:rPr lang="en-US" altLang="zh-CN" dirty="0">
                <a:solidFill>
                  <a:srgbClr val="333333"/>
                </a:solidFill>
                <a:effectLst/>
              </a:rPr>
              <a:t>)</a:t>
            </a:r>
            <a:endParaRPr lang="zh-CN" alt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sp>
        <p:nvSpPr>
          <p:cNvPr id="69" name="文本框 68">
            <a:extLst>
              <a:ext uri="{FF2B5EF4-FFF2-40B4-BE49-F238E27FC236}">
                <a16:creationId xmlns:a16="http://schemas.microsoft.com/office/drawing/2014/main" id="{D82B15D8-F7D5-4B83-B48F-BEFB5B8EAD0E}"/>
              </a:ext>
            </a:extLst>
          </p:cNvPr>
          <p:cNvSpPr txBox="1"/>
          <p:nvPr/>
        </p:nvSpPr>
        <p:spPr>
          <a:xfrm>
            <a:off x="4673228" y="2749392"/>
            <a:ext cx="6931397" cy="1277273"/>
          </a:xfrm>
          <a:prstGeom prst="rect">
            <a:avLst/>
          </a:prstGeom>
          <a:noFill/>
        </p:spPr>
        <p:txBody>
          <a:bodyPr wrap="square" rtlCol="0">
            <a:spAutoFit/>
          </a:bodyPr>
          <a:lstStyle/>
          <a:p>
            <a:pPr algn="l">
              <a:spcAft>
                <a:spcPts val="600"/>
              </a:spcAft>
            </a:pPr>
            <a:r>
              <a:rPr lang="zh-CN" altLang="en-US" b="0" i="0" u="none" strike="noStrike" dirty="0">
                <a:solidFill>
                  <a:srgbClr val="333333"/>
                </a:solidFill>
                <a:effectLst/>
                <a:latin typeface="Open Sans" panose="020B0606030504020204" pitchFamily="34" charset="0"/>
              </a:rPr>
              <a:t>前后端支持多并发，查询刷新时延的典型值在</a:t>
            </a:r>
            <a:r>
              <a:rPr lang="en-US" altLang="zh-CN" b="0" i="0" u="none" strike="noStrike" dirty="0">
                <a:solidFill>
                  <a:srgbClr val="333333"/>
                </a:solidFill>
                <a:effectLst/>
                <a:latin typeface="Open Sans" panose="020B0606030504020204" pitchFamily="34" charset="0"/>
              </a:rPr>
              <a:t>100ms</a:t>
            </a:r>
            <a:r>
              <a:rPr lang="zh-CN" altLang="en-US" b="0" i="0" u="none" strike="noStrike" dirty="0">
                <a:solidFill>
                  <a:srgbClr val="333333"/>
                </a:solidFill>
                <a:effectLst/>
                <a:latin typeface="Open Sans" panose="020B0606030504020204" pitchFamily="34" charset="0"/>
              </a:rPr>
              <a:t>以内，动态图表交互没有可感延迟。后端系统部署时间在</a:t>
            </a:r>
            <a:r>
              <a:rPr lang="en-US" altLang="zh-CN" b="0" i="0" u="none" strike="noStrike" dirty="0">
                <a:solidFill>
                  <a:srgbClr val="333333"/>
                </a:solidFill>
                <a:effectLst/>
                <a:latin typeface="Open Sans" panose="020B0606030504020204" pitchFamily="34" charset="0"/>
              </a:rPr>
              <a:t>20min</a:t>
            </a:r>
            <a:r>
              <a:rPr lang="zh-CN" altLang="en-US" b="0" i="0" u="none" strike="noStrike" dirty="0">
                <a:solidFill>
                  <a:srgbClr val="333333"/>
                </a:solidFill>
                <a:effectLst/>
                <a:latin typeface="Open Sans" panose="020B0606030504020204" pitchFamily="34" charset="0"/>
              </a:rPr>
              <a:t>内（未上线的新版本后端初始化器可压缩至</a:t>
            </a:r>
            <a:r>
              <a:rPr lang="en-US" altLang="zh-CN" b="0" i="0" u="none" strike="noStrike" dirty="0">
                <a:solidFill>
                  <a:srgbClr val="333333"/>
                </a:solidFill>
                <a:effectLst/>
                <a:latin typeface="Open Sans" panose="020B0606030504020204" pitchFamily="34" charset="0"/>
              </a:rPr>
              <a:t>1min</a:t>
            </a:r>
            <a:r>
              <a:rPr lang="zh-CN" altLang="en-US" b="0" i="0" u="none" strike="noStrike" dirty="0">
                <a:solidFill>
                  <a:srgbClr val="333333"/>
                </a:solidFill>
                <a:effectLst/>
                <a:latin typeface="Open Sans" panose="020B0606030504020204" pitchFamily="34" charset="0"/>
              </a:rPr>
              <a:t>）</a:t>
            </a:r>
            <a:endParaRPr lang="en-US" altLang="zh-CN" dirty="0">
              <a:solidFill>
                <a:srgbClr val="333333"/>
              </a:solidFill>
              <a:latin typeface="Open Sans" panose="020B0606030504020204" pitchFamily="34" charset="0"/>
            </a:endParaRPr>
          </a:p>
          <a:p>
            <a:pPr algn="l">
              <a:spcAft>
                <a:spcPts val="600"/>
              </a:spcAft>
            </a:pPr>
            <a:r>
              <a:rPr lang="zh-CN" altLang="en-US" b="0" i="0" u="none" strike="noStrike" dirty="0">
                <a:solidFill>
                  <a:srgbClr val="333333"/>
                </a:solidFill>
                <a:effectLst/>
                <a:latin typeface="Open Sans" panose="020B0606030504020204" pitchFamily="34" charset="0"/>
              </a:rPr>
              <a:t>产品在功能性、非功能性需求上均取得了良好的表现。</a:t>
            </a:r>
          </a:p>
        </p:txBody>
      </p:sp>
      <p:sp>
        <p:nvSpPr>
          <p:cNvPr id="70" name="文本框 69">
            <a:extLst>
              <a:ext uri="{FF2B5EF4-FFF2-40B4-BE49-F238E27FC236}">
                <a16:creationId xmlns:a16="http://schemas.microsoft.com/office/drawing/2014/main" id="{6EA6D83B-0319-4ECD-883B-C2391663EA10}"/>
              </a:ext>
            </a:extLst>
          </p:cNvPr>
          <p:cNvSpPr txBox="1"/>
          <p:nvPr/>
        </p:nvSpPr>
        <p:spPr>
          <a:xfrm>
            <a:off x="4673228" y="4357315"/>
            <a:ext cx="6931397" cy="1554272"/>
          </a:xfrm>
          <a:prstGeom prst="rect">
            <a:avLst/>
          </a:prstGeom>
          <a:noFill/>
        </p:spPr>
        <p:txBody>
          <a:bodyPr wrap="square" rtlCol="0">
            <a:spAutoFit/>
          </a:bodyPr>
          <a:lstStyle/>
          <a:p>
            <a:pPr algn="l">
              <a:spcAft>
                <a:spcPts val="600"/>
              </a:spcAft>
            </a:pPr>
            <a:r>
              <a:rPr lang="zh-CN" altLang="en-US" b="0" i="0" u="none" strike="noStrike" dirty="0">
                <a:solidFill>
                  <a:srgbClr val="333333"/>
                </a:solidFill>
                <a:effectLst/>
                <a:latin typeface="Open Sans" panose="020B0606030504020204" pitchFamily="34" charset="0"/>
              </a:rPr>
              <a:t>采用前后端分离的架构，前端使用</a:t>
            </a:r>
            <a:r>
              <a:rPr lang="en-US" altLang="zh-CN" b="0" i="0" u="none" strike="noStrike" dirty="0" err="1">
                <a:solidFill>
                  <a:srgbClr val="333333"/>
                </a:solidFill>
                <a:effectLst/>
                <a:latin typeface="Open Sans" panose="020B0606030504020204" pitchFamily="34" charset="0"/>
              </a:rPr>
              <a:t>Vue.js</a:t>
            </a:r>
            <a:r>
              <a:rPr lang="zh-CN" altLang="en-US" b="0" i="0" u="none" strike="noStrike" dirty="0">
                <a:solidFill>
                  <a:srgbClr val="333333"/>
                </a:solidFill>
                <a:effectLst/>
                <a:latin typeface="Open Sans" panose="020B0606030504020204" pitchFamily="34" charset="0"/>
              </a:rPr>
              <a:t>，用组件化的解决方案提升了开发效率。后端使用</a:t>
            </a:r>
            <a:r>
              <a:rPr lang="en-US" altLang="zh-CN" b="0" i="0" u="none" strike="noStrike" dirty="0" err="1">
                <a:solidFill>
                  <a:srgbClr val="333333"/>
                </a:solidFill>
                <a:effectLst/>
                <a:latin typeface="Open Sans" panose="020B0606030504020204" pitchFamily="34" charset="0"/>
              </a:rPr>
              <a:t>Django+MySQL</a:t>
            </a:r>
            <a:r>
              <a:rPr lang="zh-CN" altLang="en-US" b="0" i="0" u="none" strike="noStrike" dirty="0">
                <a:solidFill>
                  <a:srgbClr val="333333"/>
                </a:solidFill>
                <a:effectLst/>
                <a:latin typeface="Open Sans" panose="020B0606030504020204" pitchFamily="34" charset="0"/>
              </a:rPr>
              <a:t>，开发社区健全，易于查找解决方案。使用</a:t>
            </a:r>
            <a:r>
              <a:rPr lang="en-US" altLang="zh-CN" b="0" i="0" u="none" strike="noStrike" dirty="0">
                <a:solidFill>
                  <a:srgbClr val="333333"/>
                </a:solidFill>
                <a:effectLst/>
                <a:latin typeface="Open Sans" panose="020B0606030504020204" pitchFamily="34" charset="0"/>
              </a:rPr>
              <a:t>git/GitHub</a:t>
            </a:r>
            <a:r>
              <a:rPr lang="zh-CN" altLang="en-US" b="0" i="0" u="none" strike="noStrike" dirty="0">
                <a:solidFill>
                  <a:srgbClr val="333333"/>
                </a:solidFill>
                <a:effectLst/>
                <a:latin typeface="Open Sans" panose="020B0606030504020204" pitchFamily="34" charset="0"/>
              </a:rPr>
              <a:t>版本控制工具进行前后端分离开发与进度管理。</a:t>
            </a:r>
            <a:endParaRPr lang="en-US" altLang="zh-CN" b="0" i="0" u="none" strike="noStrike" dirty="0">
              <a:solidFill>
                <a:srgbClr val="333333"/>
              </a:solidFill>
              <a:effectLst/>
              <a:latin typeface="Open Sans" panose="020B0606030504020204" pitchFamily="34" charset="0"/>
            </a:endParaRPr>
          </a:p>
          <a:p>
            <a:pPr algn="l">
              <a:spcAft>
                <a:spcPts val="600"/>
              </a:spcAft>
            </a:pPr>
            <a:r>
              <a:rPr lang="zh-CN" altLang="en-US" b="0" i="0" u="none" strike="noStrike" dirty="0">
                <a:solidFill>
                  <a:srgbClr val="333333"/>
                </a:solidFill>
                <a:effectLst/>
                <a:latin typeface="Open Sans" panose="020B0606030504020204" pitchFamily="34" charset="0"/>
              </a:rPr>
              <a:t>使用了经过时间检验的框架与经久不衰的管理技术。</a:t>
            </a:r>
          </a:p>
        </p:txBody>
      </p:sp>
    </p:spTree>
    <p:extLst>
      <p:ext uri="{BB962C8B-B14F-4D97-AF65-F5344CB8AC3E}">
        <p14:creationId xmlns:p14="http://schemas.microsoft.com/office/powerpoint/2010/main" val="3668571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BFA53F9-B99A-4139-918F-51C933D1DD27}"/>
              </a:ext>
            </a:extLst>
          </p:cNvPr>
          <p:cNvGrpSpPr/>
          <p:nvPr/>
        </p:nvGrpSpPr>
        <p:grpSpPr>
          <a:xfrm>
            <a:off x="587375" y="621626"/>
            <a:ext cx="1680270" cy="430887"/>
            <a:chOff x="514384" y="883622"/>
            <a:chExt cx="1680270" cy="430887"/>
          </a:xfrm>
        </p:grpSpPr>
        <p:sp>
          <p:nvSpPr>
            <p:cNvPr id="2" name="文本框 1">
              <a:extLst>
                <a:ext uri="{FF2B5EF4-FFF2-40B4-BE49-F238E27FC236}">
                  <a16:creationId xmlns:a16="http://schemas.microsoft.com/office/drawing/2014/main" id="{5FCC79E8-86E7-4065-BBA8-4234813D6982}"/>
                </a:ext>
              </a:extLst>
            </p:cNvPr>
            <p:cNvSpPr txBox="1"/>
            <p:nvPr/>
          </p:nvSpPr>
          <p:spPr>
            <a:xfrm>
              <a:off x="514384" y="883622"/>
              <a:ext cx="322524"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b="1" dirty="0">
                  <a:solidFill>
                    <a:prstClr val="black"/>
                  </a:solidFill>
                  <a:latin typeface="Tw Cen MT Condensed Extra Bold" panose="020B0803020202020204" pitchFamily="34" charset="0"/>
                  <a:ea typeface="等线" panose="02010600030101010101" pitchFamily="2" charset="-122"/>
                </a:rPr>
                <a:t>5</a:t>
              </a:r>
              <a:endParaRPr kumimoji="0" lang="zh-CN" altLang="en-US" sz="22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3" name="文本框 2">
              <a:extLst>
                <a:ext uri="{FF2B5EF4-FFF2-40B4-BE49-F238E27FC236}">
                  <a16:creationId xmlns:a16="http://schemas.microsoft.com/office/drawing/2014/main" id="{1B79483D-6D48-4A51-8B2A-98325E347553}"/>
                </a:ext>
              </a:extLst>
            </p:cNvPr>
            <p:cNvSpPr txBox="1"/>
            <p:nvPr/>
          </p:nvSpPr>
          <p:spPr>
            <a:xfrm>
              <a:off x="977654" y="914399"/>
              <a:ext cx="12170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经验教训</a:t>
              </a:r>
            </a:p>
          </p:txBody>
        </p:sp>
      </p:grpSp>
      <p:sp>
        <p:nvSpPr>
          <p:cNvPr id="4" name="文本框 3">
            <a:extLst>
              <a:ext uri="{FF2B5EF4-FFF2-40B4-BE49-F238E27FC236}">
                <a16:creationId xmlns:a16="http://schemas.microsoft.com/office/drawing/2014/main" id="{0CE2893D-5319-4D2F-80BA-03C44B6B64F6}"/>
              </a:ext>
            </a:extLst>
          </p:cNvPr>
          <p:cNvSpPr txBox="1"/>
          <p:nvPr/>
        </p:nvSpPr>
        <p:spPr>
          <a:xfrm>
            <a:off x="10285033" y="5811559"/>
            <a:ext cx="131959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schemeClr val="accent1"/>
                </a:solidFill>
                <a:effectLst/>
                <a:uLnTx/>
                <a:uFillTx/>
                <a:latin typeface="碳纤维正中黑简体" panose="02010601030101010101" pitchFamily="2" charset="-122"/>
                <a:ea typeface="碳纤维正中黑简体" panose="02010601030101010101" pitchFamily="2" charset="-122"/>
                <a:cs typeface="+mn-cs"/>
              </a:rPr>
              <a:t>结论</a:t>
            </a:r>
            <a:r>
              <a:rPr kumimoji="0" lang="zh-CN" altLang="en-US" sz="2000" b="1" i="1" u="none" strike="noStrike" kern="1200" cap="none" spc="200" normalizeH="0" baseline="0" noProof="0" dirty="0">
                <a:ln>
                  <a:noFill/>
                </a:ln>
                <a:solidFill>
                  <a:prstClr val="black"/>
                </a:solidFill>
                <a:effectLst/>
                <a:uLnTx/>
                <a:uFillTx/>
                <a:latin typeface="碳纤维正中黑简体" panose="02010601030101010101" pitchFamily="2" charset="-122"/>
                <a:ea typeface="碳纤维正中黑简体" panose="02010601030101010101" pitchFamily="2" charset="-122"/>
                <a:cs typeface="+mn-cs"/>
              </a:rPr>
              <a:t>启示</a:t>
            </a:r>
          </a:p>
        </p:txBody>
      </p:sp>
      <p:cxnSp>
        <p:nvCxnSpPr>
          <p:cNvPr id="8" name="直接连接符 7">
            <a:extLst>
              <a:ext uri="{FF2B5EF4-FFF2-40B4-BE49-F238E27FC236}">
                <a16:creationId xmlns:a16="http://schemas.microsoft.com/office/drawing/2014/main" id="{1B69527E-AAFE-4D57-8ED4-6BC26F975F6E}"/>
              </a:ext>
            </a:extLst>
          </p:cNvPr>
          <p:cNvCxnSpPr>
            <a:cxnSpLocks/>
            <a:stCxn id="4" idx="1"/>
          </p:cNvCxnSpPr>
          <p:nvPr/>
        </p:nvCxnSpPr>
        <p:spPr>
          <a:xfrm flipH="1">
            <a:off x="8796339" y="6011614"/>
            <a:ext cx="1488694"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D19FA19-07A1-4938-9024-6089D5D66ED3}"/>
              </a:ext>
            </a:extLst>
          </p:cNvPr>
          <p:cNvSpPr txBox="1"/>
          <p:nvPr/>
        </p:nvSpPr>
        <p:spPr>
          <a:xfrm>
            <a:off x="5627802" y="6088558"/>
            <a:ext cx="5976823"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rPr>
              <a:t>CONCLUSIONS &amp; ENLIGHTMENTS</a:t>
            </a:r>
            <a:endParaRPr kumimoji="0" lang="zh-CN" altLang="en-US" sz="3600" b="0" i="1" u="none" strike="noStrike" kern="1200" cap="none" spc="0" normalizeH="0" baseline="0" noProof="0" dirty="0">
              <a:ln>
                <a:noFill/>
              </a:ln>
              <a:solidFill>
                <a:prstClr val="white">
                  <a:lumMod val="9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BE6B495-7F00-41BD-A854-4DCFF4A2E35E}"/>
              </a:ext>
            </a:extLst>
          </p:cNvPr>
          <p:cNvCxnSpPr/>
          <p:nvPr/>
        </p:nvCxnSpPr>
        <p:spPr>
          <a:xfrm>
            <a:off x="648833" y="6391831"/>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7CBAD099-3A65-4821-A059-239DD93A2753}"/>
              </a:ext>
            </a:extLst>
          </p:cNvPr>
          <p:cNvGrpSpPr/>
          <p:nvPr/>
        </p:nvGrpSpPr>
        <p:grpSpPr>
          <a:xfrm>
            <a:off x="1856283" y="1659904"/>
            <a:ext cx="3362746" cy="523220"/>
            <a:chOff x="648833" y="1393794"/>
            <a:chExt cx="3362746" cy="523220"/>
          </a:xfrm>
        </p:grpSpPr>
        <p:sp>
          <p:nvSpPr>
            <p:cNvPr id="5" name="平行四边形 4">
              <a:extLst>
                <a:ext uri="{FF2B5EF4-FFF2-40B4-BE49-F238E27FC236}">
                  <a16:creationId xmlns:a16="http://schemas.microsoft.com/office/drawing/2014/main" id="{4F50E100-DE23-4255-9A3A-A55CE25EF6D2}"/>
                </a:ext>
              </a:extLst>
            </p:cNvPr>
            <p:cNvSpPr/>
            <p:nvPr/>
          </p:nvSpPr>
          <p:spPr>
            <a:xfrm>
              <a:off x="648833" y="1393794"/>
              <a:ext cx="3362746" cy="5232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文本框 15">
              <a:extLst>
                <a:ext uri="{FF2B5EF4-FFF2-40B4-BE49-F238E27FC236}">
                  <a16:creationId xmlns:a16="http://schemas.microsoft.com/office/drawing/2014/main" id="{05F07F69-CFA6-4D14-A1AE-BE4C0C6A7BC1}"/>
                </a:ext>
              </a:extLst>
            </p:cNvPr>
            <p:cNvSpPr txBox="1"/>
            <p:nvPr/>
          </p:nvSpPr>
          <p:spPr>
            <a:xfrm>
              <a:off x="711905" y="1455349"/>
              <a:ext cx="329967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i="0" u="none" strike="noStrike" dirty="0">
                  <a:solidFill>
                    <a:srgbClr val="333333"/>
                  </a:solidFill>
                  <a:effectLst/>
                  <a:latin typeface="Open Sans" panose="020B0606030504020204" pitchFamily="34" charset="0"/>
                </a:rPr>
                <a:t>个人探索和统筹规划</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9" name="组合 8">
            <a:extLst>
              <a:ext uri="{FF2B5EF4-FFF2-40B4-BE49-F238E27FC236}">
                <a16:creationId xmlns:a16="http://schemas.microsoft.com/office/drawing/2014/main" id="{07050209-D947-431B-8353-6F6F7691D9CA}"/>
              </a:ext>
            </a:extLst>
          </p:cNvPr>
          <p:cNvGrpSpPr/>
          <p:nvPr/>
        </p:nvGrpSpPr>
        <p:grpSpPr>
          <a:xfrm>
            <a:off x="5415185" y="995796"/>
            <a:ext cx="3917124" cy="524417"/>
            <a:chOff x="522959" y="2185781"/>
            <a:chExt cx="3917124" cy="524417"/>
          </a:xfrm>
        </p:grpSpPr>
        <p:sp>
          <p:nvSpPr>
            <p:cNvPr id="20" name="平行四边形 19">
              <a:extLst>
                <a:ext uri="{FF2B5EF4-FFF2-40B4-BE49-F238E27FC236}">
                  <a16:creationId xmlns:a16="http://schemas.microsoft.com/office/drawing/2014/main" id="{8F02FA8A-7B8E-4422-84EA-5386BC81828F}"/>
                </a:ext>
              </a:extLst>
            </p:cNvPr>
            <p:cNvSpPr/>
            <p:nvPr/>
          </p:nvSpPr>
          <p:spPr>
            <a:xfrm>
              <a:off x="648833" y="2185781"/>
              <a:ext cx="3791250" cy="523220"/>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文本框 16">
              <a:extLst>
                <a:ext uri="{FF2B5EF4-FFF2-40B4-BE49-F238E27FC236}">
                  <a16:creationId xmlns:a16="http://schemas.microsoft.com/office/drawing/2014/main" id="{608934D9-8979-4EA1-937A-828F45217938}"/>
                </a:ext>
              </a:extLst>
            </p:cNvPr>
            <p:cNvSpPr txBox="1"/>
            <p:nvPr/>
          </p:nvSpPr>
          <p:spPr>
            <a:xfrm>
              <a:off x="522959" y="2310088"/>
              <a:ext cx="379125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i="0" u="none" strike="noStrike" dirty="0">
                  <a:solidFill>
                    <a:srgbClr val="333333"/>
                  </a:solidFill>
                  <a:effectLst/>
                  <a:latin typeface="Open Sans" panose="020B0606030504020204" pitchFamily="34" charset="0"/>
                </a:rPr>
                <a:t>后端代码臃肿</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23" name="组合 22">
            <a:extLst>
              <a:ext uri="{FF2B5EF4-FFF2-40B4-BE49-F238E27FC236}">
                <a16:creationId xmlns:a16="http://schemas.microsoft.com/office/drawing/2014/main" id="{2BFF8BAE-B278-46F9-A3AB-21F90BDBE849}"/>
              </a:ext>
            </a:extLst>
          </p:cNvPr>
          <p:cNvGrpSpPr/>
          <p:nvPr/>
        </p:nvGrpSpPr>
        <p:grpSpPr>
          <a:xfrm>
            <a:off x="372019" y="2937342"/>
            <a:ext cx="3791251" cy="523220"/>
            <a:chOff x="648833" y="2185781"/>
            <a:chExt cx="3791251" cy="523220"/>
          </a:xfrm>
        </p:grpSpPr>
        <p:sp>
          <p:nvSpPr>
            <p:cNvPr id="24" name="平行四边形 23">
              <a:extLst>
                <a:ext uri="{FF2B5EF4-FFF2-40B4-BE49-F238E27FC236}">
                  <a16:creationId xmlns:a16="http://schemas.microsoft.com/office/drawing/2014/main" id="{CB28CDC9-6AE6-4263-AE9E-4E1E7E8B38EB}"/>
                </a:ext>
              </a:extLst>
            </p:cNvPr>
            <p:cNvSpPr/>
            <p:nvPr/>
          </p:nvSpPr>
          <p:spPr>
            <a:xfrm>
              <a:off x="648833" y="2185781"/>
              <a:ext cx="3791250" cy="523220"/>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文本框 24">
              <a:extLst>
                <a:ext uri="{FF2B5EF4-FFF2-40B4-BE49-F238E27FC236}">
                  <a16:creationId xmlns:a16="http://schemas.microsoft.com/office/drawing/2014/main" id="{4146F582-DEFB-47AE-8CDB-149712319E43}"/>
                </a:ext>
              </a:extLst>
            </p:cNvPr>
            <p:cNvSpPr txBox="1"/>
            <p:nvPr/>
          </p:nvSpPr>
          <p:spPr>
            <a:xfrm>
              <a:off x="648833" y="2247336"/>
              <a:ext cx="379125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操作系统兼容性</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26" name="组合 25">
            <a:extLst>
              <a:ext uri="{FF2B5EF4-FFF2-40B4-BE49-F238E27FC236}">
                <a16:creationId xmlns:a16="http://schemas.microsoft.com/office/drawing/2014/main" id="{D918E8F9-9948-4C47-8EA0-D554FE1C0876}"/>
              </a:ext>
            </a:extLst>
          </p:cNvPr>
          <p:cNvGrpSpPr/>
          <p:nvPr/>
        </p:nvGrpSpPr>
        <p:grpSpPr>
          <a:xfrm>
            <a:off x="7861140" y="2125983"/>
            <a:ext cx="3791250" cy="547488"/>
            <a:chOff x="497754" y="2185781"/>
            <a:chExt cx="3942329" cy="523220"/>
          </a:xfrm>
        </p:grpSpPr>
        <p:sp>
          <p:nvSpPr>
            <p:cNvPr id="27" name="平行四边形 26">
              <a:extLst>
                <a:ext uri="{FF2B5EF4-FFF2-40B4-BE49-F238E27FC236}">
                  <a16:creationId xmlns:a16="http://schemas.microsoft.com/office/drawing/2014/main" id="{65141557-FB9D-48A1-BC34-F67093D82457}"/>
                </a:ext>
              </a:extLst>
            </p:cNvPr>
            <p:cNvSpPr/>
            <p:nvPr/>
          </p:nvSpPr>
          <p:spPr>
            <a:xfrm>
              <a:off x="648833" y="2185781"/>
              <a:ext cx="3791250" cy="523220"/>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8" name="文本框 27">
              <a:extLst>
                <a:ext uri="{FF2B5EF4-FFF2-40B4-BE49-F238E27FC236}">
                  <a16:creationId xmlns:a16="http://schemas.microsoft.com/office/drawing/2014/main" id="{A111A8B1-6D09-4215-921C-83AB1ED57FB9}"/>
                </a:ext>
              </a:extLst>
            </p:cNvPr>
            <p:cNvSpPr txBox="1"/>
            <p:nvPr/>
          </p:nvSpPr>
          <p:spPr>
            <a:xfrm>
              <a:off x="497754" y="2272017"/>
              <a:ext cx="379125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i="0" u="none" strike="noStrike" dirty="0">
                  <a:solidFill>
                    <a:srgbClr val="333333"/>
                  </a:solidFill>
                  <a:effectLst/>
                  <a:latin typeface="Open Sans" panose="020B0606030504020204" pitchFamily="34" charset="0"/>
                </a:rPr>
                <a:t>实际功能完成程度</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29" name="组合 28">
            <a:extLst>
              <a:ext uri="{FF2B5EF4-FFF2-40B4-BE49-F238E27FC236}">
                <a16:creationId xmlns:a16="http://schemas.microsoft.com/office/drawing/2014/main" id="{5028AE6B-3D3F-4DEF-B71C-047E01776048}"/>
              </a:ext>
            </a:extLst>
          </p:cNvPr>
          <p:cNvGrpSpPr/>
          <p:nvPr/>
        </p:nvGrpSpPr>
        <p:grpSpPr>
          <a:xfrm>
            <a:off x="648833" y="4306648"/>
            <a:ext cx="3153909" cy="523220"/>
            <a:chOff x="3929062" y="1388025"/>
            <a:chExt cx="3153909" cy="523220"/>
          </a:xfrm>
        </p:grpSpPr>
        <p:sp>
          <p:nvSpPr>
            <p:cNvPr id="30" name="平行四边形 29">
              <a:extLst>
                <a:ext uri="{FF2B5EF4-FFF2-40B4-BE49-F238E27FC236}">
                  <a16:creationId xmlns:a16="http://schemas.microsoft.com/office/drawing/2014/main" id="{4E3E0881-9E08-49F8-AEA0-886E6CE136DA}"/>
                </a:ext>
              </a:extLst>
            </p:cNvPr>
            <p:cNvSpPr/>
            <p:nvPr/>
          </p:nvSpPr>
          <p:spPr>
            <a:xfrm>
              <a:off x="3929062" y="1388025"/>
              <a:ext cx="3153909" cy="52322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1" name="文本框 30">
              <a:extLst>
                <a:ext uri="{FF2B5EF4-FFF2-40B4-BE49-F238E27FC236}">
                  <a16:creationId xmlns:a16="http://schemas.microsoft.com/office/drawing/2014/main" id="{CB86C3F6-8BF7-46C1-873F-2D55462FDEB4}"/>
                </a:ext>
              </a:extLst>
            </p:cNvPr>
            <p:cNvSpPr txBox="1"/>
            <p:nvPr/>
          </p:nvSpPr>
          <p:spPr>
            <a:xfrm>
              <a:off x="3973218" y="1447117"/>
              <a:ext cx="301513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i="0" u="none" strike="noStrike" dirty="0">
                  <a:solidFill>
                    <a:srgbClr val="0B88FF"/>
                  </a:solidFill>
                  <a:effectLst/>
                  <a:latin typeface="Open Sans" panose="020B0606030504020204" pitchFamily="34" charset="0"/>
                </a:rPr>
                <a:t>工程管理能力</a:t>
              </a:r>
              <a:endParaRPr kumimoji="0" lang="en-US" altLang="zh-CN" sz="2000" b="0" i="0" u="none" strike="noStrike" kern="1200" cap="none" spc="0" normalizeH="0" baseline="0" noProof="0" dirty="0">
                <a:ln>
                  <a:noFill/>
                </a:ln>
                <a:solidFill>
                  <a:srgbClr val="0B88FF"/>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32" name="组合 31">
            <a:extLst>
              <a:ext uri="{FF2B5EF4-FFF2-40B4-BE49-F238E27FC236}">
                <a16:creationId xmlns:a16="http://schemas.microsoft.com/office/drawing/2014/main" id="{E11D4DCD-3E22-48C2-BC60-57817210105A}"/>
              </a:ext>
            </a:extLst>
          </p:cNvPr>
          <p:cNvGrpSpPr/>
          <p:nvPr/>
        </p:nvGrpSpPr>
        <p:grpSpPr>
          <a:xfrm>
            <a:off x="4628963" y="5068057"/>
            <a:ext cx="3362746" cy="523220"/>
            <a:chOff x="648833" y="1393794"/>
            <a:chExt cx="3362746" cy="523220"/>
          </a:xfrm>
        </p:grpSpPr>
        <p:sp>
          <p:nvSpPr>
            <p:cNvPr id="33" name="平行四边形 32">
              <a:extLst>
                <a:ext uri="{FF2B5EF4-FFF2-40B4-BE49-F238E27FC236}">
                  <a16:creationId xmlns:a16="http://schemas.microsoft.com/office/drawing/2014/main" id="{994DE4C2-8131-4A77-ADCB-D81371787AE6}"/>
                </a:ext>
              </a:extLst>
            </p:cNvPr>
            <p:cNvSpPr/>
            <p:nvPr/>
          </p:nvSpPr>
          <p:spPr>
            <a:xfrm>
              <a:off x="648833" y="1393794"/>
              <a:ext cx="3362746" cy="5232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4" name="文本框 33">
              <a:extLst>
                <a:ext uri="{FF2B5EF4-FFF2-40B4-BE49-F238E27FC236}">
                  <a16:creationId xmlns:a16="http://schemas.microsoft.com/office/drawing/2014/main" id="{7BEAFE41-0112-4891-B440-814BB37BB2BF}"/>
                </a:ext>
              </a:extLst>
            </p:cNvPr>
            <p:cNvSpPr txBox="1"/>
            <p:nvPr/>
          </p:nvSpPr>
          <p:spPr>
            <a:xfrm>
              <a:off x="711905" y="1455349"/>
              <a:ext cx="329967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rPr>
                <a:t>合作效率</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35" name="组合 34">
            <a:extLst>
              <a:ext uri="{FF2B5EF4-FFF2-40B4-BE49-F238E27FC236}">
                <a16:creationId xmlns:a16="http://schemas.microsoft.com/office/drawing/2014/main" id="{5429C1B5-A2DD-4E38-98F7-4638B4EF6BB0}"/>
              </a:ext>
            </a:extLst>
          </p:cNvPr>
          <p:cNvGrpSpPr/>
          <p:nvPr/>
        </p:nvGrpSpPr>
        <p:grpSpPr>
          <a:xfrm>
            <a:off x="8288908" y="3321024"/>
            <a:ext cx="3362746" cy="523220"/>
            <a:chOff x="648833" y="1393794"/>
            <a:chExt cx="3362746" cy="523220"/>
          </a:xfrm>
        </p:grpSpPr>
        <p:sp>
          <p:nvSpPr>
            <p:cNvPr id="36" name="平行四边形 35">
              <a:extLst>
                <a:ext uri="{FF2B5EF4-FFF2-40B4-BE49-F238E27FC236}">
                  <a16:creationId xmlns:a16="http://schemas.microsoft.com/office/drawing/2014/main" id="{93043A2C-8CA6-46D9-BA45-95753BEA5B0B}"/>
                </a:ext>
              </a:extLst>
            </p:cNvPr>
            <p:cNvSpPr/>
            <p:nvPr/>
          </p:nvSpPr>
          <p:spPr>
            <a:xfrm>
              <a:off x="648833" y="1393794"/>
              <a:ext cx="3362746" cy="52322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C111D3F6-2CBE-4C7D-8C95-11B86C83AC3B}"/>
                </a:ext>
              </a:extLst>
            </p:cNvPr>
            <p:cNvSpPr txBox="1"/>
            <p:nvPr/>
          </p:nvSpPr>
          <p:spPr>
            <a:xfrm>
              <a:off x="711905" y="1455349"/>
              <a:ext cx="329967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0" i="0" u="none" strike="noStrike" dirty="0">
                  <a:solidFill>
                    <a:srgbClr val="333333"/>
                  </a:solidFill>
                  <a:effectLst/>
                  <a:latin typeface="Open Sans" panose="020B0606030504020204" pitchFamily="34" charset="0"/>
                </a:rPr>
                <a:t>交叉检查配置</a:t>
              </a:r>
              <a:endParaRPr kumimoji="0" lang="en-US" altLang="zh-CN" sz="2000" b="0" i="0" u="none" strike="noStrike" kern="1200" cap="none" spc="0" normalizeH="0" baseline="0" noProof="0" dirty="0">
                <a:ln>
                  <a:noFill/>
                </a:ln>
                <a:solidFill>
                  <a:prstClr val="black"/>
                </a:solidFill>
                <a:effectLst/>
                <a:uLnTx/>
                <a:uFillTx/>
                <a:latin typeface="方正宋刻本秀楷简体" panose="02000000000000000000" pitchFamily="2" charset="-122"/>
                <a:ea typeface="方正宋刻本秀楷简体" panose="02000000000000000000" pitchFamily="2" charset="-122"/>
                <a:cs typeface="+mn-cs"/>
              </a:endParaRPr>
            </a:p>
          </p:txBody>
        </p:sp>
      </p:grpSp>
      <p:grpSp>
        <p:nvGrpSpPr>
          <p:cNvPr id="44" name="组合 43">
            <a:extLst>
              <a:ext uri="{FF2B5EF4-FFF2-40B4-BE49-F238E27FC236}">
                <a16:creationId xmlns:a16="http://schemas.microsoft.com/office/drawing/2014/main" id="{DCDEE58F-0EA3-4FC1-8168-CC19015CFD4A}"/>
              </a:ext>
            </a:extLst>
          </p:cNvPr>
          <p:cNvGrpSpPr/>
          <p:nvPr/>
        </p:nvGrpSpPr>
        <p:grpSpPr>
          <a:xfrm>
            <a:off x="8418556" y="4279953"/>
            <a:ext cx="3153909" cy="523220"/>
            <a:chOff x="3929062" y="1388025"/>
            <a:chExt cx="3153909" cy="523220"/>
          </a:xfrm>
        </p:grpSpPr>
        <p:sp>
          <p:nvSpPr>
            <p:cNvPr id="45" name="平行四边形 44">
              <a:extLst>
                <a:ext uri="{FF2B5EF4-FFF2-40B4-BE49-F238E27FC236}">
                  <a16:creationId xmlns:a16="http://schemas.microsoft.com/office/drawing/2014/main" id="{D0D31EF7-9F0F-4125-AC1B-7C7FEAEF6014}"/>
                </a:ext>
              </a:extLst>
            </p:cNvPr>
            <p:cNvSpPr/>
            <p:nvPr/>
          </p:nvSpPr>
          <p:spPr>
            <a:xfrm>
              <a:off x="3929062" y="1388025"/>
              <a:ext cx="3153909" cy="523220"/>
            </a:xfrm>
            <a:prstGeom prst="parallelogram">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6" name="文本框 45">
              <a:extLst>
                <a:ext uri="{FF2B5EF4-FFF2-40B4-BE49-F238E27FC236}">
                  <a16:creationId xmlns:a16="http://schemas.microsoft.com/office/drawing/2014/main" id="{EA652B86-D31A-4687-B7B6-35028D515ACB}"/>
                </a:ext>
              </a:extLst>
            </p:cNvPr>
            <p:cNvSpPr txBox="1"/>
            <p:nvPr/>
          </p:nvSpPr>
          <p:spPr>
            <a:xfrm>
              <a:off x="3973218" y="1447117"/>
              <a:ext cx="301513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rPr>
                <a:t>对接</a:t>
              </a:r>
              <a:endParaRPr kumimoji="0" lang="en-US" altLang="zh-CN" sz="2000" b="0" i="0" u="none" strike="noStrike" kern="1200" cap="none" spc="0" normalizeH="0" baseline="0" noProof="0" dirty="0">
                <a:ln>
                  <a:noFill/>
                </a:ln>
                <a:solidFill>
                  <a:prstClr val="white"/>
                </a:solidFill>
                <a:effectLst/>
                <a:uLnTx/>
                <a:uFillTx/>
                <a:latin typeface="方正宋刻本秀楷简体" panose="02000000000000000000" pitchFamily="2" charset="-122"/>
                <a:ea typeface="方正宋刻本秀楷简体" panose="02000000000000000000" pitchFamily="2" charset="-122"/>
                <a:cs typeface="+mn-cs"/>
              </a:endParaRPr>
            </a:p>
          </p:txBody>
        </p:sp>
      </p:grpSp>
      <p:sp>
        <p:nvSpPr>
          <p:cNvPr id="56" name="iconfont-10123-4970407">
            <a:extLst>
              <a:ext uri="{FF2B5EF4-FFF2-40B4-BE49-F238E27FC236}">
                <a16:creationId xmlns:a16="http://schemas.microsoft.com/office/drawing/2014/main" id="{433AE6B4-4B9F-486B-ADF6-83460B57288D}"/>
              </a:ext>
            </a:extLst>
          </p:cNvPr>
          <p:cNvSpPr>
            <a:spLocks noChangeAspect="1"/>
          </p:cNvSpPr>
          <p:nvPr/>
        </p:nvSpPr>
        <p:spPr bwMode="auto">
          <a:xfrm>
            <a:off x="5854685" y="3379254"/>
            <a:ext cx="609685" cy="524978"/>
          </a:xfrm>
          <a:custGeom>
            <a:avLst/>
            <a:gdLst>
              <a:gd name="T0" fmla="*/ 5698 w 8427"/>
              <a:gd name="T1" fmla="*/ 5547 h 7254"/>
              <a:gd name="T2" fmla="*/ 2987 w 8427"/>
              <a:gd name="T3" fmla="*/ 5547 h 7254"/>
              <a:gd name="T4" fmla="*/ 3627 w 8427"/>
              <a:gd name="T5" fmla="*/ 4480 h 7254"/>
              <a:gd name="T6" fmla="*/ 5074 w 8427"/>
              <a:gd name="T7" fmla="*/ 4480 h 7254"/>
              <a:gd name="T8" fmla="*/ 2454 w 8427"/>
              <a:gd name="T9" fmla="*/ 0 h 7254"/>
              <a:gd name="T10" fmla="*/ 3947 w 8427"/>
              <a:gd name="T11" fmla="*/ 0 h 7254"/>
              <a:gd name="T12" fmla="*/ 6401 w 8427"/>
              <a:gd name="T13" fmla="*/ 4480 h 7254"/>
              <a:gd name="T14" fmla="*/ 7172 w 8427"/>
              <a:gd name="T15" fmla="*/ 4480 h 7254"/>
              <a:gd name="T16" fmla="*/ 5301 w 8427"/>
              <a:gd name="T17" fmla="*/ 1239 h 7254"/>
              <a:gd name="T18" fmla="*/ 5014 w 8427"/>
              <a:gd name="T19" fmla="*/ 1814 h 7254"/>
              <a:gd name="T20" fmla="*/ 4267 w 8427"/>
              <a:gd name="T21" fmla="*/ 534 h 7254"/>
              <a:gd name="T22" fmla="*/ 4587 w 8427"/>
              <a:gd name="T23" fmla="*/ 0 h 7254"/>
              <a:gd name="T24" fmla="*/ 5867 w 8427"/>
              <a:gd name="T25" fmla="*/ 0 h 7254"/>
              <a:gd name="T26" fmla="*/ 8427 w 8427"/>
              <a:gd name="T27" fmla="*/ 4480 h 7254"/>
              <a:gd name="T28" fmla="*/ 7787 w 8427"/>
              <a:gd name="T29" fmla="*/ 5547 h 7254"/>
              <a:gd name="T30" fmla="*/ 6985 w 8427"/>
              <a:gd name="T31" fmla="*/ 5547 h 7254"/>
              <a:gd name="T32" fmla="*/ 7336 w 8427"/>
              <a:gd name="T33" fmla="*/ 6187 h 7254"/>
              <a:gd name="T34" fmla="*/ 6708 w 8427"/>
              <a:gd name="T35" fmla="*/ 7233 h 7254"/>
              <a:gd name="T36" fmla="*/ 6720 w 8427"/>
              <a:gd name="T37" fmla="*/ 7254 h 7254"/>
              <a:gd name="T38" fmla="*/ 1707 w 8427"/>
              <a:gd name="T39" fmla="*/ 7254 h 7254"/>
              <a:gd name="T40" fmla="*/ 1067 w 8427"/>
              <a:gd name="T41" fmla="*/ 6187 h 7254"/>
              <a:gd name="T42" fmla="*/ 3414 w 8427"/>
              <a:gd name="T43" fmla="*/ 2027 h 7254"/>
              <a:gd name="T44" fmla="*/ 4054 w 8427"/>
              <a:gd name="T45" fmla="*/ 3200 h 7254"/>
              <a:gd name="T46" fmla="*/ 2325 w 8427"/>
              <a:gd name="T47" fmla="*/ 6187 h 7254"/>
              <a:gd name="T48" fmla="*/ 6072 w 8427"/>
              <a:gd name="T49" fmla="*/ 6187 h 7254"/>
              <a:gd name="T50" fmla="*/ 5698 w 8427"/>
              <a:gd name="T51" fmla="*/ 5547 h 7254"/>
              <a:gd name="T52" fmla="*/ 1387 w 8427"/>
              <a:gd name="T53" fmla="*/ 4374 h 7254"/>
              <a:gd name="T54" fmla="*/ 1920 w 8427"/>
              <a:gd name="T55" fmla="*/ 4374 h 7254"/>
              <a:gd name="T56" fmla="*/ 1280 w 8427"/>
              <a:gd name="T57" fmla="*/ 5547 h 7254"/>
              <a:gd name="T58" fmla="*/ 747 w 8427"/>
              <a:gd name="T59" fmla="*/ 5547 h 7254"/>
              <a:gd name="T60" fmla="*/ 0 w 8427"/>
              <a:gd name="T61" fmla="*/ 4374 h 7254"/>
              <a:gd name="T62" fmla="*/ 2454 w 8427"/>
              <a:gd name="T63" fmla="*/ 0 h 7254"/>
              <a:gd name="T64" fmla="*/ 3200 w 8427"/>
              <a:gd name="T65" fmla="*/ 1280 h 7254"/>
              <a:gd name="T66" fmla="*/ 1387 w 8427"/>
              <a:gd name="T67" fmla="*/ 4374 h 7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427" h="7254">
                <a:moveTo>
                  <a:pt x="5698" y="5547"/>
                </a:moveTo>
                <a:lnTo>
                  <a:pt x="2987" y="5547"/>
                </a:lnTo>
                <a:lnTo>
                  <a:pt x="3627" y="4480"/>
                </a:lnTo>
                <a:lnTo>
                  <a:pt x="5074" y="4480"/>
                </a:lnTo>
                <a:lnTo>
                  <a:pt x="2454" y="0"/>
                </a:lnTo>
                <a:lnTo>
                  <a:pt x="3947" y="0"/>
                </a:lnTo>
                <a:lnTo>
                  <a:pt x="6401" y="4480"/>
                </a:lnTo>
                <a:lnTo>
                  <a:pt x="7172" y="4480"/>
                </a:lnTo>
                <a:lnTo>
                  <a:pt x="5301" y="1239"/>
                </a:lnTo>
                <a:lnTo>
                  <a:pt x="5014" y="1814"/>
                </a:lnTo>
                <a:lnTo>
                  <a:pt x="4267" y="534"/>
                </a:lnTo>
                <a:lnTo>
                  <a:pt x="4587" y="0"/>
                </a:lnTo>
                <a:lnTo>
                  <a:pt x="5867" y="0"/>
                </a:lnTo>
                <a:lnTo>
                  <a:pt x="8427" y="4480"/>
                </a:lnTo>
                <a:lnTo>
                  <a:pt x="7787" y="5547"/>
                </a:lnTo>
                <a:lnTo>
                  <a:pt x="6985" y="5547"/>
                </a:lnTo>
                <a:lnTo>
                  <a:pt x="7336" y="6187"/>
                </a:lnTo>
                <a:lnTo>
                  <a:pt x="6708" y="7233"/>
                </a:lnTo>
                <a:lnTo>
                  <a:pt x="6720" y="7254"/>
                </a:lnTo>
                <a:lnTo>
                  <a:pt x="1707" y="7254"/>
                </a:lnTo>
                <a:lnTo>
                  <a:pt x="1067" y="6187"/>
                </a:lnTo>
                <a:lnTo>
                  <a:pt x="3414" y="2027"/>
                </a:lnTo>
                <a:lnTo>
                  <a:pt x="4054" y="3200"/>
                </a:lnTo>
                <a:lnTo>
                  <a:pt x="2325" y="6187"/>
                </a:lnTo>
                <a:lnTo>
                  <a:pt x="6072" y="6187"/>
                </a:lnTo>
                <a:lnTo>
                  <a:pt x="5698" y="5547"/>
                </a:lnTo>
                <a:close/>
                <a:moveTo>
                  <a:pt x="1387" y="4374"/>
                </a:moveTo>
                <a:lnTo>
                  <a:pt x="1920" y="4374"/>
                </a:lnTo>
                <a:lnTo>
                  <a:pt x="1280" y="5547"/>
                </a:lnTo>
                <a:lnTo>
                  <a:pt x="747" y="5547"/>
                </a:lnTo>
                <a:lnTo>
                  <a:pt x="0" y="4374"/>
                </a:lnTo>
                <a:lnTo>
                  <a:pt x="2454" y="0"/>
                </a:lnTo>
                <a:lnTo>
                  <a:pt x="3200" y="1280"/>
                </a:lnTo>
                <a:lnTo>
                  <a:pt x="1387" y="4374"/>
                </a:lnTo>
                <a:close/>
              </a:path>
            </a:pathLst>
          </a:custGeom>
          <a:solidFill>
            <a:schemeClr val="tx1"/>
          </a:solidFill>
          <a:ln>
            <a:noFill/>
          </a:ln>
        </p:spPr>
      </p:sp>
      <p:sp>
        <p:nvSpPr>
          <p:cNvPr id="57" name="文本框 56">
            <a:extLst>
              <a:ext uri="{FF2B5EF4-FFF2-40B4-BE49-F238E27FC236}">
                <a16:creationId xmlns:a16="http://schemas.microsoft.com/office/drawing/2014/main" id="{AA73E501-9C33-41FC-92FE-7065F6BD6040}"/>
              </a:ext>
            </a:extLst>
          </p:cNvPr>
          <p:cNvSpPr txBox="1"/>
          <p:nvPr/>
        </p:nvSpPr>
        <p:spPr>
          <a:xfrm>
            <a:off x="5194420" y="3050720"/>
            <a:ext cx="6976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开发</a:t>
            </a:r>
          </a:p>
        </p:txBody>
      </p:sp>
      <p:sp>
        <p:nvSpPr>
          <p:cNvPr id="58" name="文本框 57">
            <a:extLst>
              <a:ext uri="{FF2B5EF4-FFF2-40B4-BE49-F238E27FC236}">
                <a16:creationId xmlns:a16="http://schemas.microsoft.com/office/drawing/2014/main" id="{6ED14929-6B22-496C-AB07-91D0743476A4}"/>
              </a:ext>
            </a:extLst>
          </p:cNvPr>
          <p:cNvSpPr txBox="1"/>
          <p:nvPr/>
        </p:nvSpPr>
        <p:spPr>
          <a:xfrm>
            <a:off x="6507555" y="3053053"/>
            <a:ext cx="7216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Tw Cen MT Condensed Extra Bold" panose="020B0803020202020204" pitchFamily="34" charset="0"/>
                <a:ea typeface="等线" panose="02010600030101010101" pitchFamily="2" charset="-122"/>
              </a:rPr>
              <a:t>测试</a:t>
            </a:r>
            <a:endParaRPr kumimoji="0" lang="zh-CN" altLang="en-US" sz="20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endParaRPr>
          </a:p>
        </p:txBody>
      </p:sp>
      <p:sp>
        <p:nvSpPr>
          <p:cNvPr id="59" name="文本框 58">
            <a:extLst>
              <a:ext uri="{FF2B5EF4-FFF2-40B4-BE49-F238E27FC236}">
                <a16:creationId xmlns:a16="http://schemas.microsoft.com/office/drawing/2014/main" id="{FBD08370-FE47-4BF6-9D50-C049DE0B9B2F}"/>
              </a:ext>
            </a:extLst>
          </p:cNvPr>
          <p:cNvSpPr txBox="1"/>
          <p:nvPr/>
        </p:nvSpPr>
        <p:spPr>
          <a:xfrm>
            <a:off x="5194421" y="3892813"/>
            <a:ext cx="6976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文档</a:t>
            </a:r>
          </a:p>
        </p:txBody>
      </p:sp>
      <p:sp>
        <p:nvSpPr>
          <p:cNvPr id="60" name="文本框 59">
            <a:extLst>
              <a:ext uri="{FF2B5EF4-FFF2-40B4-BE49-F238E27FC236}">
                <a16:creationId xmlns:a16="http://schemas.microsoft.com/office/drawing/2014/main" id="{5F4ABF01-A10A-4AAA-9611-89D40BF8D1A0}"/>
              </a:ext>
            </a:extLst>
          </p:cNvPr>
          <p:cNvSpPr txBox="1"/>
          <p:nvPr/>
        </p:nvSpPr>
        <p:spPr>
          <a:xfrm>
            <a:off x="6520824" y="3842385"/>
            <a:ext cx="6976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Tw Cen MT Condensed Extra Bold" panose="020B0803020202020204" pitchFamily="34" charset="0"/>
                <a:ea typeface="等线" panose="02010600030101010101" pitchFamily="2" charset="-122"/>
                <a:cs typeface="+mn-cs"/>
              </a:rPr>
              <a:t>对接</a:t>
            </a:r>
          </a:p>
        </p:txBody>
      </p:sp>
    </p:spTree>
    <p:extLst>
      <p:ext uri="{BB962C8B-B14F-4D97-AF65-F5344CB8AC3E}">
        <p14:creationId xmlns:p14="http://schemas.microsoft.com/office/powerpoint/2010/main" val="2637596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主题​​">
  <a:themeElements>
    <a:clrScheme name="自定义 8">
      <a:dk1>
        <a:sysClr val="windowText" lastClr="000000"/>
      </a:dk1>
      <a:lt1>
        <a:sysClr val="window" lastClr="FFFFFF"/>
      </a:lt1>
      <a:dk2>
        <a:srgbClr val="44546A"/>
      </a:dk2>
      <a:lt2>
        <a:srgbClr val="E7E6E6"/>
      </a:lt2>
      <a:accent1>
        <a:srgbClr val="0B88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1183</TotalTime>
  <Words>1166</Words>
  <Application>Microsoft Macintosh PowerPoint</Application>
  <PresentationFormat>宽屏</PresentationFormat>
  <Paragraphs>130</Paragraphs>
  <Slides>10</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Tw Cen MT Condensed Extra Bold</vt:lpstr>
      <vt:lpstr>等线</vt:lpstr>
      <vt:lpstr>LANTINGHEI SC DEMIBOLD</vt:lpstr>
      <vt:lpstr>微软雅黑</vt:lpstr>
      <vt:lpstr>Open Sans</vt:lpstr>
      <vt:lpstr>Tw Cen MT Condensed</vt:lpstr>
      <vt:lpstr>Wingdings</vt:lpstr>
      <vt:lpstr>LANTINGHEI SC DEMIBOLD</vt:lpstr>
      <vt:lpstr>微软雅黑</vt:lpstr>
      <vt:lpstr>等线 Light</vt:lpstr>
      <vt:lpstr>碳纤维正中黑简体</vt:lpstr>
      <vt:lpstr>锐字云字库锐黑粗GB</vt:lpstr>
      <vt:lpstr>Arial</vt:lpstr>
      <vt:lpstr>方正宋刻本秀楷简体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 奕琛</dc:creator>
  <cp:lastModifiedBy>HUANG Ihsiao</cp:lastModifiedBy>
  <cp:revision>15</cp:revision>
  <dcterms:created xsi:type="dcterms:W3CDTF">2020-03-14T11:10:39Z</dcterms:created>
  <dcterms:modified xsi:type="dcterms:W3CDTF">2022-12-26T05:34:54Z</dcterms:modified>
</cp:coreProperties>
</file>