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61" r:id="rId4"/>
    <p:sldId id="279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97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1" r:id="rId40"/>
    <p:sldId id="302" r:id="rId41"/>
    <p:sldId id="263" r:id="rId42"/>
    <p:sldId id="30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6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49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/>
            <a:t>容器</a:t>
          </a:r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E6BAFA-5D71-CC47-8BF1-00F48C9795BF}" type="pres">
      <dgm:prSet presAssocID="{089B8A85-A84E-8741-B756-D6E8208AA6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7EEB88-9CF5-1D40-B8CC-7685270E438E}" type="pres">
      <dgm:prSet presAssocID="{CA618E98-DA33-544D-905E-6F6DF2BBE28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A722B-B604-914D-A9EE-33F6F187EB5B}" type="pres">
      <dgm:prSet presAssocID="{2A6A6557-22E6-4440-93F4-318AD223EC07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52AC9-999F-9842-BE2B-A684D0F3A41B}" type="pres">
      <dgm:prSet presAssocID="{EA1A376E-E1CF-A54F-BD1E-7342A9121FF1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F57F-9E39-574B-B47A-26D80C1E0634}" type="pres">
      <dgm:prSet presAssocID="{FE162D69-B4B1-E547-8BED-2B0564183F40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5B899-1841-8B4F-8A6E-A82CCF0C2E8D}" type="pres">
      <dgm:prSet presAssocID="{061C52BE-7CF4-EC44-BF9D-04F9145BF7C0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/>
            <a:t>栅格容器</a:t>
          </a:r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E6BAFA-5D71-CC47-8BF1-00F48C9795BF}" type="pres">
      <dgm:prSet presAssocID="{089B8A85-A84E-8741-B756-D6E8208AA6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7EEB88-9CF5-1D40-B8CC-7685270E438E}" type="pres">
      <dgm:prSet presAssocID="{CA618E98-DA33-544D-905E-6F6DF2BBE28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A722B-B604-914D-A9EE-33F6F187EB5B}" type="pres">
      <dgm:prSet presAssocID="{2A6A6557-22E6-4440-93F4-318AD223EC07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52AC9-999F-9842-BE2B-A684D0F3A41B}" type="pres">
      <dgm:prSet presAssocID="{EA1A376E-E1CF-A54F-BD1E-7342A9121FF1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F57F-9E39-574B-B47A-26D80C1E0634}" type="pres">
      <dgm:prSet presAssocID="{FE162D69-B4B1-E547-8BED-2B0564183F40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5B899-1841-8B4F-8A6E-A82CCF0C2E8D}" type="pres">
      <dgm:prSet presAssocID="{061C52BE-7CF4-EC44-BF9D-04F9145BF7C0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容器</a:t>
          </a:r>
        </a:p>
      </dsp:txBody>
      <dsp:txXfrm>
        <a:off x="3368228" y="1867450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694" y="2855445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1684461" y="2855445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3368228" y="2855445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5051995" y="2855445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6735762" y="2855445"/>
        <a:ext cx="1391542" cy="695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154602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154602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1546025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154602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154602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850254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栅格容器</a:t>
          </a:r>
        </a:p>
      </dsp:txBody>
      <dsp:txXfrm>
        <a:off x="3368228" y="850254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694" y="1838249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1684461" y="1838249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3368228" y="1838249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5051995" y="1838249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6735762" y="1838249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6CE2-F1A8-264D-87FF-64A1347B7A98}" type="datetimeFigureOut">
              <a:rPr kumimoji="1" lang="zh-CN" altLang="en-US" smtClean="0"/>
              <a:t>17/9/29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8FB1-0786-3949-8BE7-5A2ED635B7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08299555" TargetMode="External"/><Relationship Id="rId4" Type="http://schemas.openxmlformats.org/officeDocument/2006/relationships/hyperlink" Target="https://css-tricks.com/author/caiman/" TargetMode="External"/><Relationship Id="rId5" Type="http://schemas.openxmlformats.org/officeDocument/2006/relationships/hyperlink" Target="https://css-tricks.com/snippets/css/complete-guide-grid/" TargetMode="External"/><Relationship Id="rId6" Type="http://schemas.openxmlformats.org/officeDocument/2006/relationships/hyperlink" Target="https://css-tricks.com/author/chriscoyier/" TargetMode="External"/><Relationship Id="rId7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anyifeng.com/blog/2015/07/flex-grammar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464" y="800789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effectLst/>
              </a:rPr>
              <a:t>Flex &amp; Grid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211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子项在主轴方向换行方式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flex-wrap:</a:t>
            </a:r>
          </a:p>
          <a:p>
            <a:r>
              <a:rPr lang="en-US" altLang="zh-CN" sz="2800" dirty="0" err="1"/>
              <a:t>nowrap</a:t>
            </a:r>
            <a:r>
              <a:rPr lang="zh-CN" altLang="en-US" sz="2800" dirty="0"/>
              <a:t>（默认）：不换行。</a:t>
            </a:r>
            <a:endParaRPr lang="en-US" altLang="zh-CN" sz="2800" dirty="0"/>
          </a:p>
          <a:p>
            <a:r>
              <a:rPr lang="en-US" altLang="zh-CN" sz="2800" dirty="0"/>
              <a:t>wrap</a:t>
            </a:r>
            <a:r>
              <a:rPr lang="zh-CN" altLang="en-US" sz="2800" dirty="0"/>
              <a:t>：换行，第一行在上方。</a:t>
            </a:r>
            <a:endParaRPr lang="en-US" altLang="zh-CN" sz="2800" dirty="0"/>
          </a:p>
          <a:p>
            <a:r>
              <a:rPr lang="en-US" altLang="zh-CN" sz="2800" dirty="0"/>
              <a:t>wrap-reverse</a:t>
            </a:r>
            <a:r>
              <a:rPr lang="zh-CN" altLang="en-US" sz="2800" dirty="0"/>
              <a:t>：换行，第一行在下方。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4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子项在主轴排列方向和换行简写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flex-flow:</a:t>
            </a:r>
          </a:p>
          <a:p>
            <a:r>
              <a:rPr lang="en-US" altLang="zh-CN" sz="2800" dirty="0"/>
              <a:t>row </a:t>
            </a:r>
            <a:r>
              <a:rPr lang="en-US" altLang="zh-CN" sz="2800" dirty="0" err="1"/>
              <a:t>nowrap</a:t>
            </a:r>
            <a:r>
              <a:rPr lang="en-US" altLang="zh-CN" sz="2800" dirty="0"/>
              <a:t> </a:t>
            </a:r>
            <a:r>
              <a:rPr lang="zh-CN" altLang="en-US" sz="2800" dirty="0"/>
              <a:t>（默认）：主轴水平起点在做左，不换行。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36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子项在主轴上的对齐方式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justify-content: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（默认值）：左对齐。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：右对齐。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 居中。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：两端对齐，项目之间的间隔都相等。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：每个项目两侧的间隔相等。所以，项目之间的间隔比项目与边框的间隔大一倍。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924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子项在交叉轴上如何对齐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：交叉轴的中点对齐。</a:t>
            </a:r>
          </a:p>
          <a:p>
            <a:r>
              <a:rPr lang="en-US" altLang="zh-CN" sz="2800" dirty="0"/>
              <a:t>baseline: </a:t>
            </a:r>
            <a:r>
              <a:rPr lang="zh-CN" altLang="en-US" sz="2800" dirty="0"/>
              <a:t>项目的第一行文字的基线对齐。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（默认值）：如果项目未设置高度或设为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，将占满整个容器的高度。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402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多根轴线的对齐方式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：与交叉轴的起点对齐。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：与交叉轴的终点对齐。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：与交叉轴的中点对齐。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：与交叉轴两端对齐，轴线之间的间隔平均分布。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：每根轴线两侧的间隔都相等。所以，轴线之间的间隔比轴线与边框的间隔大一倍。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（默认值）：轴线占满整个交叉轴。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子项属性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pPr algn="ctr"/>
            <a:r>
              <a:rPr lang="zh-CN" altLang="en-US" sz="2800" dirty="0"/>
              <a:t>其子项具备以下属性：</a:t>
            </a:r>
            <a:endParaRPr lang="en-US" altLang="zh-CN" sz="2800" dirty="0"/>
          </a:p>
          <a:p>
            <a:r>
              <a:rPr lang="en-US" altLang="zh-CN" sz="2800" dirty="0"/>
              <a:t>                          order             flex-grow           flex-shrink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                flex-basis              flex               align-self</a:t>
            </a:r>
          </a:p>
        </p:txBody>
      </p:sp>
    </p:spTree>
    <p:extLst>
      <p:ext uri="{BB962C8B-B14F-4D97-AF65-F5344CB8AC3E}">
        <p14:creationId xmlns:p14="http://schemas.microsoft.com/office/powerpoint/2010/main" val="24185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子项的排列顺序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order:</a:t>
            </a:r>
          </a:p>
          <a:p>
            <a:r>
              <a:rPr lang="zh-CN" altLang="en-US" sz="2800" dirty="0"/>
              <a:t>数值越小，排列越靠前，默认为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，可以为负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777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子项的放大比例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flex-grow: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，即如果存在剩余空间，也不放大。</a:t>
            </a:r>
            <a:endParaRPr lang="en-US" altLang="zh-CN" sz="2800" dirty="0"/>
          </a:p>
          <a:p>
            <a:r>
              <a:rPr lang="zh-CN" altLang="en-US" sz="2800" dirty="0"/>
              <a:t>若子项</a:t>
            </a:r>
            <a:r>
              <a:rPr lang="en-US" altLang="zh-CN" sz="2800" dirty="0"/>
              <a:t>flex-grow</a:t>
            </a:r>
            <a:r>
              <a:rPr lang="zh-CN" altLang="en-US" sz="2800" dirty="0"/>
              <a:t>值都相同且不为</a:t>
            </a:r>
            <a:r>
              <a:rPr lang="en-US" altLang="zh-CN" sz="2800" dirty="0"/>
              <a:t>0</a:t>
            </a:r>
            <a:r>
              <a:rPr lang="zh-CN" altLang="en-US" sz="2800" dirty="0"/>
              <a:t>则均分剩余空间</a:t>
            </a:r>
            <a:endParaRPr lang="en-US" altLang="zh-CN" sz="2800" dirty="0"/>
          </a:p>
          <a:p>
            <a:r>
              <a:rPr lang="zh-CN" altLang="en-US" sz="2800" dirty="0"/>
              <a:t>否则按数值比例分配剩余空间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21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子项的缩小比例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flex-shrink: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1</a:t>
            </a:r>
            <a:r>
              <a:rPr lang="zh-CN" altLang="en-US" sz="2800" dirty="0"/>
              <a:t>，即如果空间不足，该项目将缩小。</a:t>
            </a:r>
            <a:endParaRPr lang="en-US" altLang="zh-CN" sz="2800" dirty="0"/>
          </a:p>
          <a:p>
            <a:r>
              <a:rPr lang="zh-CN" altLang="en-US" sz="2800" dirty="0"/>
              <a:t>如果所有子项的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，当空间不足时，都将等比例缩小。</a:t>
            </a:r>
            <a:endParaRPr lang="en-US" altLang="zh-CN" sz="2800" dirty="0"/>
          </a:p>
          <a:p>
            <a:r>
              <a:rPr lang="zh-CN" altLang="en-US" sz="2800" dirty="0"/>
              <a:t>如果一个子项的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属性为</a:t>
            </a:r>
            <a:r>
              <a:rPr lang="en-US" altLang="zh-CN" sz="2800" dirty="0"/>
              <a:t>0</a:t>
            </a:r>
            <a:r>
              <a:rPr lang="zh-CN" altLang="en-US" sz="2800" dirty="0"/>
              <a:t>，其他项目都为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，则空间不足时，前者不缩小。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01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分配多余空间之前子项占据的主轴空间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flex-basis:</a:t>
            </a:r>
          </a:p>
          <a:p>
            <a:r>
              <a:rPr lang="zh-CN" altLang="en-US" sz="2800" dirty="0"/>
              <a:t>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，即项目的本来大小。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552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355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为什么用</a:t>
            </a:r>
            <a:r>
              <a:rPr lang="en-US" altLang="zh-CN" sz="6600" dirty="0">
                <a:effectLst/>
              </a:rPr>
              <a:t>Flexbox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96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子项缩小，放大，分配剩余空间简写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flex:</a:t>
            </a:r>
          </a:p>
          <a:p>
            <a:r>
              <a:rPr lang="en-US" altLang="zh-CN" sz="2800" dirty="0"/>
              <a:t>flex-grow, flex-shrink </a:t>
            </a:r>
            <a:r>
              <a:rPr lang="zh-CN" altLang="en-US" sz="2800" dirty="0"/>
              <a:t>和 </a:t>
            </a:r>
            <a:r>
              <a:rPr lang="en-US" altLang="zh-CN" sz="2800" dirty="0"/>
              <a:t>flex-basis</a:t>
            </a:r>
            <a:r>
              <a:rPr lang="zh-CN" altLang="en-US" sz="2800" dirty="0"/>
              <a:t>的简写，默认值为</a:t>
            </a:r>
            <a:r>
              <a:rPr lang="en-US" altLang="zh-CN" sz="2800" dirty="0"/>
              <a:t>0 1 auto</a:t>
            </a:r>
            <a:r>
              <a:rPr lang="zh-CN" altLang="en-US" sz="2800" dirty="0"/>
              <a:t>。后两个属性可选。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34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允许子项有单独的对齐方式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align-self:</a:t>
            </a:r>
          </a:p>
          <a:p>
            <a:r>
              <a:rPr lang="zh-CN" altLang="en-US" sz="2800" dirty="0"/>
              <a:t>可覆盖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属性。默认值为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，表示继承父元素的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属性，如果没有父元素，则等同于</a:t>
            </a:r>
            <a:r>
              <a:rPr lang="en-US" altLang="zh-CN" sz="2800" dirty="0"/>
              <a:t>stretch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917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8262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>
                <a:effectLst/>
              </a:rPr>
              <a:t>GRID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2E3C09E-B16B-4351-93A1-E2A1A36A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3560618"/>
            <a:ext cx="9905998" cy="15372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600" dirty="0"/>
              <a:t>Grid</a:t>
            </a:r>
            <a:r>
              <a:rPr lang="zh-CN" altLang="en-US" sz="3600" dirty="0"/>
              <a:t>可以看作是可以做各种骚操作的表格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可以解决一些简单的布局问题，</a:t>
            </a:r>
            <a:r>
              <a:rPr lang="en-US" altLang="zh-CN" sz="3600" dirty="0"/>
              <a:t>grid</a:t>
            </a:r>
            <a:r>
              <a:rPr lang="zh-CN" altLang="en-US" sz="3600" dirty="0"/>
              <a:t>花样更多。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420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61" y="777766"/>
            <a:ext cx="10177989" cy="52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grid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641674282"/>
              </p:ext>
            </p:extLst>
          </p:nvPr>
        </p:nvGraphicFramePr>
        <p:xfrm>
          <a:off x="2030412" y="2251363"/>
          <a:ext cx="8128000" cy="338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grid</a:t>
            </a:r>
            <a:r>
              <a:rPr lang="zh-CN" altLang="en-US" sz="4800" dirty="0"/>
              <a:t>基础概念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C2414DF-F17E-4E23-A7EE-AECD7619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58" y="3138055"/>
            <a:ext cx="7944308" cy="30980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CE4A5DB-C8C7-4884-B51B-38E7676E02DB}"/>
              </a:ext>
            </a:extLst>
          </p:cNvPr>
          <p:cNvSpPr txBox="1"/>
          <p:nvPr/>
        </p:nvSpPr>
        <p:spPr>
          <a:xfrm>
            <a:off x="1439284" y="2172978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栅格容器  栅格线 </a:t>
            </a:r>
            <a:r>
              <a:rPr lang="zh-CN" altLang="en-US" sz="2800" dirty="0" smtClean="0"/>
              <a:t>栅格轨迹 </a:t>
            </a:r>
            <a:r>
              <a:rPr lang="zh-CN" altLang="en-US" sz="2800" dirty="0"/>
              <a:t>栅格格子  栅格区域</a:t>
            </a:r>
          </a:p>
        </p:txBody>
      </p:sp>
    </p:spTree>
    <p:extLst>
      <p:ext uri="{BB962C8B-B14F-4D97-AF65-F5344CB8AC3E}">
        <p14:creationId xmlns:p14="http://schemas.microsoft.com/office/powerpoint/2010/main" val="8951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栅格容器属性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523296" y="2264807"/>
            <a:ext cx="4688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display</a:t>
            </a:r>
          </a:p>
          <a:p>
            <a:r>
              <a:rPr lang="en-US" altLang="zh-CN" sz="2800" dirty="0"/>
              <a:t>grid-template-columns</a:t>
            </a:r>
          </a:p>
          <a:p>
            <a:r>
              <a:rPr lang="en-US" altLang="zh-CN" sz="2800" dirty="0"/>
              <a:t>grid-template-rows</a:t>
            </a:r>
          </a:p>
          <a:p>
            <a:r>
              <a:rPr lang="en-US" altLang="zh-CN" sz="2800" dirty="0"/>
              <a:t>grid-template-areas</a:t>
            </a:r>
          </a:p>
          <a:p>
            <a:r>
              <a:rPr lang="en-US" altLang="zh-CN" sz="2800" dirty="0"/>
              <a:t>grid-column-gap</a:t>
            </a:r>
          </a:p>
          <a:p>
            <a:r>
              <a:rPr lang="en-US" altLang="zh-CN" sz="2800" dirty="0"/>
              <a:t>grid-row-gap</a:t>
            </a:r>
          </a:p>
          <a:p>
            <a:r>
              <a:rPr lang="en-US" altLang="zh-CN" sz="2800" dirty="0"/>
              <a:t>grid-gap</a:t>
            </a:r>
          </a:p>
          <a:p>
            <a:r>
              <a:rPr lang="en-US" altLang="zh-CN" sz="2800" dirty="0"/>
              <a:t>justify-items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0CAA7E5-B161-4735-9B43-E45C968FBE82}"/>
              </a:ext>
            </a:extLst>
          </p:cNvPr>
          <p:cNvSpPr txBox="1"/>
          <p:nvPr/>
        </p:nvSpPr>
        <p:spPr>
          <a:xfrm>
            <a:off x="6977489" y="2264807"/>
            <a:ext cx="4688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</a:t>
            </a:r>
          </a:p>
          <a:p>
            <a:r>
              <a:rPr lang="en-US" altLang="zh-CN" sz="2800" dirty="0"/>
              <a:t>justify-content</a:t>
            </a:r>
          </a:p>
          <a:p>
            <a:r>
              <a:rPr lang="en-US" altLang="zh-CN" sz="2800" dirty="0"/>
              <a:t>align-content</a:t>
            </a:r>
          </a:p>
          <a:p>
            <a:r>
              <a:rPr lang="en-US" altLang="zh-CN" sz="2800" dirty="0"/>
              <a:t>grid-auto-columns</a:t>
            </a:r>
          </a:p>
          <a:p>
            <a:r>
              <a:rPr lang="en-US" altLang="zh-CN" sz="2800" dirty="0"/>
              <a:t>grid-auto-rows</a:t>
            </a:r>
          </a:p>
          <a:p>
            <a:r>
              <a:rPr lang="en-US" altLang="zh-CN" sz="2800" dirty="0"/>
              <a:t>grid-auto-flow</a:t>
            </a:r>
          </a:p>
          <a:p>
            <a:r>
              <a:rPr lang="en-US" altLang="zh-CN" sz="2800" dirty="0"/>
              <a:t>grid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84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绘制</a:t>
            </a:r>
            <a:r>
              <a:rPr lang="en-US" altLang="zh-CN" sz="4000" dirty="0">
                <a:effectLst/>
              </a:rPr>
              <a:t>grid</a:t>
            </a:r>
            <a:r>
              <a:rPr lang="zh-CN" altLang="en-US" sz="4000" dirty="0">
                <a:effectLst/>
              </a:rPr>
              <a:t>布局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display :</a:t>
            </a:r>
          </a:p>
          <a:p>
            <a:r>
              <a:rPr lang="en-US" altLang="zh-CN" sz="2800" dirty="0"/>
              <a:t>grid | inline-grid | </a:t>
            </a:r>
            <a:r>
              <a:rPr lang="en-US" altLang="zh-CN" sz="2800" dirty="0" err="1"/>
              <a:t>subgrid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subgrid</a:t>
            </a:r>
            <a:r>
              <a:rPr lang="en-US" altLang="zh-CN" sz="2800" dirty="0"/>
              <a:t> </a:t>
            </a:r>
            <a:r>
              <a:rPr lang="zh-CN" altLang="en-US" sz="2800" dirty="0"/>
              <a:t>栅格容器本身是一个栅格项目的话，可以根据它的父元素而不是它自己，指定行列大小。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583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定义栅格轨迹大小</a:t>
            </a:r>
            <a:endParaRPr lang="zh-CN" altLang="en-US" sz="4800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FB23517-AA20-4946-BE26-4EF3804F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6" y="1582070"/>
            <a:ext cx="7533642" cy="12485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BFC5852-73E0-498B-95AF-29E01807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6" y="3157571"/>
            <a:ext cx="6702370" cy="12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定义栅格线名称</a:t>
            </a:r>
            <a:endParaRPr lang="zh-CN" altLang="en-US" sz="4800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78691B0-66BD-4616-A9DD-8E0ABA45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1713204"/>
            <a:ext cx="11357261" cy="26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9EE13F-5B54-47B4-9CDF-1658CD2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467138"/>
            <a:ext cx="9905998" cy="594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Flexbox</a:t>
            </a:r>
            <a:r>
              <a:rPr lang="zh-CN" altLang="en-US" sz="3600" dirty="0"/>
              <a:t>布局让开发者可以使用一种更加高效的方式处理项目布局，即使他们的大小是未知或者是动态的。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布局使容器有能力改变其子项的宽、高或顺序，同时容器可以使子项扩展来填满可用空间，或缩小以防止溢出容器。</a:t>
            </a:r>
          </a:p>
        </p:txBody>
      </p:sp>
    </p:spTree>
    <p:extLst>
      <p:ext uri="{BB962C8B-B14F-4D97-AF65-F5344CB8AC3E}">
        <p14:creationId xmlns:p14="http://schemas.microsoft.com/office/powerpoint/2010/main" val="18244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定义栅格区域名称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346364" y="2202873"/>
            <a:ext cx="1159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栅格容器 </a:t>
            </a:r>
            <a:r>
              <a:rPr lang="en-US" altLang="zh-CN" sz="2800" dirty="0"/>
              <a:t>grid-template-areas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栅格项目 </a:t>
            </a:r>
            <a:r>
              <a:rPr lang="en-US" altLang="zh-CN" sz="2800" dirty="0"/>
              <a:t>grid-area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简写属性：</a:t>
            </a:r>
            <a:r>
              <a:rPr lang="en-US" altLang="zh-CN" sz="2800" dirty="0"/>
              <a:t>grid-template</a:t>
            </a:r>
            <a:r>
              <a:rPr lang="zh-CN" altLang="en-US" sz="2800" dirty="0"/>
              <a:t>（</a:t>
            </a:r>
            <a:r>
              <a:rPr lang="en-US" altLang="zh-CN" sz="2800" dirty="0"/>
              <a:t>grid-template-columns</a:t>
            </a:r>
            <a:r>
              <a:rPr lang="zh-CN" altLang="en-US" sz="2800" dirty="0"/>
              <a:t>，</a:t>
            </a:r>
            <a:r>
              <a:rPr lang="en-US" altLang="zh-CN" sz="2800" dirty="0"/>
              <a:t>grid-template-rows </a:t>
            </a:r>
            <a:r>
              <a:rPr lang="zh-CN" altLang="en-US" sz="2800" dirty="0"/>
              <a:t>和 </a:t>
            </a:r>
            <a:r>
              <a:rPr lang="en-US" altLang="zh-CN" sz="2800" dirty="0"/>
              <a:t>grid-template-areas </a:t>
            </a:r>
            <a:r>
              <a:rPr lang="zh-CN" altLang="en-US" sz="2800" dirty="0"/>
              <a:t>的简写。）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0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定义栅格线大小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346364" y="1676401"/>
            <a:ext cx="11596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列栅格线大小 </a:t>
            </a:r>
            <a:r>
              <a:rPr lang="en-US" altLang="zh-CN" sz="2800" dirty="0"/>
              <a:t>grid-column-gap </a:t>
            </a:r>
          </a:p>
          <a:p>
            <a:endParaRPr lang="en-US" altLang="zh-CN" sz="2800" dirty="0"/>
          </a:p>
          <a:p>
            <a:r>
              <a:rPr lang="zh-CN" altLang="en-US" sz="2800" dirty="0"/>
              <a:t>行栅格线大小 </a:t>
            </a:r>
            <a:r>
              <a:rPr lang="en-US" altLang="zh-CN" sz="2800" dirty="0"/>
              <a:t>grid-row-gap</a:t>
            </a:r>
          </a:p>
          <a:p>
            <a:endParaRPr lang="en-US" altLang="zh-CN" sz="2800" dirty="0"/>
          </a:p>
          <a:p>
            <a:r>
              <a:rPr lang="zh-CN" altLang="en-US" sz="2800" dirty="0"/>
              <a:t>简写 </a:t>
            </a:r>
            <a:r>
              <a:rPr lang="en-US" altLang="zh-CN" sz="2800" dirty="0"/>
              <a:t>grid-gap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7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栅格</a:t>
            </a:r>
            <a:r>
              <a:rPr lang="zh-CN" altLang="en-US" sz="4000" dirty="0" smtClean="0">
                <a:effectLst/>
              </a:rPr>
              <a:t>项目与栅格区域对齐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346364" y="1687690"/>
            <a:ext cx="11596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列轴方向 </a:t>
            </a:r>
            <a:r>
              <a:rPr lang="en-US" altLang="zh-CN" sz="2800" dirty="0"/>
              <a:t>justify-items</a:t>
            </a:r>
          </a:p>
          <a:p>
            <a:endParaRPr lang="en-US" altLang="zh-CN" sz="2800" dirty="0"/>
          </a:p>
          <a:p>
            <a:r>
              <a:rPr lang="zh-CN" altLang="en-US" sz="2800" dirty="0"/>
              <a:t>行轴方向 </a:t>
            </a:r>
            <a:r>
              <a:rPr lang="en-US" altLang="zh-CN" sz="2800" dirty="0"/>
              <a:t>align-items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start</a:t>
            </a:r>
            <a:r>
              <a:rPr lang="zh-CN" altLang="en-US" sz="2800" dirty="0"/>
              <a:t> </a:t>
            </a:r>
            <a:r>
              <a:rPr lang="zh-CN" altLang="en-US" sz="2800" dirty="0" smtClean="0"/>
              <a:t>使栅格项目与栅格区域轴头部</a:t>
            </a:r>
            <a:r>
              <a:rPr lang="zh-CN" altLang="en-US" sz="2800" dirty="0"/>
              <a:t>对齐</a:t>
            </a:r>
          </a:p>
          <a:p>
            <a:r>
              <a:rPr lang="en-US" altLang="zh-CN" sz="2800" b="1" dirty="0"/>
              <a:t>end</a:t>
            </a:r>
            <a:r>
              <a:rPr lang="zh-CN" altLang="en-US" sz="2800" dirty="0"/>
              <a:t> </a:t>
            </a:r>
            <a:r>
              <a:rPr lang="zh-CN" altLang="en-US" sz="2800" dirty="0"/>
              <a:t>使栅格项目与栅格区域轴尾部</a:t>
            </a:r>
            <a:r>
              <a:rPr lang="zh-CN" altLang="en-US" sz="2800" dirty="0"/>
              <a:t>对齐</a:t>
            </a:r>
          </a:p>
          <a:p>
            <a:r>
              <a:rPr lang="en-US" altLang="zh-CN" sz="2800" b="1" dirty="0"/>
              <a:t>center</a:t>
            </a:r>
            <a:r>
              <a:rPr lang="zh-CN" altLang="en-US" sz="2800" dirty="0"/>
              <a:t> </a:t>
            </a:r>
            <a:r>
              <a:rPr lang="zh-CN" altLang="en-US" sz="2800" dirty="0"/>
              <a:t>使栅格</a:t>
            </a:r>
            <a:r>
              <a:rPr lang="zh-CN" altLang="en-US" sz="2800" dirty="0" smtClean="0"/>
              <a:t>项目在</a:t>
            </a:r>
            <a:r>
              <a:rPr lang="zh-CN" altLang="en-US" sz="2800" dirty="0"/>
              <a:t>栅格区域轴上</a:t>
            </a:r>
            <a:r>
              <a:rPr lang="zh-CN" altLang="en-US" sz="2800" dirty="0"/>
              <a:t>居中</a:t>
            </a:r>
          </a:p>
          <a:p>
            <a:r>
              <a:rPr lang="en-US" altLang="zh-CN" sz="2800" b="1" dirty="0"/>
              <a:t>stretch</a:t>
            </a:r>
            <a:r>
              <a:rPr lang="zh-CN" altLang="en-US" sz="2800" dirty="0"/>
              <a:t> </a:t>
            </a:r>
            <a:r>
              <a:rPr lang="zh-CN" altLang="en-US" sz="2800" dirty="0"/>
              <a:t>使栅格项目充满</a:t>
            </a:r>
            <a:r>
              <a:rPr lang="zh-CN" altLang="en-US" sz="2800" dirty="0"/>
              <a:t>整个栅格区域（默认属性）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73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栅格项目与</a:t>
            </a:r>
            <a:r>
              <a:rPr lang="zh-CN" altLang="en-US" sz="4000" dirty="0" smtClean="0">
                <a:effectLst/>
              </a:rPr>
              <a:t>栅格容器对</a:t>
            </a:r>
            <a:r>
              <a:rPr lang="zh-CN" altLang="en-US" sz="4000" dirty="0">
                <a:effectLst/>
              </a:rPr>
              <a:t>齐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容器列轴方向 </a:t>
            </a:r>
            <a:r>
              <a:rPr lang="en-US" altLang="zh-CN" sz="2800" dirty="0" smtClean="0"/>
              <a:t>justify-content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容器行轴</a:t>
            </a:r>
            <a:r>
              <a:rPr lang="zh-CN" altLang="en-US" sz="2800" dirty="0"/>
              <a:t>方向 </a:t>
            </a:r>
            <a:r>
              <a:rPr lang="en-US" altLang="zh-CN" sz="2800" dirty="0" smtClean="0"/>
              <a:t>align-content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Start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end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center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stretch</a:t>
            </a:r>
          </a:p>
          <a:p>
            <a:r>
              <a:rPr lang="zh-CN" altLang="en-US" sz="2800" dirty="0"/>
              <a:t> 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space-around</a:t>
            </a:r>
            <a:r>
              <a:rPr lang="zh-CN" altLang="en-US" sz="2800" dirty="0"/>
              <a:t> 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space-between</a:t>
            </a:r>
            <a:r>
              <a:rPr lang="zh-CN" altLang="en-US" sz="2800" dirty="0"/>
              <a:t> 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space-evenly</a:t>
            </a:r>
            <a:r>
              <a:rPr lang="zh-CN" altLang="en-US" sz="2800" dirty="0"/>
              <a:t> 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062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自动</a:t>
            </a:r>
            <a:r>
              <a:rPr lang="zh-CN" altLang="en-US" sz="4000" dirty="0" smtClean="0">
                <a:effectLst/>
              </a:rPr>
              <a:t>生成的栅格轨迹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列栅格轨迹 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-auto-columns</a:t>
            </a:r>
          </a:p>
          <a:p>
            <a:r>
              <a:rPr lang="nl-NL" altLang="zh-CN" sz="2800" dirty="0"/>
              <a:t> </a:t>
            </a:r>
            <a:br>
              <a:rPr lang="nl-NL" altLang="zh-CN" sz="2800" dirty="0"/>
            </a:br>
            <a:r>
              <a:rPr lang="zh-CN" altLang="en-US" sz="2800" dirty="0" smtClean="0"/>
              <a:t>行栅格轨迹 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</a:t>
            </a:r>
            <a:r>
              <a:rPr lang="nl-NL" altLang="zh-CN" sz="2800" dirty="0" err="1" smtClean="0"/>
              <a:t>rows</a:t>
            </a:r>
            <a:endParaRPr lang="nl-NL" altLang="zh-CN" sz="2800" dirty="0" smtClean="0"/>
          </a:p>
          <a:p>
            <a:endParaRPr lang="nl-NL" altLang="zh-CN" sz="2800" dirty="0"/>
          </a:p>
          <a:p>
            <a:endParaRPr lang="nl-NL" altLang="zh-CN" sz="2800" dirty="0"/>
          </a:p>
          <a:p>
            <a:endParaRPr lang="nl-NL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33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自动填充栅格项目的位置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-auto-flow</a:t>
            </a:r>
          </a:p>
          <a:p>
            <a:endParaRPr lang="nl-NL" altLang="zh-CN" sz="2800" dirty="0"/>
          </a:p>
          <a:p>
            <a:r>
              <a:rPr lang="en-US" altLang="zh-CN" sz="2800" dirty="0"/>
              <a:t>row </a:t>
            </a:r>
            <a:r>
              <a:rPr lang="zh-CN" altLang="en-US" sz="2800" dirty="0" smtClean="0"/>
              <a:t>自动按行依次放置，</a:t>
            </a:r>
            <a:r>
              <a:rPr lang="zh-CN" altLang="en-US" sz="2800" dirty="0"/>
              <a:t>按需添加新行。</a:t>
            </a:r>
          </a:p>
          <a:p>
            <a:r>
              <a:rPr lang="en-US" altLang="zh-CN" sz="2800" dirty="0"/>
              <a:t>column </a:t>
            </a:r>
            <a:r>
              <a:rPr lang="zh-CN" altLang="en-US" sz="2800" dirty="0" smtClean="0"/>
              <a:t>自动按列依次</a:t>
            </a:r>
            <a:r>
              <a:rPr lang="zh-CN" altLang="en-US" sz="2800" dirty="0"/>
              <a:t>放置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按需添加新列。</a:t>
            </a:r>
          </a:p>
          <a:p>
            <a:r>
              <a:rPr lang="en-US" altLang="zh-CN" sz="2800" dirty="0"/>
              <a:t>dense </a:t>
            </a:r>
            <a:r>
              <a:rPr lang="zh-CN" altLang="en-US" sz="2800" dirty="0"/>
              <a:t>如果较小的项目出现靠后时</a:t>
            </a:r>
            <a:r>
              <a:rPr lang="zh-CN" altLang="en-US" sz="2800" dirty="0" smtClean="0"/>
              <a:t>，将</a:t>
            </a:r>
            <a:r>
              <a:rPr lang="zh-CN" altLang="en-US" sz="2800" dirty="0"/>
              <a:t>尽可能早地填充栅格的空白格子</a:t>
            </a:r>
          </a:p>
          <a:p>
            <a:endParaRPr lang="nl-NL" altLang="zh-CN" sz="2800" dirty="0"/>
          </a:p>
          <a:p>
            <a:endParaRPr lang="nl-NL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533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栅格容器的</a:t>
            </a:r>
            <a:r>
              <a:rPr lang="en-US" altLang="zh-CN" sz="4000" dirty="0" smtClean="0">
                <a:effectLst/>
              </a:rPr>
              <a:t>grid</a:t>
            </a:r>
            <a:r>
              <a:rPr lang="zh-CN" altLang="en-US" sz="4000" dirty="0" smtClean="0">
                <a:effectLst/>
              </a:rPr>
              <a:t> 属性简写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</a:t>
            </a:r>
            <a:r>
              <a:rPr lang="nl-NL" altLang="zh-CN" sz="2800" dirty="0" err="1" smtClean="0"/>
              <a:t>rid</a:t>
            </a:r>
            <a:endParaRPr lang="nl-NL" altLang="zh-CN" sz="2800" dirty="0" smtClean="0"/>
          </a:p>
          <a:p>
            <a:endParaRPr lang="nl-NL" altLang="zh-CN" sz="2800" dirty="0"/>
          </a:p>
          <a:p>
            <a:r>
              <a:rPr lang="nl-NL" altLang="zh-CN" sz="2800" dirty="0"/>
              <a:t>none </a:t>
            </a:r>
            <a:r>
              <a:rPr lang="zh-CN" altLang="nl-NL" sz="2800" dirty="0"/>
              <a:t>设置所有子属性的值为初始值。</a:t>
            </a:r>
          </a:p>
          <a:p>
            <a:r>
              <a:rPr lang="nl-NL" altLang="zh-CN" sz="2800" dirty="0" smtClean="0"/>
              <a:t>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-template-</a:t>
            </a:r>
            <a:r>
              <a:rPr lang="nl-NL" altLang="zh-CN" sz="2800" dirty="0" err="1" smtClean="0"/>
              <a:t>rows</a:t>
            </a:r>
            <a:r>
              <a:rPr lang="nl-NL" altLang="zh-CN" sz="2800" dirty="0" smtClean="0"/>
              <a:t>&gt; / 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-template-columns&gt; </a:t>
            </a:r>
            <a:r>
              <a:rPr lang="zh-CN" altLang="nl-NL" sz="2800" dirty="0" smtClean="0"/>
              <a:t>仅仅设置这两个属性值，其它子属性值为初始值。</a:t>
            </a:r>
          </a:p>
          <a:p>
            <a:r>
              <a:rPr lang="nl-NL" altLang="zh-CN" sz="2800" dirty="0" smtClean="0"/>
              <a:t>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-auto-flow&gt; [&lt;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</a:t>
            </a:r>
            <a:r>
              <a:rPr lang="nl-NL" altLang="zh-CN" sz="2800" dirty="0" err="1" smtClean="0"/>
              <a:t>rows</a:t>
            </a:r>
            <a:r>
              <a:rPr lang="nl-NL" altLang="zh-CN" sz="2800" dirty="0" smtClean="0"/>
              <a:t>&gt; [ / 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-auto-columns&gt;] ] </a:t>
            </a:r>
            <a:r>
              <a:rPr lang="zh-CN" altLang="nl-NL" sz="2800" dirty="0" smtClean="0"/>
              <a:t>如果 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-auto-columns </a:t>
            </a:r>
            <a:r>
              <a:rPr lang="zh-CN" altLang="nl-NL" sz="2800" dirty="0" smtClean="0"/>
              <a:t>属性值确实，则采用 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</a:t>
            </a:r>
            <a:r>
              <a:rPr lang="nl-NL" altLang="zh-CN" sz="2800" dirty="0" err="1" smtClean="0"/>
              <a:t>rows</a:t>
            </a:r>
            <a:r>
              <a:rPr lang="zh-CN" altLang="nl-NL" sz="2800" dirty="0" smtClean="0"/>
              <a:t>的值。如果属性值均缺失，则采用默认值。</a:t>
            </a:r>
          </a:p>
          <a:p>
            <a:endParaRPr lang="nl-NL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553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栅格项目属性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523296" y="2264807"/>
            <a:ext cx="4688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grid-column-start </a:t>
            </a:r>
            <a:br>
              <a:rPr lang="en-US" altLang="zh-CN" sz="2800" dirty="0"/>
            </a:br>
            <a:r>
              <a:rPr lang="en-US" altLang="zh-CN" sz="2800" dirty="0"/>
              <a:t>grid-column-end </a:t>
            </a:r>
            <a:br>
              <a:rPr lang="en-US" altLang="zh-CN" sz="2800" dirty="0"/>
            </a:br>
            <a:r>
              <a:rPr lang="en-US" altLang="zh-CN" sz="2800" dirty="0"/>
              <a:t>grid-row-start </a:t>
            </a:r>
            <a:br>
              <a:rPr lang="en-US" altLang="zh-CN" sz="2800" dirty="0"/>
            </a:br>
            <a:r>
              <a:rPr lang="en-US" altLang="zh-CN" sz="2800" dirty="0" smtClean="0"/>
              <a:t>grid-row-end</a:t>
            </a:r>
          </a:p>
          <a:p>
            <a:r>
              <a:rPr lang="en-US" altLang="zh-CN" sz="2800" dirty="0"/>
              <a:t>grid-column </a:t>
            </a:r>
            <a:br>
              <a:rPr lang="en-US" altLang="zh-CN" sz="2800" dirty="0"/>
            </a:br>
            <a:r>
              <a:rPr lang="en-US" altLang="zh-CN" sz="2800" dirty="0"/>
              <a:t>grid-row</a:t>
            </a:r>
          </a:p>
          <a:p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0CAA7E5-B161-4735-9B43-E45C968FBE82}"/>
              </a:ext>
            </a:extLst>
          </p:cNvPr>
          <p:cNvSpPr txBox="1"/>
          <p:nvPr/>
        </p:nvSpPr>
        <p:spPr>
          <a:xfrm>
            <a:off x="6977489" y="2264807"/>
            <a:ext cx="4688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grid-area</a:t>
            </a:r>
          </a:p>
          <a:p>
            <a:r>
              <a:rPr lang="en-US" altLang="zh-CN" sz="2800" dirty="0"/>
              <a:t>justify-self</a:t>
            </a:r>
          </a:p>
          <a:p>
            <a:r>
              <a:rPr lang="en-US" altLang="zh-CN" sz="2800" dirty="0"/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9305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指定栅格项目的栅格区域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098964"/>
            <a:ext cx="111848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grid-column-start</a:t>
            </a:r>
            <a:r>
              <a:rPr lang="zh-CN" altLang="en-US" sz="2800" dirty="0" smtClean="0"/>
              <a:t>   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grid-column-end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en-US" altLang="zh-CN" sz="2800" dirty="0"/>
              <a:t>grid-row-start 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grid-row-end</a:t>
            </a:r>
          </a:p>
          <a:p>
            <a:r>
              <a:rPr lang="zh-CN" altLang="en-US" sz="2800" dirty="0" smtClean="0"/>
              <a:t>以上四个属性分别代表栅格区域的 列栅格线和行栅格线的起点和终点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属性值</a:t>
            </a:r>
            <a:endParaRPr lang="en-US" altLang="zh-CN" sz="2800" dirty="0"/>
          </a:p>
          <a:p>
            <a:r>
              <a:rPr lang="en-US" altLang="zh-CN" sz="2800" dirty="0"/>
              <a:t>&lt;Line&gt; </a:t>
            </a:r>
            <a:r>
              <a:rPr lang="zh-CN" altLang="en-US" sz="2800" dirty="0"/>
              <a:t>可以是一个表示栅格线名字或</a:t>
            </a:r>
            <a:r>
              <a:rPr lang="zh-CN" altLang="en-US" sz="2800" dirty="0" smtClean="0"/>
              <a:t>数字</a:t>
            </a:r>
            <a:endParaRPr lang="zh-CN" altLang="en-US" sz="2800" dirty="0"/>
          </a:p>
          <a:p>
            <a:r>
              <a:rPr lang="en-US" altLang="zh-CN" sz="2800" dirty="0"/>
              <a:t>span &lt;number&gt; </a:t>
            </a:r>
            <a:r>
              <a:rPr lang="zh-CN" altLang="en-US" sz="2800" dirty="0"/>
              <a:t>项目将横跨指定数量栅格轨迹</a:t>
            </a:r>
          </a:p>
          <a:p>
            <a:r>
              <a:rPr lang="en-US" altLang="zh-CN" sz="2800" dirty="0"/>
              <a:t>span &lt;name&gt; </a:t>
            </a:r>
            <a:r>
              <a:rPr lang="zh-CN" altLang="en-US" sz="2800" dirty="0"/>
              <a:t>项目将横跨至指定名字的栅格线</a:t>
            </a:r>
          </a:p>
          <a:p>
            <a:r>
              <a:rPr lang="en-US" altLang="zh-CN" sz="2800" dirty="0"/>
              <a:t>auto </a:t>
            </a:r>
            <a:r>
              <a:rPr lang="zh-CN" altLang="en-US" sz="2800" dirty="0"/>
              <a:t>自动放置，自动跨越轨迹或者默认跨越轨迹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006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指定栅格项目的栅格区域简写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098964"/>
            <a:ext cx="11184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grid-column </a:t>
            </a:r>
            <a:r>
              <a:rPr lang="zh-CN" altLang="en-US" sz="2800" dirty="0"/>
              <a:t>和 </a:t>
            </a:r>
            <a:r>
              <a:rPr lang="en-US" altLang="zh-CN" sz="2800" dirty="0"/>
              <a:t>grid-row </a:t>
            </a:r>
            <a:r>
              <a:rPr lang="zh-CN" altLang="en-US" sz="2800" dirty="0"/>
              <a:t>为它们的</a:t>
            </a:r>
            <a:r>
              <a:rPr lang="zh-CN" altLang="en-US" sz="2800" dirty="0" smtClean="0"/>
              <a:t>简写及</a:t>
            </a:r>
            <a:r>
              <a:rPr lang="zh-CN" altLang="en-US" sz="2800" dirty="0"/>
              <a:t>属</a:t>
            </a:r>
            <a:r>
              <a:rPr lang="zh-CN" altLang="en-US" sz="2800" dirty="0" smtClean="0"/>
              <a:t>性值</a:t>
            </a:r>
            <a:endParaRPr lang="zh-CN" altLang="en-US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&lt;</a:t>
            </a:r>
            <a:r>
              <a:rPr lang="en-US" altLang="zh-CN" sz="2800" dirty="0"/>
              <a:t>start-line&gt; / &lt;end-line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 与正常书写值相同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分隔开始和结束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grid-area</a:t>
            </a:r>
            <a:r>
              <a:rPr lang="zh-CN" altLang="en-US" sz="2800" dirty="0" smtClean="0"/>
              <a:t> 属性值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en-US" altLang="zh-CN" sz="2800" dirty="0" smtClean="0"/>
              <a:t>&lt;</a:t>
            </a:r>
            <a:r>
              <a:rPr lang="en-US" altLang="zh-CN" sz="2800" dirty="0"/>
              <a:t>name&gt; 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/>
              <a:t>&lt;row-start&gt; / &lt;column-start&gt; / &lt;row-end&gt; / &lt;column-end</a:t>
            </a:r>
            <a:r>
              <a:rPr lang="en-US" altLang="zh-CN" sz="2800" dirty="0" smtClean="0"/>
              <a:t>&gt;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457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7F556DD-E811-4B23-9D66-FB5B03C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三明治结构页面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63508" y="2072811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头部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63508" y="3339100"/>
            <a:ext cx="239204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左侧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4162868" y="3339100"/>
            <a:ext cx="386308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主体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233268" y="3339100"/>
            <a:ext cx="2392047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右侧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563507" y="4617377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底部</a:t>
            </a:r>
          </a:p>
        </p:txBody>
      </p:sp>
    </p:spTree>
    <p:extLst>
      <p:ext uri="{BB962C8B-B14F-4D97-AF65-F5344CB8AC3E}">
        <p14:creationId xmlns:p14="http://schemas.microsoft.com/office/powerpoint/2010/main" val="600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栅格项目单独的对齐方式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098964"/>
            <a:ext cx="111848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justify-self</a:t>
            </a:r>
            <a:r>
              <a:rPr lang="zh-CN" altLang="en-US" sz="2800" dirty="0" smtClean="0"/>
              <a:t> 栅格项目在列轴的对齐方式</a:t>
            </a:r>
            <a:endParaRPr lang="en-US" altLang="zh-CN" sz="2800" dirty="0" smtClean="0"/>
          </a:p>
          <a:p>
            <a:r>
              <a:rPr lang="en-US" altLang="zh-CN" sz="2800" dirty="0" smtClean="0"/>
              <a:t>align-self</a:t>
            </a:r>
            <a:r>
              <a:rPr lang="zh-CN" altLang="en-US" sz="2800" dirty="0" smtClean="0"/>
              <a:t>  栅格项目在行轴的对齐方式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start </a:t>
            </a:r>
            <a:endParaRPr lang="en-US" altLang="zh-CN" sz="2800" dirty="0" smtClean="0"/>
          </a:p>
          <a:p>
            <a:r>
              <a:rPr lang="en-US" altLang="zh-CN" sz="2800" dirty="0" smtClean="0"/>
              <a:t>end</a:t>
            </a:r>
            <a:r>
              <a:rPr lang="en-US" altLang="zh-CN" sz="2800" dirty="0"/>
              <a:t> </a:t>
            </a:r>
            <a:endParaRPr lang="en-US" altLang="zh-CN" sz="2800" dirty="0" smtClean="0"/>
          </a:p>
          <a:p>
            <a:r>
              <a:rPr lang="en-US" altLang="zh-CN" sz="2800" dirty="0" smtClean="0"/>
              <a:t>center</a:t>
            </a:r>
            <a:r>
              <a:rPr lang="en-US" altLang="zh-CN" sz="2800" dirty="0"/>
              <a:t> </a:t>
            </a:r>
            <a:endParaRPr lang="en-US" altLang="zh-CN" sz="2800" dirty="0" smtClean="0"/>
          </a:p>
          <a:p>
            <a:r>
              <a:rPr lang="en-US" altLang="zh-CN" sz="2800" dirty="0" smtClean="0"/>
              <a:t>stretch</a:t>
            </a:r>
            <a:r>
              <a:rPr lang="en-US" altLang="zh-CN" sz="2800" dirty="0"/>
              <a:t> 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与栅格容器的</a:t>
            </a:r>
            <a:r>
              <a:rPr lang="en-US" altLang="zh-CN" sz="2800" dirty="0" smtClean="0"/>
              <a:t>justify-items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align-items</a:t>
            </a:r>
            <a:r>
              <a:rPr lang="zh-CN" altLang="en-US" sz="2800" dirty="0" smtClean="0"/>
              <a:t>相同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521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61351D-6D5D-4341-8BC5-5D1FDEFB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42" y="34411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smtClean="0"/>
              <a:t>参考材料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406623" y="2053809"/>
            <a:ext cx="11184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阮一峰的网络</a:t>
            </a:r>
            <a:r>
              <a:rPr lang="zh-CN" altLang="en-US" dirty="0" smtClean="0"/>
              <a:t>日志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www.ruanyifeng.com/blog/2015/07/flex-grammar.html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Shanyue</a:t>
            </a:r>
            <a:r>
              <a:rPr lang="zh-CN" altLang="en-US" dirty="0" smtClean="0"/>
              <a:t>的</a:t>
            </a:r>
            <a:r>
              <a:rPr lang="en-US" altLang="zh-CN" dirty="0"/>
              <a:t>[</a:t>
            </a:r>
            <a:r>
              <a:rPr lang="zh-CN" altLang="en-US" dirty="0"/>
              <a:t>译</a:t>
            </a:r>
            <a:r>
              <a:rPr lang="en-US" altLang="zh-CN" dirty="0"/>
              <a:t>] Grid </a:t>
            </a:r>
            <a:r>
              <a:rPr lang="zh-CN" altLang="en-US" dirty="0"/>
              <a:t>布局完全</a:t>
            </a:r>
            <a:r>
              <a:rPr lang="zh-CN" altLang="en-US" dirty="0" smtClean="0"/>
              <a:t>指南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segmentfault.com/a/1190000008299555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&lt;&lt;A </a:t>
            </a:r>
            <a:r>
              <a:rPr lang="en-US" altLang="zh-CN" dirty="0"/>
              <a:t>Complete Guide to </a:t>
            </a:r>
            <a:r>
              <a:rPr lang="en-US" altLang="zh-CN" dirty="0" smtClean="0"/>
              <a:t>Grid&gt;&gt;  </a:t>
            </a:r>
            <a:r>
              <a:rPr lang="en-US" altLang="zh-CN" cap="all" dirty="0"/>
              <a:t>BY </a:t>
            </a:r>
            <a:r>
              <a:rPr lang="en-US" altLang="zh-CN" b="1" cap="all" dirty="0">
                <a:hlinkClick r:id="rId4"/>
              </a:rPr>
              <a:t>CHRIS HOUSE </a:t>
            </a:r>
            <a:r>
              <a:rPr lang="en-US" altLang="zh-CN" cap="all" dirty="0"/>
              <a:t>LAST UPDATED ON </a:t>
            </a:r>
            <a:r>
              <a:rPr lang="en-US" altLang="zh-CN" dirty="0"/>
              <a:t>SEPTEMBER 13, </a:t>
            </a:r>
            <a:r>
              <a:rPr lang="en-US" altLang="zh-CN" dirty="0" smtClean="0"/>
              <a:t>2017</a:t>
            </a:r>
          </a:p>
          <a:p>
            <a:r>
              <a:rPr lang="en-US" altLang="zh-CN" dirty="0">
                <a:hlinkClick r:id="rId5"/>
              </a:rPr>
              <a:t>https://css-tricks.com/snippets/css/complete-guide-grid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&lt;&lt;A </a:t>
            </a:r>
            <a:r>
              <a:rPr lang="en-US" altLang="zh-CN" dirty="0"/>
              <a:t>Complete Guide to </a:t>
            </a:r>
            <a:r>
              <a:rPr lang="en-US" altLang="zh-CN" dirty="0" smtClean="0"/>
              <a:t>Flexbox&gt;&gt;</a:t>
            </a:r>
            <a:r>
              <a:rPr lang="zh-CN" altLang="en-US" dirty="0" smtClean="0"/>
              <a:t>  </a:t>
            </a:r>
            <a:r>
              <a:rPr lang="de-DE" altLang="zh-CN" cap="all" dirty="0"/>
              <a:t>BY </a:t>
            </a:r>
            <a:r>
              <a:rPr lang="de-DE" altLang="zh-CN" b="1" cap="all" dirty="0">
                <a:hlinkClick r:id="rId6"/>
              </a:rPr>
              <a:t>CHRIS COYIER </a:t>
            </a:r>
            <a:r>
              <a:rPr lang="de-DE" altLang="zh-CN" cap="all" dirty="0"/>
              <a:t>LAST UPDATED ON </a:t>
            </a:r>
            <a:r>
              <a:rPr lang="de-DE" altLang="zh-CN" dirty="0"/>
              <a:t>SEPTEMBER 28, </a:t>
            </a:r>
            <a:r>
              <a:rPr lang="de-DE" altLang="zh-CN" dirty="0" smtClean="0"/>
              <a:t>2017</a:t>
            </a:r>
          </a:p>
          <a:p>
            <a:r>
              <a:rPr lang="de-DE" altLang="zh-CN" dirty="0">
                <a:hlinkClick r:id="rId7"/>
              </a:rPr>
              <a:t>https://css-tricks.com/snippets/css/a-guide-to-flexbox</a:t>
            </a:r>
            <a:r>
              <a:rPr lang="de-DE" altLang="zh-CN" dirty="0" smtClean="0">
                <a:hlinkClick r:id="rId7"/>
              </a:rPr>
              <a:t>/</a:t>
            </a:r>
            <a:endParaRPr lang="de-DE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4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61351D-6D5D-4341-8BC5-5D1FDEFB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30" y="236482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谢谢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5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B1D1394A-5A04-4824-B49A-568B8708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6" y="-1"/>
            <a:ext cx="263718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8E3EA67-027F-46F2-B9C7-67736905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35" y="2269434"/>
            <a:ext cx="2637183" cy="23191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1D4119D-E39F-4963-9DED-E090160E6F69}"/>
              </a:ext>
            </a:extLst>
          </p:cNvPr>
          <p:cNvSpPr txBox="1"/>
          <p:nvPr/>
        </p:nvSpPr>
        <p:spPr>
          <a:xfrm>
            <a:off x="4611754" y="2828834"/>
            <a:ext cx="2570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7856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9492" y="1"/>
            <a:ext cx="9905998" cy="109993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浏览器支持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03" y="1179442"/>
            <a:ext cx="9887687" cy="5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FLEX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06060007"/>
              </p:ext>
            </p:extLst>
          </p:nvPr>
        </p:nvGraphicFramePr>
        <p:xfrm>
          <a:off x="2032000" y="1152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8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时具备以下属性：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           flex-direction       flex-wrap        flex-flow</a:t>
            </a:r>
          </a:p>
          <a:p>
            <a:pPr algn="ctr"/>
            <a:endParaRPr lang="en-US" altLang="zh-CN" sz="2800" dirty="0"/>
          </a:p>
          <a:p>
            <a:r>
              <a:rPr lang="en-US" altLang="zh-CN" sz="2800" dirty="0"/>
              <a:t>                justify-content        align-items        align-content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flex-direction:</a:t>
            </a:r>
          </a:p>
          <a:p>
            <a:r>
              <a:rPr lang="en-US" altLang="zh-CN" sz="2800" dirty="0"/>
              <a:t>row</a:t>
            </a:r>
            <a:r>
              <a:rPr lang="zh-CN" altLang="en-US" sz="2800" dirty="0"/>
              <a:t>（默认值）：主轴为水平方向，起点在左端。</a:t>
            </a:r>
          </a:p>
          <a:p>
            <a:r>
              <a:rPr lang="en-US" altLang="zh-CN" sz="2800" dirty="0"/>
              <a:t>row-reverse</a:t>
            </a:r>
            <a:r>
              <a:rPr lang="zh-CN" altLang="en-US" sz="2800" dirty="0"/>
              <a:t>：主轴为水平方向，起点在右端。</a:t>
            </a:r>
          </a:p>
          <a:p>
            <a:r>
              <a:rPr lang="en-US" altLang="zh-CN" sz="2800" dirty="0"/>
              <a:t>column</a:t>
            </a:r>
            <a:r>
              <a:rPr lang="zh-CN" altLang="en-US" sz="2800" dirty="0"/>
              <a:t>：主轴为垂直方向，起点在上沿。</a:t>
            </a:r>
          </a:p>
          <a:p>
            <a:r>
              <a:rPr lang="en-US" altLang="zh-CN" sz="2800" dirty="0"/>
              <a:t>column-reverse</a:t>
            </a:r>
            <a:r>
              <a:rPr lang="zh-CN" altLang="en-US" sz="2800" dirty="0"/>
              <a:t>：主轴为垂直方向，起点在下沿。</a:t>
            </a:r>
          </a:p>
        </p:txBody>
      </p:sp>
    </p:spTree>
    <p:extLst>
      <p:ext uri="{BB962C8B-B14F-4D97-AF65-F5344CB8AC3E}">
        <p14:creationId xmlns:p14="http://schemas.microsoft.com/office/powerpoint/2010/main" val="17545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1184</TotalTime>
  <Words>984</Words>
  <Application>Microsoft Macintosh PowerPoint</Application>
  <PresentationFormat>宽屏</PresentationFormat>
  <Paragraphs>221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Century Gothic</vt:lpstr>
      <vt:lpstr>DengXian</vt:lpstr>
      <vt:lpstr>宋体</vt:lpstr>
      <vt:lpstr>Arial</vt:lpstr>
      <vt:lpstr>网状</vt:lpstr>
      <vt:lpstr>Flex &amp; Grid</vt:lpstr>
      <vt:lpstr>为什么用Flexbox布局</vt:lpstr>
      <vt:lpstr>PowerPoint 演示文稿</vt:lpstr>
      <vt:lpstr>三明治结构页面</vt:lpstr>
      <vt:lpstr>PowerPoint 演示文稿</vt:lpstr>
      <vt:lpstr>浏览器支持</vt:lpstr>
      <vt:lpstr>FLEX基础结构</vt:lpstr>
      <vt:lpstr>容器属性</vt:lpstr>
      <vt:lpstr>子项在主轴排列方向</vt:lpstr>
      <vt:lpstr>子项在主轴方向换行方式</vt:lpstr>
      <vt:lpstr>子项在主轴排列方向和换行简写</vt:lpstr>
      <vt:lpstr>子项在主轴上的对齐方式</vt:lpstr>
      <vt:lpstr>子项在交叉轴上如何对齐</vt:lpstr>
      <vt:lpstr>多根轴线的对齐方式</vt:lpstr>
      <vt:lpstr>子项属性</vt:lpstr>
      <vt:lpstr>子项的排列顺序</vt:lpstr>
      <vt:lpstr>子项的放大比例</vt:lpstr>
      <vt:lpstr>子项的缩小比例</vt:lpstr>
      <vt:lpstr>分配多余空间之前子项占据的主轴空间</vt:lpstr>
      <vt:lpstr>子项缩小，放大，分配剩余空间简写</vt:lpstr>
      <vt:lpstr>允许子项有单独的对齐方式</vt:lpstr>
      <vt:lpstr>GRID布局</vt:lpstr>
      <vt:lpstr>PowerPoint 演示文稿</vt:lpstr>
      <vt:lpstr>grid基础结构</vt:lpstr>
      <vt:lpstr>grid基础概念</vt:lpstr>
      <vt:lpstr>栅格容器属性</vt:lpstr>
      <vt:lpstr>绘制grid布局</vt:lpstr>
      <vt:lpstr>定义栅格轨迹大小</vt:lpstr>
      <vt:lpstr>定义栅格线名称</vt:lpstr>
      <vt:lpstr>定义栅格区域名称</vt:lpstr>
      <vt:lpstr>定义栅格线大小</vt:lpstr>
      <vt:lpstr>栅格项目与栅格区域对齐</vt:lpstr>
      <vt:lpstr>栅格项目与栅格容器对齐</vt:lpstr>
      <vt:lpstr>自动生成的栅格轨迹</vt:lpstr>
      <vt:lpstr>自动填充栅格项目的位置</vt:lpstr>
      <vt:lpstr>栅格容器的grid 属性简写</vt:lpstr>
      <vt:lpstr>栅格项目属性</vt:lpstr>
      <vt:lpstr>指定栅格项目的栅格区域</vt:lpstr>
      <vt:lpstr>指定栅格项目的栅格区域简写</vt:lpstr>
      <vt:lpstr>栅格项目单独的对齐方式</vt:lpstr>
      <vt:lpstr>参考材料</vt:lpstr>
      <vt:lpstr>谢谢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Flex&amp;Grid</dc:title>
  <dc:creator>倪洋</dc:creator>
  <cp:lastModifiedBy>倪洋</cp:lastModifiedBy>
  <cp:revision>50</cp:revision>
  <dcterms:created xsi:type="dcterms:W3CDTF">2017-08-17T07:26:15Z</dcterms:created>
  <dcterms:modified xsi:type="dcterms:W3CDTF">2017-09-29T07:45:44Z</dcterms:modified>
</cp:coreProperties>
</file>