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6" r:id="rId1"/>
  </p:sldMasterIdLst>
  <p:notesMasterIdLst>
    <p:notesMasterId r:id="rId29"/>
  </p:notesMasterIdLst>
  <p:sldIdLst>
    <p:sldId id="256" r:id="rId2"/>
    <p:sldId id="284" r:id="rId3"/>
    <p:sldId id="281" r:id="rId4"/>
    <p:sldId id="282" r:id="rId5"/>
    <p:sldId id="283" r:id="rId6"/>
    <p:sldId id="279" r:id="rId7"/>
    <p:sldId id="257" r:id="rId8"/>
    <p:sldId id="258" r:id="rId9"/>
    <p:sldId id="259" r:id="rId10"/>
    <p:sldId id="260" r:id="rId11"/>
    <p:sldId id="261" r:id="rId12"/>
    <p:sldId id="262" r:id="rId13"/>
    <p:sldId id="275" r:id="rId14"/>
    <p:sldId id="263" r:id="rId15"/>
    <p:sldId id="264" r:id="rId16"/>
    <p:sldId id="285" r:id="rId17"/>
    <p:sldId id="265" r:id="rId18"/>
    <p:sldId id="266" r:id="rId19"/>
    <p:sldId id="271" r:id="rId20"/>
    <p:sldId id="272" r:id="rId21"/>
    <p:sldId id="273" r:id="rId22"/>
    <p:sldId id="267" r:id="rId23"/>
    <p:sldId id="274" r:id="rId24"/>
    <p:sldId id="268" r:id="rId25"/>
    <p:sldId id="269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9900"/>
    <a:srgbClr val="FFCC99"/>
    <a:srgbClr val="CC3300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DA237-C54B-4B08-917B-332B8B02B211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518B9A-AE78-4D92-B404-7BE715B657B0}">
      <dgm:prSet phldrT="[Text]"/>
      <dgm:spPr>
        <a:solidFill>
          <a:srgbClr val="FFC000"/>
        </a:solidFill>
      </dgm:spPr>
      <dgm:t>
        <a:bodyPr/>
        <a:lstStyle/>
        <a:p>
          <a:pPr rtl="0"/>
          <a:r>
            <a:rPr kumimoji="0" lang="en-US" b="1" u="none" strike="noStrike" cap="none" normalizeH="0" baseline="0">
              <a:ln/>
              <a:solidFill>
                <a:schemeClr val="tx1"/>
              </a:solidFill>
              <a:effectLst/>
            </a:rPr>
            <a:t>Proyek</a:t>
          </a:r>
          <a:endParaRPr lang="en-US" b="1" dirty="0">
            <a:solidFill>
              <a:schemeClr val="tx1"/>
            </a:solidFill>
          </a:endParaRPr>
        </a:p>
      </dgm:t>
    </dgm:pt>
    <dgm:pt modelId="{82A17146-5BAB-40FF-8075-FA327F8A9761}" type="parTrans" cxnId="{09ABF1B1-C4F4-450A-8420-A0EFD52A5487}">
      <dgm:prSet/>
      <dgm:spPr/>
      <dgm:t>
        <a:bodyPr/>
        <a:lstStyle/>
        <a:p>
          <a:endParaRPr lang="en-US"/>
        </a:p>
      </dgm:t>
    </dgm:pt>
    <dgm:pt modelId="{E722337A-1F6B-4A85-829D-59B1B4C63B5D}" type="sibTrans" cxnId="{09ABF1B1-C4F4-450A-8420-A0EFD52A5487}">
      <dgm:prSet/>
      <dgm:spPr/>
      <dgm:t>
        <a:bodyPr/>
        <a:lstStyle/>
        <a:p>
          <a:endParaRPr lang="en-US"/>
        </a:p>
      </dgm:t>
    </dgm:pt>
    <dgm:pt modelId="{C96B3565-7ECD-4FD4-BA3D-79FE0D3D908A}">
      <dgm:prSet phldrT="[Text]"/>
      <dgm:spPr>
        <a:solidFill>
          <a:srgbClr val="FFFF99">
            <a:alpha val="89804"/>
          </a:srgbClr>
        </a:solidFill>
      </dgm:spPr>
      <dgm:t>
        <a:bodyPr/>
        <a:lstStyle/>
        <a:p>
          <a:pPr rtl="0"/>
          <a:r>
            <a:rPr lang="en-US" b="0" i="0" u="none" baseline="0" dirty="0" err="1"/>
            <a:t>Untuk</a:t>
          </a:r>
          <a:r>
            <a:rPr lang="en-US" b="0" i="0" u="none" baseline="0" dirty="0"/>
            <a:t> </a:t>
          </a:r>
          <a:r>
            <a:rPr lang="en-US" b="0" i="0" u="none" baseline="0" dirty="0" err="1"/>
            <a:t>mendukung</a:t>
          </a:r>
          <a:r>
            <a:rPr lang="en-US" b="0" i="0" u="none" baseline="0" dirty="0"/>
            <a:t> </a:t>
          </a:r>
          <a:r>
            <a:rPr lang="en-US" b="0" i="0" u="none" baseline="0" dirty="0" err="1"/>
            <a:t>kebutuhan</a:t>
          </a:r>
          <a:r>
            <a:rPr lang="en-US" b="0" i="0" u="none" baseline="0" dirty="0"/>
            <a:t> </a:t>
          </a:r>
          <a:r>
            <a:rPr lang="en-US" b="0" i="0" u="none" baseline="0" dirty="0" err="1"/>
            <a:t>organisasi</a:t>
          </a:r>
          <a:endParaRPr lang="en-US" dirty="0"/>
        </a:p>
      </dgm:t>
    </dgm:pt>
    <dgm:pt modelId="{5D0BE49B-D7EB-4E20-B736-A9002E196563}" type="parTrans" cxnId="{2B1C0872-8D92-4076-B6C7-E3E30232DB3B}">
      <dgm:prSet/>
      <dgm:spPr/>
      <dgm:t>
        <a:bodyPr/>
        <a:lstStyle/>
        <a:p>
          <a:endParaRPr lang="en-US"/>
        </a:p>
      </dgm:t>
    </dgm:pt>
    <dgm:pt modelId="{24935BAE-AE06-4BDB-A6B1-B526EF07E63B}" type="sibTrans" cxnId="{2B1C0872-8D92-4076-B6C7-E3E30232DB3B}">
      <dgm:prSet/>
      <dgm:spPr/>
      <dgm:t>
        <a:bodyPr/>
        <a:lstStyle/>
        <a:p>
          <a:endParaRPr lang="en-US"/>
        </a:p>
      </dgm:t>
    </dgm:pt>
    <dgm:pt modelId="{D7B3BA76-C3D3-4CA2-9C01-4F5E6CAE42E5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Kegiatan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Operasional</a:t>
          </a:r>
          <a:endParaRPr lang="en-US" b="1" dirty="0">
            <a:solidFill>
              <a:schemeClr val="tx1"/>
            </a:solidFill>
          </a:endParaRPr>
        </a:p>
      </dgm:t>
    </dgm:pt>
    <dgm:pt modelId="{133F9CE6-DF02-4C0C-B1A1-1664A09B7426}" type="parTrans" cxnId="{627080DF-8911-4740-BFC8-32B4A8490606}">
      <dgm:prSet/>
      <dgm:spPr/>
      <dgm:t>
        <a:bodyPr/>
        <a:lstStyle/>
        <a:p>
          <a:endParaRPr lang="en-US"/>
        </a:p>
      </dgm:t>
    </dgm:pt>
    <dgm:pt modelId="{053D755B-5212-4DA7-A618-0C5624AB5FDA}" type="sibTrans" cxnId="{627080DF-8911-4740-BFC8-32B4A8490606}">
      <dgm:prSet/>
      <dgm:spPr/>
      <dgm:t>
        <a:bodyPr/>
        <a:lstStyle/>
        <a:p>
          <a:endParaRPr lang="en-US"/>
        </a:p>
      </dgm:t>
    </dgm:pt>
    <dgm:pt modelId="{2B21D503-0B96-44EA-8BD1-5000EC38D020}">
      <dgm:prSet phldrT="[Text]"/>
      <dgm:spPr>
        <a:solidFill>
          <a:srgbClr val="FFFF99">
            <a:alpha val="89804"/>
          </a:srgbClr>
        </a:solidFill>
      </dgm:spPr>
      <dgm:t>
        <a:bodyPr/>
        <a:lstStyle/>
        <a:p>
          <a:pPr rtl="0"/>
          <a:r>
            <a:rPr lang="en-US" b="0" i="0" u="none" baseline="0" dirty="0" err="1"/>
            <a:t>Visi</a:t>
          </a:r>
          <a:r>
            <a:rPr lang="en-US" b="0" i="0" u="none" baseline="0" dirty="0"/>
            <a:t> &amp; </a:t>
          </a:r>
          <a:r>
            <a:rPr lang="en-US" b="0" i="0" u="none" baseline="0" dirty="0" err="1"/>
            <a:t>Misi</a:t>
          </a:r>
          <a:r>
            <a:rPr lang="en-US" b="0" i="0" u="none" baseline="0" dirty="0"/>
            <a:t> </a:t>
          </a:r>
          <a:r>
            <a:rPr lang="en-US" b="0" i="0" u="none" baseline="0" dirty="0" err="1"/>
            <a:t>untuk</a:t>
          </a:r>
          <a:r>
            <a:rPr lang="en-US" b="0" i="0" u="none" baseline="0" dirty="0"/>
            <a:t> </a:t>
          </a:r>
          <a:r>
            <a:rPr lang="en-US" b="0" i="0" u="none" baseline="0" dirty="0" err="1"/>
            <a:t>mencapai</a:t>
          </a:r>
          <a:r>
            <a:rPr lang="en-US" b="0" i="0" u="none" baseline="0" dirty="0"/>
            <a:t> </a:t>
          </a:r>
          <a:r>
            <a:rPr lang="en-US" b="0" i="0" u="none" baseline="0" dirty="0" err="1"/>
            <a:t>beberapa</a:t>
          </a:r>
          <a:r>
            <a:rPr lang="en-US" b="0" i="0" u="none" baseline="0" dirty="0"/>
            <a:t> </a:t>
          </a:r>
          <a:r>
            <a:rPr lang="en-US" b="0" i="0" u="none" baseline="0" dirty="0" err="1"/>
            <a:t>tujuan</a:t>
          </a:r>
          <a:r>
            <a:rPr lang="en-US" b="0" i="0" u="none" baseline="0" dirty="0"/>
            <a:t> </a:t>
          </a:r>
          <a:r>
            <a:rPr lang="en-US" b="0" i="0" u="none" baseline="0" dirty="0" err="1"/>
            <a:t>dari</a:t>
          </a:r>
          <a:r>
            <a:rPr lang="en-US" b="0" i="0" u="none" baseline="0" dirty="0"/>
            <a:t> </a:t>
          </a:r>
          <a:r>
            <a:rPr lang="en-US" b="0" i="0" u="none" baseline="0" dirty="0" err="1"/>
            <a:t>organisasi</a:t>
          </a:r>
          <a:endParaRPr lang="en-US" dirty="0"/>
        </a:p>
      </dgm:t>
    </dgm:pt>
    <dgm:pt modelId="{90C7EA8E-212B-43ED-BD42-4475A1BA943D}" type="parTrans" cxnId="{37D98A22-13E9-4685-BA63-85257E199E0D}">
      <dgm:prSet/>
      <dgm:spPr/>
      <dgm:t>
        <a:bodyPr/>
        <a:lstStyle/>
        <a:p>
          <a:endParaRPr lang="en-US"/>
        </a:p>
      </dgm:t>
    </dgm:pt>
    <dgm:pt modelId="{8E9F7766-CBFB-4E87-BB69-3A527464250F}" type="sibTrans" cxnId="{37D98A22-13E9-4685-BA63-85257E199E0D}">
      <dgm:prSet/>
      <dgm:spPr/>
      <dgm:t>
        <a:bodyPr/>
        <a:lstStyle/>
        <a:p>
          <a:endParaRPr lang="en-US"/>
        </a:p>
      </dgm:t>
    </dgm:pt>
    <dgm:pt modelId="{D9757CE9-3908-4B9C-91B9-85FE5D9C46E7}">
      <dgm:prSet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en-US" b="0" i="0" u="none" baseline="0" dirty="0" err="1"/>
            <a:t>Sementara</a:t>
          </a:r>
          <a:r>
            <a:rPr lang="en-US" b="0" i="0" u="none" baseline="0" dirty="0"/>
            <a:t> &amp; </a:t>
          </a:r>
          <a:r>
            <a:rPr lang="en-US" b="0" i="0" u="none" baseline="0" dirty="0" err="1"/>
            <a:t>Unik</a:t>
          </a:r>
          <a:endParaRPr lang="en-US" dirty="0"/>
        </a:p>
      </dgm:t>
    </dgm:pt>
    <dgm:pt modelId="{87C3600D-42A8-4430-82C4-4EB2EE1EB9BA}" type="parTrans" cxnId="{F995AB14-0CA1-4C2A-81B4-66D68214C807}">
      <dgm:prSet/>
      <dgm:spPr/>
      <dgm:t>
        <a:bodyPr/>
        <a:lstStyle/>
        <a:p>
          <a:endParaRPr lang="en-US"/>
        </a:p>
      </dgm:t>
    </dgm:pt>
    <dgm:pt modelId="{8F4F070C-790A-4E18-B3E2-E238DE29920A}" type="sibTrans" cxnId="{F995AB14-0CA1-4C2A-81B4-66D68214C807}">
      <dgm:prSet/>
      <dgm:spPr/>
      <dgm:t>
        <a:bodyPr/>
        <a:lstStyle/>
        <a:p>
          <a:endParaRPr lang="en-US"/>
        </a:p>
      </dgm:t>
    </dgm:pt>
    <dgm:pt modelId="{C4B547E7-2467-4398-8374-DA89E32299F9}">
      <dgm:prSet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en-US" b="0" i="0" u="none" baseline="0" dirty="0" err="1"/>
            <a:t>Berhenti</a:t>
          </a:r>
          <a:r>
            <a:rPr lang="en-US" b="0" i="0" u="none" baseline="0" dirty="0"/>
            <a:t> </a:t>
          </a:r>
          <a:r>
            <a:rPr lang="en-US" b="0" i="0" u="none" baseline="0" dirty="0" err="1"/>
            <a:t>ketika</a:t>
          </a:r>
          <a:r>
            <a:rPr lang="en-US" b="0" i="0" u="none" baseline="0" dirty="0"/>
            <a:t> </a:t>
          </a:r>
          <a:r>
            <a:rPr lang="en-US" b="0" i="0" u="none" baseline="0" dirty="0" err="1"/>
            <a:t>tujuan</a:t>
          </a:r>
          <a:r>
            <a:rPr lang="en-US" b="0" i="0" u="none" baseline="0" dirty="0"/>
            <a:t> </a:t>
          </a:r>
          <a:r>
            <a:rPr lang="en-US" b="0" i="0" u="none" baseline="0" dirty="0" err="1"/>
            <a:t>proyek</a:t>
          </a:r>
          <a:r>
            <a:rPr lang="en-US" b="0" i="0" u="none" baseline="0" dirty="0"/>
            <a:t> </a:t>
          </a:r>
          <a:r>
            <a:rPr lang="en-US" b="0" i="0" u="none" baseline="0" dirty="0" err="1"/>
            <a:t>tercapai</a:t>
          </a:r>
          <a:endParaRPr lang="en-US" dirty="0"/>
        </a:p>
      </dgm:t>
    </dgm:pt>
    <dgm:pt modelId="{B0315DAF-3235-4662-9A4E-B607E2868B9F}" type="parTrans" cxnId="{FC93D827-1B5A-4BE6-87C0-FBF6BA41F529}">
      <dgm:prSet/>
      <dgm:spPr/>
      <dgm:t>
        <a:bodyPr/>
        <a:lstStyle/>
        <a:p>
          <a:endParaRPr lang="en-US"/>
        </a:p>
      </dgm:t>
    </dgm:pt>
    <dgm:pt modelId="{EA587FF2-6A60-436E-BB98-284A1C1CE797}" type="sibTrans" cxnId="{FC93D827-1B5A-4BE6-87C0-FBF6BA41F529}">
      <dgm:prSet/>
      <dgm:spPr/>
      <dgm:t>
        <a:bodyPr/>
        <a:lstStyle/>
        <a:p>
          <a:endParaRPr lang="en-US"/>
        </a:p>
      </dgm:t>
    </dgm:pt>
    <dgm:pt modelId="{A3C922B9-F7D3-496E-918E-F9BCBC40480C}">
      <dgm:prSet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en-US" b="0" i="0" u="none" baseline="0" dirty="0" err="1"/>
            <a:t>Terus</a:t>
          </a:r>
          <a:r>
            <a:rPr lang="en-US" b="0" i="0" u="none" baseline="0" dirty="0"/>
            <a:t> </a:t>
          </a:r>
          <a:r>
            <a:rPr lang="en-US" b="0" i="0" u="none" baseline="0" dirty="0" err="1"/>
            <a:t>menerus</a:t>
          </a:r>
          <a:r>
            <a:rPr lang="en-US" b="0" i="0" u="none" baseline="0" dirty="0"/>
            <a:t> &amp; </a:t>
          </a:r>
          <a:r>
            <a:rPr lang="en-US" b="0" i="0" u="none" baseline="0" dirty="0" err="1"/>
            <a:t>Berulang</a:t>
          </a:r>
          <a:endParaRPr lang="en-US" dirty="0"/>
        </a:p>
      </dgm:t>
    </dgm:pt>
    <dgm:pt modelId="{6FCF86C5-31CD-4DB4-9A71-F805B26EA742}" type="parTrans" cxnId="{0D8AB695-AAC2-4563-A28F-45E4E9C306D2}">
      <dgm:prSet/>
      <dgm:spPr/>
      <dgm:t>
        <a:bodyPr/>
        <a:lstStyle/>
        <a:p>
          <a:endParaRPr lang="en-US"/>
        </a:p>
      </dgm:t>
    </dgm:pt>
    <dgm:pt modelId="{7D8ABD74-070C-4C43-9133-4F873DA3DC6D}" type="sibTrans" cxnId="{0D8AB695-AAC2-4563-A28F-45E4E9C306D2}">
      <dgm:prSet/>
      <dgm:spPr/>
      <dgm:t>
        <a:bodyPr/>
        <a:lstStyle/>
        <a:p>
          <a:endParaRPr lang="en-US"/>
        </a:p>
      </dgm:t>
    </dgm:pt>
    <dgm:pt modelId="{B4F533BF-936C-43DC-81CF-45F3E411DF7E}">
      <dgm:prSet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en-US" b="0" i="0" u="none" baseline="0" dirty="0" err="1"/>
            <a:t>Tidak</a:t>
          </a:r>
          <a:r>
            <a:rPr lang="en-US" b="0" i="0" u="none" baseline="0" dirty="0"/>
            <a:t> </a:t>
          </a:r>
          <a:r>
            <a:rPr lang="en-US" b="0" i="0" u="none" baseline="0" dirty="0" err="1"/>
            <a:t>akan</a:t>
          </a:r>
          <a:r>
            <a:rPr lang="en-US" b="0" i="0" u="none" baseline="0" dirty="0"/>
            <a:t> </a:t>
          </a:r>
          <a:r>
            <a:rPr lang="en-US" b="0" i="0" u="none" baseline="0" dirty="0" err="1"/>
            <a:t>berhenti</a:t>
          </a:r>
          <a:r>
            <a:rPr lang="en-US" b="0" i="0" u="none" baseline="0" dirty="0"/>
            <a:t>, </a:t>
          </a:r>
          <a:r>
            <a:rPr lang="en-US" b="0" i="0" u="none" baseline="0" dirty="0" err="1"/>
            <a:t>justru</a:t>
          </a:r>
          <a:r>
            <a:rPr lang="en-US" b="0" i="0" u="none" baseline="0" dirty="0"/>
            <a:t> </a:t>
          </a:r>
          <a:r>
            <a:rPr lang="en-US" b="0" i="0" u="none" baseline="0" dirty="0" err="1"/>
            <a:t>diusahakan</a:t>
          </a:r>
          <a:r>
            <a:rPr lang="en-US" b="0" i="0" u="none" baseline="0" dirty="0"/>
            <a:t> agar </a:t>
          </a:r>
          <a:r>
            <a:rPr lang="en-US" b="0" i="0" u="none" baseline="0" dirty="0" err="1"/>
            <a:t>bisnis</a:t>
          </a:r>
          <a:r>
            <a:rPr lang="en-US" b="0" i="0" u="none" baseline="0" dirty="0"/>
            <a:t> </a:t>
          </a:r>
          <a:r>
            <a:rPr lang="en-US" b="0" i="0" u="none" baseline="0" dirty="0" err="1"/>
            <a:t>dapat</a:t>
          </a:r>
          <a:r>
            <a:rPr lang="en-US" b="0" i="0" u="none" baseline="0" dirty="0"/>
            <a:t> </a:t>
          </a:r>
          <a:r>
            <a:rPr lang="en-US" b="0" i="0" u="none" baseline="0" dirty="0" err="1"/>
            <a:t>terus</a:t>
          </a:r>
          <a:r>
            <a:rPr lang="en-US" b="0" i="0" u="none" baseline="0" dirty="0"/>
            <a:t> </a:t>
          </a:r>
          <a:r>
            <a:rPr lang="en-US" b="0" i="0" u="none" baseline="0" dirty="0" err="1"/>
            <a:t>berjalan</a:t>
          </a:r>
          <a:endParaRPr lang="en-US" dirty="0"/>
        </a:p>
      </dgm:t>
    </dgm:pt>
    <dgm:pt modelId="{BB5478B5-AC32-4D50-B6D3-38D88A8C66D1}" type="parTrans" cxnId="{26EE4795-F694-474D-A68B-CE571EB16EF3}">
      <dgm:prSet/>
      <dgm:spPr/>
      <dgm:t>
        <a:bodyPr/>
        <a:lstStyle/>
        <a:p>
          <a:endParaRPr lang="en-US"/>
        </a:p>
      </dgm:t>
    </dgm:pt>
    <dgm:pt modelId="{73BF5596-A480-40B7-9029-C2FE5277A723}" type="sibTrans" cxnId="{26EE4795-F694-474D-A68B-CE571EB16EF3}">
      <dgm:prSet/>
      <dgm:spPr/>
      <dgm:t>
        <a:bodyPr/>
        <a:lstStyle/>
        <a:p>
          <a:endParaRPr lang="en-US"/>
        </a:p>
      </dgm:t>
    </dgm:pt>
    <dgm:pt modelId="{C9909B3D-35F0-4B51-8959-4A9B7E0CD0E3}" type="pres">
      <dgm:prSet presAssocID="{847DA237-C54B-4B08-917B-332B8B02B211}" presName="Name0" presStyleCnt="0">
        <dgm:presLayoutVars>
          <dgm:dir/>
          <dgm:animLvl val="lvl"/>
          <dgm:resizeHandles val="exact"/>
        </dgm:presLayoutVars>
      </dgm:prSet>
      <dgm:spPr/>
    </dgm:pt>
    <dgm:pt modelId="{C9CCA71F-EC91-4647-A9AC-E41F3DD178C2}" type="pres">
      <dgm:prSet presAssocID="{78518B9A-AE78-4D92-B404-7BE715B657B0}" presName="composite" presStyleCnt="0"/>
      <dgm:spPr/>
    </dgm:pt>
    <dgm:pt modelId="{D4AC2974-FA89-4F18-82DE-F6D797D5AB53}" type="pres">
      <dgm:prSet presAssocID="{78518B9A-AE78-4D92-B404-7BE715B657B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13BC191-6B53-4222-8421-ACE11EFC69A2}" type="pres">
      <dgm:prSet presAssocID="{78518B9A-AE78-4D92-B404-7BE715B657B0}" presName="desTx" presStyleLbl="alignAccFollowNode1" presStyleIdx="0" presStyleCnt="2">
        <dgm:presLayoutVars>
          <dgm:bulletEnabled val="1"/>
        </dgm:presLayoutVars>
      </dgm:prSet>
      <dgm:spPr/>
    </dgm:pt>
    <dgm:pt modelId="{7C21428D-E259-4FE2-9325-4355923792D3}" type="pres">
      <dgm:prSet presAssocID="{E722337A-1F6B-4A85-829D-59B1B4C63B5D}" presName="space" presStyleCnt="0"/>
      <dgm:spPr/>
    </dgm:pt>
    <dgm:pt modelId="{F8EC52CA-31D9-48BC-8A53-BDCA83F9662C}" type="pres">
      <dgm:prSet presAssocID="{D7B3BA76-C3D3-4CA2-9C01-4F5E6CAE42E5}" presName="composite" presStyleCnt="0"/>
      <dgm:spPr/>
    </dgm:pt>
    <dgm:pt modelId="{409B06B4-2B29-4EF1-9D9B-4FE6B157307C}" type="pres">
      <dgm:prSet presAssocID="{D7B3BA76-C3D3-4CA2-9C01-4F5E6CAE42E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2F4A0B9-C4B7-47A3-98BA-731362898E02}" type="pres">
      <dgm:prSet presAssocID="{D7B3BA76-C3D3-4CA2-9C01-4F5E6CAE42E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995AB14-0CA1-4C2A-81B4-66D68214C807}" srcId="{78518B9A-AE78-4D92-B404-7BE715B657B0}" destId="{D9757CE9-3908-4B9C-91B9-85FE5D9C46E7}" srcOrd="1" destOrd="0" parTransId="{87C3600D-42A8-4430-82C4-4EB2EE1EB9BA}" sibTransId="{8F4F070C-790A-4E18-B3E2-E238DE29920A}"/>
    <dgm:cxn modelId="{37D98A22-13E9-4685-BA63-85257E199E0D}" srcId="{D7B3BA76-C3D3-4CA2-9C01-4F5E6CAE42E5}" destId="{2B21D503-0B96-44EA-8BD1-5000EC38D020}" srcOrd="0" destOrd="0" parTransId="{90C7EA8E-212B-43ED-BD42-4475A1BA943D}" sibTransId="{8E9F7766-CBFB-4E87-BB69-3A527464250F}"/>
    <dgm:cxn modelId="{FC93D827-1B5A-4BE6-87C0-FBF6BA41F529}" srcId="{78518B9A-AE78-4D92-B404-7BE715B657B0}" destId="{C4B547E7-2467-4398-8374-DA89E32299F9}" srcOrd="2" destOrd="0" parTransId="{B0315DAF-3235-4662-9A4E-B607E2868B9F}" sibTransId="{EA587FF2-6A60-436E-BB98-284A1C1CE797}"/>
    <dgm:cxn modelId="{84806C3C-C7E2-4E3E-B446-10619A717629}" type="presOf" srcId="{C96B3565-7ECD-4FD4-BA3D-79FE0D3D908A}" destId="{513BC191-6B53-4222-8421-ACE11EFC69A2}" srcOrd="0" destOrd="0" presId="urn:microsoft.com/office/officeart/2005/8/layout/hList1"/>
    <dgm:cxn modelId="{BD540F60-EF3B-46B1-B4B7-5B900976C547}" type="presOf" srcId="{C4B547E7-2467-4398-8374-DA89E32299F9}" destId="{513BC191-6B53-4222-8421-ACE11EFC69A2}" srcOrd="0" destOrd="2" presId="urn:microsoft.com/office/officeart/2005/8/layout/hList1"/>
    <dgm:cxn modelId="{AE54C261-6482-4B1E-88E9-45A1C42A436D}" type="presOf" srcId="{2B21D503-0B96-44EA-8BD1-5000EC38D020}" destId="{E2F4A0B9-C4B7-47A3-98BA-731362898E02}" srcOrd="0" destOrd="0" presId="urn:microsoft.com/office/officeart/2005/8/layout/hList1"/>
    <dgm:cxn modelId="{2B1C0872-8D92-4076-B6C7-E3E30232DB3B}" srcId="{78518B9A-AE78-4D92-B404-7BE715B657B0}" destId="{C96B3565-7ECD-4FD4-BA3D-79FE0D3D908A}" srcOrd="0" destOrd="0" parTransId="{5D0BE49B-D7EB-4E20-B736-A9002E196563}" sibTransId="{24935BAE-AE06-4BDB-A6B1-B526EF07E63B}"/>
    <dgm:cxn modelId="{57DF6F89-C19A-4778-BF7D-76EF3E64D617}" type="presOf" srcId="{847DA237-C54B-4B08-917B-332B8B02B211}" destId="{C9909B3D-35F0-4B51-8959-4A9B7E0CD0E3}" srcOrd="0" destOrd="0" presId="urn:microsoft.com/office/officeart/2005/8/layout/hList1"/>
    <dgm:cxn modelId="{13E9D08D-496A-4B40-AC74-AAC821EBEE8F}" type="presOf" srcId="{A3C922B9-F7D3-496E-918E-F9BCBC40480C}" destId="{E2F4A0B9-C4B7-47A3-98BA-731362898E02}" srcOrd="0" destOrd="1" presId="urn:microsoft.com/office/officeart/2005/8/layout/hList1"/>
    <dgm:cxn modelId="{89EED98F-6A99-4012-8E18-AE91C74BDA53}" type="presOf" srcId="{D9757CE9-3908-4B9C-91B9-85FE5D9C46E7}" destId="{513BC191-6B53-4222-8421-ACE11EFC69A2}" srcOrd="0" destOrd="1" presId="urn:microsoft.com/office/officeart/2005/8/layout/hList1"/>
    <dgm:cxn modelId="{26EE4795-F694-474D-A68B-CE571EB16EF3}" srcId="{D7B3BA76-C3D3-4CA2-9C01-4F5E6CAE42E5}" destId="{B4F533BF-936C-43DC-81CF-45F3E411DF7E}" srcOrd="2" destOrd="0" parTransId="{BB5478B5-AC32-4D50-B6D3-38D88A8C66D1}" sibTransId="{73BF5596-A480-40B7-9029-C2FE5277A723}"/>
    <dgm:cxn modelId="{0D8AB695-AAC2-4563-A28F-45E4E9C306D2}" srcId="{D7B3BA76-C3D3-4CA2-9C01-4F5E6CAE42E5}" destId="{A3C922B9-F7D3-496E-918E-F9BCBC40480C}" srcOrd="1" destOrd="0" parTransId="{6FCF86C5-31CD-4DB4-9A71-F805B26EA742}" sibTransId="{7D8ABD74-070C-4C43-9133-4F873DA3DC6D}"/>
    <dgm:cxn modelId="{09ABF1B1-C4F4-450A-8420-A0EFD52A5487}" srcId="{847DA237-C54B-4B08-917B-332B8B02B211}" destId="{78518B9A-AE78-4D92-B404-7BE715B657B0}" srcOrd="0" destOrd="0" parTransId="{82A17146-5BAB-40FF-8075-FA327F8A9761}" sibTransId="{E722337A-1F6B-4A85-829D-59B1B4C63B5D}"/>
    <dgm:cxn modelId="{627080DF-8911-4740-BFC8-32B4A8490606}" srcId="{847DA237-C54B-4B08-917B-332B8B02B211}" destId="{D7B3BA76-C3D3-4CA2-9C01-4F5E6CAE42E5}" srcOrd="1" destOrd="0" parTransId="{133F9CE6-DF02-4C0C-B1A1-1664A09B7426}" sibTransId="{053D755B-5212-4DA7-A618-0C5624AB5FDA}"/>
    <dgm:cxn modelId="{2D5F19F4-E4E4-4213-8E60-A937B4D05A84}" type="presOf" srcId="{D7B3BA76-C3D3-4CA2-9C01-4F5E6CAE42E5}" destId="{409B06B4-2B29-4EF1-9D9B-4FE6B157307C}" srcOrd="0" destOrd="0" presId="urn:microsoft.com/office/officeart/2005/8/layout/hList1"/>
    <dgm:cxn modelId="{86C625F5-37E5-45A0-AFA2-ACB58B70F782}" type="presOf" srcId="{78518B9A-AE78-4D92-B404-7BE715B657B0}" destId="{D4AC2974-FA89-4F18-82DE-F6D797D5AB53}" srcOrd="0" destOrd="0" presId="urn:microsoft.com/office/officeart/2005/8/layout/hList1"/>
    <dgm:cxn modelId="{6552DFF5-BF7F-4203-92A4-DF2D0E140790}" type="presOf" srcId="{B4F533BF-936C-43DC-81CF-45F3E411DF7E}" destId="{E2F4A0B9-C4B7-47A3-98BA-731362898E02}" srcOrd="0" destOrd="2" presId="urn:microsoft.com/office/officeart/2005/8/layout/hList1"/>
    <dgm:cxn modelId="{1689AAA4-EBAB-4DFF-BBBB-42401B618974}" type="presParOf" srcId="{C9909B3D-35F0-4B51-8959-4A9B7E0CD0E3}" destId="{C9CCA71F-EC91-4647-A9AC-E41F3DD178C2}" srcOrd="0" destOrd="0" presId="urn:microsoft.com/office/officeart/2005/8/layout/hList1"/>
    <dgm:cxn modelId="{E9F08E91-CD2A-4151-A3B7-63E85FC6C63C}" type="presParOf" srcId="{C9CCA71F-EC91-4647-A9AC-E41F3DD178C2}" destId="{D4AC2974-FA89-4F18-82DE-F6D797D5AB53}" srcOrd="0" destOrd="0" presId="urn:microsoft.com/office/officeart/2005/8/layout/hList1"/>
    <dgm:cxn modelId="{EA8FC365-55BE-4CCE-B4FD-390BB5F8E92B}" type="presParOf" srcId="{C9CCA71F-EC91-4647-A9AC-E41F3DD178C2}" destId="{513BC191-6B53-4222-8421-ACE11EFC69A2}" srcOrd="1" destOrd="0" presId="urn:microsoft.com/office/officeart/2005/8/layout/hList1"/>
    <dgm:cxn modelId="{B2563F36-1DBF-481F-8C15-64D74E265D25}" type="presParOf" srcId="{C9909B3D-35F0-4B51-8959-4A9B7E0CD0E3}" destId="{7C21428D-E259-4FE2-9325-4355923792D3}" srcOrd="1" destOrd="0" presId="urn:microsoft.com/office/officeart/2005/8/layout/hList1"/>
    <dgm:cxn modelId="{195BEC09-7AE8-42F4-B300-DF71091812C2}" type="presParOf" srcId="{C9909B3D-35F0-4B51-8959-4A9B7E0CD0E3}" destId="{F8EC52CA-31D9-48BC-8A53-BDCA83F9662C}" srcOrd="2" destOrd="0" presId="urn:microsoft.com/office/officeart/2005/8/layout/hList1"/>
    <dgm:cxn modelId="{79B0AF9A-9B1E-45F0-97F6-B65A8D8248B2}" type="presParOf" srcId="{F8EC52CA-31D9-48BC-8A53-BDCA83F9662C}" destId="{409B06B4-2B29-4EF1-9D9B-4FE6B157307C}" srcOrd="0" destOrd="0" presId="urn:microsoft.com/office/officeart/2005/8/layout/hList1"/>
    <dgm:cxn modelId="{270592EE-8E6F-4BEB-A4FC-EF0ECCA26972}" type="presParOf" srcId="{F8EC52CA-31D9-48BC-8A53-BDCA83F9662C}" destId="{E2F4A0B9-C4B7-47A3-98BA-731362898E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C2974-FA89-4F18-82DE-F6D797D5AB53}">
      <dsp:nvSpPr>
        <dsp:cNvPr id="0" name=""/>
        <dsp:cNvSpPr/>
      </dsp:nvSpPr>
      <dsp:spPr>
        <a:xfrm>
          <a:off x="34" y="104360"/>
          <a:ext cx="3311462" cy="633600"/>
        </a:xfrm>
        <a:prstGeom prst="rect">
          <a:avLst/>
        </a:prstGeom>
        <a:solidFill>
          <a:srgbClr val="FFC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2200" b="1" u="none" strike="noStrike" kern="1200" cap="none" normalizeH="0" baseline="0">
              <a:ln/>
              <a:solidFill>
                <a:schemeClr val="tx1"/>
              </a:solidFill>
              <a:effectLst/>
            </a:rPr>
            <a:t>Proyek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34" y="104360"/>
        <a:ext cx="3311462" cy="633600"/>
      </dsp:txXfrm>
    </dsp:sp>
    <dsp:sp modelId="{513BC191-6B53-4222-8421-ACE11EFC69A2}">
      <dsp:nvSpPr>
        <dsp:cNvPr id="0" name=""/>
        <dsp:cNvSpPr/>
      </dsp:nvSpPr>
      <dsp:spPr>
        <a:xfrm>
          <a:off x="34" y="737960"/>
          <a:ext cx="3311462" cy="2993079"/>
        </a:xfrm>
        <a:prstGeom prst="rect">
          <a:avLst/>
        </a:prstGeom>
        <a:solidFill>
          <a:srgbClr val="FFFF99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baseline="0" dirty="0" err="1"/>
            <a:t>Untuk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mendukung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kebutuhan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organisasi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baseline="0" dirty="0" err="1"/>
            <a:t>Sementara</a:t>
          </a:r>
          <a:r>
            <a:rPr lang="en-US" sz="2200" b="0" i="0" u="none" kern="1200" baseline="0" dirty="0"/>
            <a:t> &amp; </a:t>
          </a:r>
          <a:r>
            <a:rPr lang="en-US" sz="2200" b="0" i="0" u="none" kern="1200" baseline="0" dirty="0" err="1"/>
            <a:t>Unik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baseline="0" dirty="0" err="1"/>
            <a:t>Berhenti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ketika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tujuan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proyek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tercapai</a:t>
          </a:r>
          <a:endParaRPr lang="en-US" sz="2200" kern="1200" dirty="0"/>
        </a:p>
      </dsp:txBody>
      <dsp:txXfrm>
        <a:off x="34" y="737960"/>
        <a:ext cx="3311462" cy="2993079"/>
      </dsp:txXfrm>
    </dsp:sp>
    <dsp:sp modelId="{409B06B4-2B29-4EF1-9D9B-4FE6B157307C}">
      <dsp:nvSpPr>
        <dsp:cNvPr id="0" name=""/>
        <dsp:cNvSpPr/>
      </dsp:nvSpPr>
      <dsp:spPr>
        <a:xfrm>
          <a:off x="3775102" y="104360"/>
          <a:ext cx="3311462" cy="633600"/>
        </a:xfrm>
        <a:prstGeom prst="rect">
          <a:avLst/>
        </a:prstGeom>
        <a:solidFill>
          <a:srgbClr val="FFC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solidFill>
                <a:schemeClr val="tx1"/>
              </a:solidFill>
            </a:rPr>
            <a:t>Kegiatan</a:t>
          </a:r>
          <a:r>
            <a:rPr lang="en-US" sz="2200" b="1" kern="1200" dirty="0">
              <a:solidFill>
                <a:schemeClr val="tx1"/>
              </a:solidFill>
            </a:rPr>
            <a:t> </a:t>
          </a:r>
          <a:r>
            <a:rPr lang="en-US" sz="2200" b="1" kern="1200" dirty="0" err="1">
              <a:solidFill>
                <a:schemeClr val="tx1"/>
              </a:solidFill>
            </a:rPr>
            <a:t>Operasional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3775102" y="104360"/>
        <a:ext cx="3311462" cy="633600"/>
      </dsp:txXfrm>
    </dsp:sp>
    <dsp:sp modelId="{E2F4A0B9-C4B7-47A3-98BA-731362898E02}">
      <dsp:nvSpPr>
        <dsp:cNvPr id="0" name=""/>
        <dsp:cNvSpPr/>
      </dsp:nvSpPr>
      <dsp:spPr>
        <a:xfrm>
          <a:off x="3775102" y="737960"/>
          <a:ext cx="3311462" cy="2993079"/>
        </a:xfrm>
        <a:prstGeom prst="rect">
          <a:avLst/>
        </a:prstGeom>
        <a:solidFill>
          <a:srgbClr val="FFFF99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baseline="0" dirty="0" err="1"/>
            <a:t>Visi</a:t>
          </a:r>
          <a:r>
            <a:rPr lang="en-US" sz="2200" b="0" i="0" u="none" kern="1200" baseline="0" dirty="0"/>
            <a:t> &amp; </a:t>
          </a:r>
          <a:r>
            <a:rPr lang="en-US" sz="2200" b="0" i="0" u="none" kern="1200" baseline="0" dirty="0" err="1"/>
            <a:t>Misi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untuk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mencapai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beberapa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tujuan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dari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organisasi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baseline="0" dirty="0" err="1"/>
            <a:t>Terus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menerus</a:t>
          </a:r>
          <a:r>
            <a:rPr lang="en-US" sz="2200" b="0" i="0" u="none" kern="1200" baseline="0" dirty="0"/>
            <a:t> &amp; </a:t>
          </a:r>
          <a:r>
            <a:rPr lang="en-US" sz="2200" b="0" i="0" u="none" kern="1200" baseline="0" dirty="0" err="1"/>
            <a:t>Berulang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u="none" kern="1200" baseline="0" dirty="0" err="1"/>
            <a:t>Tidak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akan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berhenti</a:t>
          </a:r>
          <a:r>
            <a:rPr lang="en-US" sz="2200" b="0" i="0" u="none" kern="1200" baseline="0" dirty="0"/>
            <a:t>, </a:t>
          </a:r>
          <a:r>
            <a:rPr lang="en-US" sz="2200" b="0" i="0" u="none" kern="1200" baseline="0" dirty="0" err="1"/>
            <a:t>justru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diusahakan</a:t>
          </a:r>
          <a:r>
            <a:rPr lang="en-US" sz="2200" b="0" i="0" u="none" kern="1200" baseline="0" dirty="0"/>
            <a:t> agar </a:t>
          </a:r>
          <a:r>
            <a:rPr lang="en-US" sz="2200" b="0" i="0" u="none" kern="1200" baseline="0" dirty="0" err="1"/>
            <a:t>bisnis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dapat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terus</a:t>
          </a:r>
          <a:r>
            <a:rPr lang="en-US" sz="2200" b="0" i="0" u="none" kern="1200" baseline="0" dirty="0"/>
            <a:t> </a:t>
          </a:r>
          <a:r>
            <a:rPr lang="en-US" sz="2200" b="0" i="0" u="none" kern="1200" baseline="0" dirty="0" err="1"/>
            <a:t>berjalan</a:t>
          </a:r>
          <a:endParaRPr lang="en-US" sz="2200" kern="1200" dirty="0"/>
        </a:p>
      </dsp:txBody>
      <dsp:txXfrm>
        <a:off x="3775102" y="737960"/>
        <a:ext cx="3311462" cy="2993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98A54F0-52E6-44E2-9C29-7F7F8E5706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17147EF-14B0-4466-8F68-EC4EB3AF9F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804EAB90-995B-4BA4-BA0F-266AB33DE66B}" type="datetimeFigureOut">
              <a:rPr lang="en-US"/>
              <a:pPr>
                <a:defRPr/>
              </a:pPr>
              <a:t>12/25/2018</a:t>
            </a:fld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D5AB760-818F-4CD9-A524-7138C367E6E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F89DD166-5797-4C53-BB78-AD23E200A6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59DF9563-5793-4BE4-955D-C80FD340FB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3DA725C7-58B3-4AA6-940E-5FC85B9EFF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ADAE8BC-9254-4DFF-8F57-61C1723D6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8B365EC8-B45E-465E-B13A-9CB50B1BD5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71C07B1D-8CF4-4A25-B4C1-85348409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8E41F0D-483B-4307-AE25-3553CF663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E2167E-4B3C-4A93-92FD-083EC151FF0D}" type="slidenum">
              <a:rPr lang="en-US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AE8BC-9254-4DFF-8F57-61C1723D6D5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nstruction">
            <a:extLst>
              <a:ext uri="{FF2B5EF4-FFF2-40B4-BE49-F238E27FC236}">
                <a16:creationId xmlns:a16="http://schemas.microsoft.com/office/drawing/2014/main" id="{8BCCE18C-0D7C-45DD-938B-543451B88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4267200" cy="57912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685800"/>
            <a:ext cx="4495800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657600"/>
            <a:ext cx="4419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60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61CFF1-5CD6-452D-8511-E9CBCE3AE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DPH3E3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1E17B2-D975-4604-80AF-A58C14FF7F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8E13B-C32F-4EB3-929F-811CC9485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5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22F8319-4DE4-4437-887B-C615C52D0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DPH3E3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11639B-19F8-48C0-931B-8134736C40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24A3D-C01A-4523-A2C6-B9758983C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6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951A2A-C282-4A3A-8107-70B43D270A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DPH3E3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862745-6EFB-463E-8462-F768BF05CA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2A985-C682-419E-995F-3A1261158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3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DD92E5-E8F2-4AA7-A064-EB5016FCDC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DPH3E3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6B5C19-79A4-4579-98FC-B367277A10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13B47-AA81-4271-AFC4-53827301D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1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B30715-D34F-4B07-9567-70598C2257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DPH3E3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FAA473-2282-4950-B362-66FC7CFA9E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5E7C8-6178-4E01-8A37-C55E8DF25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9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1C85E31-4D6B-4FAA-A745-F8E52A9579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DPH3E3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E9B8CAB-B9B4-4FF7-8071-8E75D1019B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FAA4F-C2E5-458D-9F48-ABA5AD306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297D97E-7F05-43E4-B061-0F62F0B031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DPH3E3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21F83D1-DF0B-4519-B3DB-A6B81D635A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6A8B5-A4B9-4E82-B278-254A1CEB7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49C60C8-75B3-4C29-9C4F-545B1C54BF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DPH3E3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FBDF071-4C08-41E7-9823-70D8F6038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76A3B-E128-4970-A09D-993F2087D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E82D89-A059-44BF-8F9D-ECBDA8DBB0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DPH3E3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0223E8-76FD-4C47-ABD7-AF094BAA30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90B6-4634-4252-A7D5-74696F88B1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0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158BE5-7789-4FFE-8C22-DEB6BBE456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DPH3E3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3C2E5D-6AB5-4833-8B4E-9CF9AE892D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D492E-0DD7-4C26-B56C-1CDB305DC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2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onstruction2">
            <a:extLst>
              <a:ext uri="{FF2B5EF4-FFF2-40B4-BE49-F238E27FC236}">
                <a16:creationId xmlns:a16="http://schemas.microsoft.com/office/drawing/2014/main" id="{51AE7577-0FEF-44FF-A098-A99E8DA20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3" y="4191000"/>
            <a:ext cx="1392237" cy="23669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81278D6C-0214-44CD-9CC7-3719BEF29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2D27D9B-6AE8-4471-B3A8-5B9C9D254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4E90CA6-2EB3-4BF5-9C70-6A6B786C84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624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DPH3E3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8411F58-150F-4BD0-9695-7100357EEE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5307558-558C-41D3-B932-5A80E3899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08CB3E4D-9B8D-4F1F-B5C8-6567E0609A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859215" y="5029200"/>
            <a:ext cx="4267200" cy="1828800"/>
          </a:xfrm>
        </p:spPr>
        <p:txBody>
          <a:bodyPr/>
          <a:lstStyle/>
          <a:p>
            <a:pPr eaLnBrk="1" hangingPunct="1"/>
            <a:endParaRPr lang="en-US" altLang="id-ID" dirty="0">
              <a:latin typeface="Century Gothic" panose="020B0502020202020204" pitchFamily="34" charset="0"/>
            </a:endParaRPr>
          </a:p>
          <a:p>
            <a:pPr eaLnBrk="1" hangingPunct="1"/>
            <a:r>
              <a:rPr lang="en-US" altLang="id-ID" sz="1600" dirty="0">
                <a:latin typeface="Cambria" panose="02040503050406030204" pitchFamily="18" charset="0"/>
                <a:ea typeface="Cambria" panose="02040503050406030204" pitchFamily="18" charset="0"/>
              </a:rPr>
              <a:t>D3 Teknik </a:t>
            </a:r>
            <a:r>
              <a:rPr lang="en-US" altLang="id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Informatika</a:t>
            </a:r>
            <a:endParaRPr lang="en-US" altLang="id-ID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/>
            <a:r>
              <a:rPr lang="en-US" altLang="id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Fakultas</a:t>
            </a:r>
            <a:r>
              <a:rPr lang="en-US" altLang="id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id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Ilmu</a:t>
            </a:r>
            <a:r>
              <a:rPr lang="en-US" altLang="id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id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Terapan</a:t>
            </a:r>
            <a:endParaRPr lang="en-US" altLang="id-ID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/>
            <a:r>
              <a:rPr lang="en-US" altLang="id-ID" sz="1600" dirty="0">
                <a:latin typeface="Cambria" panose="02040503050406030204" pitchFamily="18" charset="0"/>
                <a:ea typeface="Cambria" panose="02040503050406030204" pitchFamily="18" charset="0"/>
              </a:rPr>
              <a:t>Telkom University</a:t>
            </a:r>
          </a:p>
        </p:txBody>
      </p:sp>
      <p:sp>
        <p:nvSpPr>
          <p:cNvPr id="4099" name="Title 5">
            <a:extLst>
              <a:ext uri="{FF2B5EF4-FFF2-40B4-BE49-F238E27FC236}">
                <a16:creationId xmlns:a16="http://schemas.microsoft.com/office/drawing/2014/main" id="{86602CEF-4CB2-4794-AEF7-CCE2F73EC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5200" y="685800"/>
            <a:ext cx="5257800" cy="2514600"/>
          </a:xfrm>
        </p:spPr>
        <p:txBody>
          <a:bodyPr/>
          <a:lstStyle/>
          <a:p>
            <a:pPr eaLnBrk="1" hangingPunct="1"/>
            <a:r>
              <a:rPr lang="en-US" altLang="id-ID" sz="4000" b="1" dirty="0" err="1">
                <a:latin typeface="Century Gothic" panose="020B0502020202020204" pitchFamily="34" charset="0"/>
              </a:rPr>
              <a:t>Pengantar</a:t>
            </a:r>
            <a:r>
              <a:rPr lang="en-US" altLang="id-ID" sz="4000" b="1" dirty="0">
                <a:latin typeface="Century Gothic" panose="020B0502020202020204" pitchFamily="34" charset="0"/>
              </a:rPr>
              <a:t> </a:t>
            </a:r>
            <a:r>
              <a:rPr lang="en-US" altLang="id-ID" sz="4000" b="1" dirty="0" err="1">
                <a:latin typeface="Century Gothic" panose="020B0502020202020204" pitchFamily="34" charset="0"/>
              </a:rPr>
              <a:t>Manajemen</a:t>
            </a:r>
            <a:r>
              <a:rPr lang="en-US" altLang="id-ID" sz="4000" b="1" dirty="0">
                <a:latin typeface="Century Gothic" panose="020B0502020202020204" pitchFamily="34" charset="0"/>
              </a:rPr>
              <a:t> </a:t>
            </a:r>
            <a:r>
              <a:rPr lang="en-US" altLang="id-ID" sz="4000" b="1" dirty="0" err="1">
                <a:latin typeface="Century Gothic" panose="020B0502020202020204" pitchFamily="34" charset="0"/>
              </a:rPr>
              <a:t>Proyek</a:t>
            </a:r>
            <a:r>
              <a:rPr lang="en-US" altLang="id-ID" sz="4000" b="1" dirty="0">
                <a:latin typeface="Century Gothic" panose="020B0502020202020204" pitchFamily="34" charset="0"/>
              </a:rPr>
              <a:t> </a:t>
            </a:r>
            <a:r>
              <a:rPr lang="en-US" altLang="id-ID" sz="4000" b="1" dirty="0" err="1">
                <a:latin typeface="Century Gothic" panose="020B0502020202020204" pitchFamily="34" charset="0"/>
              </a:rPr>
              <a:t>Teknologi</a:t>
            </a:r>
            <a:r>
              <a:rPr lang="en-US" altLang="id-ID" sz="4000" b="1" dirty="0">
                <a:latin typeface="Century Gothic" panose="020B0502020202020204" pitchFamily="34" charset="0"/>
              </a:rPr>
              <a:t> </a:t>
            </a:r>
            <a:r>
              <a:rPr lang="en-US" altLang="id-ID" sz="4000" b="1" dirty="0" err="1">
                <a:latin typeface="Century Gothic" panose="020B0502020202020204" pitchFamily="34" charset="0"/>
              </a:rPr>
              <a:t>Informasi</a:t>
            </a:r>
            <a:endParaRPr lang="en-US" altLang="id-ID" sz="4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FFE745-431E-45B9-8387-860FFE11E841}"/>
              </a:ext>
            </a:extLst>
          </p:cNvPr>
          <p:cNvSpPr/>
          <p:nvPr/>
        </p:nvSpPr>
        <p:spPr>
          <a:xfrm>
            <a:off x="4812321" y="3653135"/>
            <a:ext cx="4284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d-ID" sz="1800" b="1" dirty="0">
                <a:latin typeface="Century Gothic" panose="020B0502020202020204" pitchFamily="34" charset="0"/>
              </a:rPr>
              <a:t>DPH3E3 </a:t>
            </a:r>
            <a:br>
              <a:rPr lang="en-US" altLang="id-ID" sz="1800" b="1" dirty="0">
                <a:latin typeface="Century Gothic" panose="020B0502020202020204" pitchFamily="34" charset="0"/>
              </a:rPr>
            </a:br>
            <a:r>
              <a:rPr lang="en-US" altLang="id-ID" sz="1800" b="1" dirty="0" err="1">
                <a:latin typeface="Century Gothic" panose="020B0502020202020204" pitchFamily="34" charset="0"/>
              </a:rPr>
              <a:t>Manajemen</a:t>
            </a:r>
            <a:r>
              <a:rPr lang="en-US" altLang="id-ID" sz="1800" b="1" dirty="0">
                <a:latin typeface="Century Gothic" panose="020B0502020202020204" pitchFamily="34" charset="0"/>
              </a:rPr>
              <a:t> </a:t>
            </a:r>
            <a:r>
              <a:rPr lang="en-US" altLang="id-ID" sz="1800" b="1" dirty="0" err="1">
                <a:latin typeface="Century Gothic" panose="020B0502020202020204" pitchFamily="34" charset="0"/>
              </a:rPr>
              <a:t>Proyek</a:t>
            </a:r>
            <a:r>
              <a:rPr lang="en-US" altLang="id-ID" sz="1800" b="1" dirty="0">
                <a:latin typeface="Century Gothic" panose="020B0502020202020204" pitchFamily="34" charset="0"/>
              </a:rPr>
              <a:t> </a:t>
            </a:r>
            <a:r>
              <a:rPr lang="en-US" altLang="id-ID" sz="1800" b="1" dirty="0" err="1">
                <a:latin typeface="Century Gothic" panose="020B0502020202020204" pitchFamily="34" charset="0"/>
              </a:rPr>
              <a:t>Teknologi</a:t>
            </a:r>
            <a:r>
              <a:rPr lang="en-US" altLang="id-ID" sz="1800" b="1" dirty="0">
                <a:latin typeface="Century Gothic" panose="020B0502020202020204" pitchFamily="34" charset="0"/>
              </a:rPr>
              <a:t> </a:t>
            </a:r>
            <a:r>
              <a:rPr lang="en-US" altLang="id-ID" sz="1800" b="1" dirty="0" err="1">
                <a:latin typeface="Century Gothic" panose="020B0502020202020204" pitchFamily="34" charset="0"/>
              </a:rPr>
              <a:t>Informasi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45AB2E0-AB73-4730-ABDA-653A9DC33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Definisi Proyek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6AACA9D-2A30-4C0A-AE25-B66B7119F6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Usaha/pekerjaan </a:t>
            </a:r>
            <a:r>
              <a:rPr lang="en-US" altLang="id-ID" b="1"/>
              <a:t>sementara</a:t>
            </a:r>
            <a:r>
              <a:rPr lang="en-US" altLang="id-ID"/>
              <a:t> yang dilakukan untuk membuat sebuah </a:t>
            </a:r>
            <a:r>
              <a:rPr lang="en-US" altLang="id-ID" b="1"/>
              <a:t>produk,servis atau hasil</a:t>
            </a:r>
            <a:r>
              <a:rPr lang="en-US" altLang="id-ID"/>
              <a:t> yang unik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id-ID" sz="1600" i="1"/>
              <a:t>	[Information Technology Project Management, 4</a:t>
            </a:r>
            <a:r>
              <a:rPr lang="en-US" altLang="id-ID" sz="1600" i="1" baseline="30000"/>
              <a:t>th</a:t>
            </a:r>
            <a:r>
              <a:rPr lang="en-US" altLang="id-ID" sz="1600" i="1"/>
              <a:t> ed, Kathy Schwalbe]</a:t>
            </a:r>
          </a:p>
          <a:p>
            <a:pPr eaLnBrk="1" hangingPunct="1"/>
            <a:endParaRPr lang="en-US" altLang="id-ID"/>
          </a:p>
          <a:p>
            <a:pPr eaLnBrk="1" hangingPunct="1"/>
            <a:r>
              <a:rPr lang="en-US" altLang="id-ID"/>
              <a:t>Proyek adalah usaha </a:t>
            </a:r>
            <a:r>
              <a:rPr lang="en-US" altLang="id-ID" b="1"/>
              <a:t>terkoordinasi</a:t>
            </a:r>
            <a:r>
              <a:rPr lang="en-US" altLang="id-ID"/>
              <a:t>, menggunakan kombinasi manusia, teknik, administrasi dan keuangan, dalam rangka mencapai </a:t>
            </a:r>
            <a:r>
              <a:rPr lang="en-US" altLang="id-ID" b="1"/>
              <a:t>tujuan yang spesifik</a:t>
            </a:r>
            <a:r>
              <a:rPr lang="en-US" altLang="id-ID"/>
              <a:t> dalam </a:t>
            </a:r>
            <a:r>
              <a:rPr lang="en-US" altLang="id-ID" b="1"/>
              <a:t>jangka waktu tertentu</a:t>
            </a:r>
            <a:r>
              <a:rPr lang="en-US" altLang="id-ID"/>
              <a:t>.</a:t>
            </a:r>
          </a:p>
          <a:p>
            <a:pPr eaLnBrk="1" hangingPunct="1">
              <a:buFontTx/>
              <a:buNone/>
            </a:pPr>
            <a:r>
              <a:rPr lang="en-US" altLang="id-ID" sz="1600" i="1"/>
              <a:t>	[Managing Information Technology Projects, Graham McLeod &amp; Derek Smith]</a:t>
            </a:r>
          </a:p>
        </p:txBody>
      </p:sp>
      <p:sp>
        <p:nvSpPr>
          <p:cNvPr id="14340" name="Footer Placeholder 21">
            <a:extLst>
              <a:ext uri="{FF2B5EF4-FFF2-40B4-BE49-F238E27FC236}">
                <a16:creationId xmlns:a16="http://schemas.microsoft.com/office/drawing/2014/main" id="{3D3D8F5D-9362-445E-BF03-43C028B295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F45DB05-E6B6-4B13-B305-7D330C781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Atribut Proyek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D97A25D-ACE2-49A6-976A-ACAA0ACA7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Mempunyai </a:t>
            </a:r>
            <a:r>
              <a:rPr lang="en-US" altLang="id-ID" b="1"/>
              <a:t>tujuan</a:t>
            </a:r>
            <a:r>
              <a:rPr lang="en-US" altLang="id-ID"/>
              <a:t> yang unik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id-ID"/>
              <a:t>	Setiap proyek harus mempunyai tujuan (</a:t>
            </a:r>
            <a:r>
              <a:rPr lang="en-US" altLang="id-ID" i="1"/>
              <a:t>objective</a:t>
            </a:r>
            <a:r>
              <a:rPr lang="en-US" altLang="id-ID"/>
              <a:t>) yang terdefinisi dengan baik.</a:t>
            </a:r>
          </a:p>
          <a:p>
            <a:pPr eaLnBrk="1" hangingPunct="1"/>
            <a:r>
              <a:rPr lang="en-US" altLang="id-ID"/>
              <a:t>Bersifat </a:t>
            </a:r>
            <a:r>
              <a:rPr lang="en-US" altLang="id-ID" b="1"/>
              <a:t>sementara</a:t>
            </a:r>
          </a:p>
          <a:p>
            <a:pPr eaLnBrk="1" hangingPunct="1"/>
            <a:r>
              <a:rPr lang="en-US" altLang="id-ID"/>
              <a:t>Dibangun berdasarkan </a:t>
            </a:r>
            <a:r>
              <a:rPr lang="en-US" altLang="id-ID" b="1" i="1"/>
              <a:t>progressive elaboration</a:t>
            </a:r>
          </a:p>
          <a:p>
            <a:pPr eaLnBrk="1" hangingPunct="1"/>
            <a:r>
              <a:rPr lang="en-US" altLang="id-ID"/>
              <a:t>Membutuhkan </a:t>
            </a:r>
            <a:r>
              <a:rPr lang="en-US" altLang="id-ID" b="1"/>
              <a:t>sumber daya</a:t>
            </a:r>
            <a:r>
              <a:rPr lang="en-US" altLang="id-ID"/>
              <a:t> dari berbagai area</a:t>
            </a:r>
          </a:p>
          <a:p>
            <a:pPr eaLnBrk="1" hangingPunct="1"/>
            <a:r>
              <a:rPr lang="en-US" altLang="id-ID"/>
              <a:t>Mempunyai </a:t>
            </a:r>
            <a:r>
              <a:rPr lang="en-US" altLang="id-ID" b="1"/>
              <a:t>pelanggan utama / sponsor</a:t>
            </a:r>
            <a:r>
              <a:rPr lang="en-US" altLang="id-ID"/>
              <a:t> proyek</a:t>
            </a:r>
          </a:p>
          <a:p>
            <a:pPr eaLnBrk="1" hangingPunct="1"/>
            <a:r>
              <a:rPr lang="en-US" altLang="id-ID"/>
              <a:t>Bersifat </a:t>
            </a:r>
            <a:r>
              <a:rPr lang="en-US" altLang="id-ID" b="1" i="1"/>
              <a:t>uncertainty</a:t>
            </a:r>
            <a:endParaRPr lang="en-US" altLang="id-ID" b="1"/>
          </a:p>
        </p:txBody>
      </p:sp>
      <p:sp>
        <p:nvSpPr>
          <p:cNvPr id="15364" name="Footer Placeholder 21">
            <a:extLst>
              <a:ext uri="{FF2B5EF4-FFF2-40B4-BE49-F238E27FC236}">
                <a16:creationId xmlns:a16="http://schemas.microsoft.com/office/drawing/2014/main" id="{0266F4BE-53BE-4CCB-B6BB-02D951C08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3D309B3-08F5-4E34-9498-C6F15380E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id-ID"/>
              <a:t>Proyek vs Kegiatan Operasional</a:t>
            </a:r>
          </a:p>
        </p:txBody>
      </p:sp>
      <p:sp>
        <p:nvSpPr>
          <p:cNvPr id="16387" name="Footer Placeholder 21">
            <a:extLst>
              <a:ext uri="{FF2B5EF4-FFF2-40B4-BE49-F238E27FC236}">
                <a16:creationId xmlns:a16="http://schemas.microsoft.com/office/drawing/2014/main" id="{D0E4188B-D00B-4289-B8C9-B361CE6806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4C0DE4B-E206-4BC9-B629-48E3EE364767}"/>
              </a:ext>
            </a:extLst>
          </p:cNvPr>
          <p:cNvGraphicFramePr/>
          <p:nvPr/>
        </p:nvGraphicFramePr>
        <p:xfrm>
          <a:off x="609600" y="1828800"/>
          <a:ext cx="7086600" cy="383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DAB0-14C1-4AE6-9230-783ACA64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Contoh Proyek Teknologi Informasi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3379D9E-7F74-4F8C-92B5-274D0AFB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8313" indent="-468313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id-ID" sz="2200" i="1"/>
              <a:t>Helpdesk</a:t>
            </a:r>
            <a:r>
              <a:rPr lang="en-US" altLang="id-ID" sz="2200"/>
              <a:t> atau teknisi memperbaiki laptop di sebuah departemen perusahaan</a:t>
            </a:r>
          </a:p>
          <a:p>
            <a:pPr marL="468313" indent="-468313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id-ID" sz="2200"/>
              <a:t>Pengembangan perangkat lunak, dengan menambah sebuah fitur baru</a:t>
            </a:r>
          </a:p>
          <a:p>
            <a:pPr marL="468313" indent="-468313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id-ID" sz="2200"/>
              <a:t>Pengembangan infrastruktur untuk menyediakan akses </a:t>
            </a:r>
            <a:r>
              <a:rPr lang="en-US" altLang="id-ID" sz="2200" i="1"/>
              <a:t>wireless Internet</a:t>
            </a:r>
          </a:p>
          <a:p>
            <a:pPr marL="468313" indent="-468313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id-ID" sz="2200"/>
              <a:t>Membangun peraturan-peraturan standar dalam komunikasi dengan teknologi informasi</a:t>
            </a:r>
          </a:p>
          <a:p>
            <a:pPr marL="468313" indent="-468313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id-ID" sz="2200"/>
              <a:t>Membangun website perusahaan</a:t>
            </a:r>
          </a:p>
          <a:p>
            <a:pPr marL="468313" indent="-468313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id-ID" sz="2200"/>
              <a:t>Jaringan televisi membangun sistem </a:t>
            </a:r>
            <a:r>
              <a:rPr lang="en-US" altLang="id-ID" sz="2200" i="1"/>
              <a:t>voting</a:t>
            </a:r>
            <a:r>
              <a:rPr lang="en-US" altLang="id-ID" sz="2200"/>
              <a:t> bagi pemirsa</a:t>
            </a:r>
          </a:p>
          <a:p>
            <a:pPr marL="468313" indent="-468313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id-ID" sz="2200"/>
              <a:t>dsb </a:t>
            </a:r>
          </a:p>
        </p:txBody>
      </p:sp>
      <p:sp>
        <p:nvSpPr>
          <p:cNvPr id="17412" name="Footer Placeholder 21">
            <a:extLst>
              <a:ext uri="{FF2B5EF4-FFF2-40B4-BE49-F238E27FC236}">
                <a16:creationId xmlns:a16="http://schemas.microsoft.com/office/drawing/2014/main" id="{62A5709B-13A3-4594-885F-4FE5993AAA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066BE19-A633-4779-B9FB-E22746141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Kendala Proyek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1F7968D-1ACC-41DA-B4CF-F08BB10329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d-ID" sz="2200" b="1"/>
              <a:t>Ruang Lingkup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82" charset="2"/>
              <a:buNone/>
            </a:pPr>
            <a:r>
              <a:rPr lang="en-US" altLang="id-ID" sz="2200"/>
              <a:t>	Mendefinisikan apa yang termasuk dalam pekerjaan proyek, produk/servis/hasil yang diinginkan sponsor proyek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82" charset="2"/>
              <a:buNone/>
            </a:pPr>
            <a:endParaRPr lang="en-US" altLang="id-ID" sz="2200"/>
          </a:p>
          <a:p>
            <a:pPr eaLnBrk="1" hangingPunct="1">
              <a:lnSpc>
                <a:spcPct val="90000"/>
              </a:lnSpc>
            </a:pPr>
            <a:r>
              <a:rPr lang="en-US" altLang="id-ID" sz="2200" b="1"/>
              <a:t>Waktu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82" charset="2"/>
              <a:buNone/>
            </a:pPr>
            <a:r>
              <a:rPr lang="en-US" altLang="id-ID" sz="2200"/>
              <a:t>	Mendefinisikan waktu yang dibutuhkan untuk menyelesaikan proyek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82" charset="2"/>
              <a:buNone/>
            </a:pPr>
            <a:endParaRPr lang="en-US" altLang="id-ID" sz="2200"/>
          </a:p>
          <a:p>
            <a:pPr eaLnBrk="1" hangingPunct="1">
              <a:lnSpc>
                <a:spcPct val="90000"/>
              </a:lnSpc>
            </a:pPr>
            <a:r>
              <a:rPr lang="en-US" altLang="id-ID" sz="2200" b="1"/>
              <a:t>Biaya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82" charset="2"/>
              <a:buNone/>
            </a:pPr>
            <a:r>
              <a:rPr lang="en-US" altLang="id-ID" sz="2200"/>
              <a:t>	Mendefinisikan dana yang dibutuhkan untuk menyelesaikan proyek</a:t>
            </a:r>
          </a:p>
        </p:txBody>
      </p:sp>
      <p:sp>
        <p:nvSpPr>
          <p:cNvPr id="18436" name="Footer Placeholder 21">
            <a:extLst>
              <a:ext uri="{FF2B5EF4-FFF2-40B4-BE49-F238E27FC236}">
                <a16:creationId xmlns:a16="http://schemas.microsoft.com/office/drawing/2014/main" id="{930E9E12-D5E1-40FF-B074-9DACF30D9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  <p:pic>
        <p:nvPicPr>
          <p:cNvPr id="18437" name="Picture 5" descr="http://www.tecintel.com/images/tripleconstraint.gif">
            <a:extLst>
              <a:ext uri="{FF2B5EF4-FFF2-40B4-BE49-F238E27FC236}">
                <a16:creationId xmlns:a16="http://schemas.microsoft.com/office/drawing/2014/main" id="{6217CB5C-0CE5-46D3-B90E-FC27524DF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76200"/>
            <a:ext cx="23304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DF427A3-A450-4300-9190-B0EE8B402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Manajemen Proyek(1)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E6BBB82-97B5-4132-B92D-0B65C3E3A2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391400" cy="4525963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d-ID"/>
              <a:t>	Penerapan </a:t>
            </a:r>
            <a:r>
              <a:rPr lang="en-US" altLang="id-ID" b="1"/>
              <a:t>pengetahuan, keterampilan, alat-alat dan teknik</a:t>
            </a:r>
            <a:r>
              <a:rPr lang="en-US" altLang="id-ID"/>
              <a:t> untuk merancang </a:t>
            </a:r>
            <a:r>
              <a:rPr lang="en-US" altLang="id-ID" b="1"/>
              <a:t>aktivitas-aktivitas</a:t>
            </a:r>
            <a:r>
              <a:rPr lang="en-US" altLang="id-ID"/>
              <a:t> yang dibutuhkan dalam rangka mencapai </a:t>
            </a:r>
            <a:r>
              <a:rPr lang="en-US" altLang="id-ID" b="1"/>
              <a:t>tujuan proyek</a:t>
            </a:r>
          </a:p>
        </p:txBody>
      </p:sp>
      <p:sp>
        <p:nvSpPr>
          <p:cNvPr id="19460" name="Footer Placeholder 21">
            <a:extLst>
              <a:ext uri="{FF2B5EF4-FFF2-40B4-BE49-F238E27FC236}">
                <a16:creationId xmlns:a16="http://schemas.microsoft.com/office/drawing/2014/main" id="{9CED532C-3B03-47EA-8A02-CAD71FC3B1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074FA77-DB39-42F7-A32E-64A1C5B38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Manajemen Proyek(2)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EFD9D47-B730-446D-A53A-002AE201D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US" altLang="id-ID"/>
              <a:t>Manajer Proyek bertanggung jawab untuk </a:t>
            </a:r>
            <a:r>
              <a:rPr lang="en-US" altLang="id-ID" b="1"/>
              <a:t>mencapai tujuan </a:t>
            </a:r>
            <a:r>
              <a:rPr lang="en-US" altLang="id-ID"/>
              <a:t>proyek, melalui :</a:t>
            </a:r>
          </a:p>
          <a:p>
            <a:pPr marL="849313" lvl="1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id-ID" sz="2200"/>
              <a:t>Identifikasi </a:t>
            </a:r>
            <a:r>
              <a:rPr lang="en-US" altLang="id-ID" sz="2200" b="1"/>
              <a:t>kebutuhan</a:t>
            </a:r>
            <a:r>
              <a:rPr lang="en-US" altLang="id-ID" sz="2200"/>
              <a:t> proyek</a:t>
            </a:r>
          </a:p>
          <a:p>
            <a:pPr marL="849313" lvl="1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id-ID" sz="2200"/>
              <a:t>Membangun atau mendefinisikan </a:t>
            </a:r>
            <a:r>
              <a:rPr lang="en-US" altLang="id-ID" sz="2200" b="1"/>
              <a:t>tujuan</a:t>
            </a:r>
            <a:r>
              <a:rPr lang="en-US" altLang="id-ID" sz="2200"/>
              <a:t> proyek dengan jelas (dan dapat dicapai)</a:t>
            </a:r>
          </a:p>
          <a:p>
            <a:pPr marL="849313" lvl="1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id-ID" sz="2200"/>
              <a:t>Menyeimbangkan permintaan </a:t>
            </a:r>
            <a:r>
              <a:rPr lang="en-US" altLang="id-ID" sz="2200" b="1"/>
              <a:t>kualitas</a:t>
            </a:r>
            <a:r>
              <a:rPr lang="en-US" altLang="id-ID" sz="2200"/>
              <a:t> yang diinginkan   dengan </a:t>
            </a:r>
            <a:r>
              <a:rPr lang="en-US" altLang="id-ID" sz="2200" b="1"/>
              <a:t>ruang lingkup proyek, waktu dan biaya</a:t>
            </a:r>
          </a:p>
          <a:p>
            <a:pPr marL="849313" lvl="1" indent="-457200" algn="just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id-ID" sz="2200"/>
              <a:t>Mengadaptasi </a:t>
            </a:r>
            <a:r>
              <a:rPr lang="en-US" altLang="id-ID" sz="2200" b="1"/>
              <a:t>spesifikasi, perencanaan dan pendekatan</a:t>
            </a:r>
            <a:r>
              <a:rPr lang="en-US" altLang="id-ID" sz="2200"/>
              <a:t> dari berbagai pertimbangan dan harapan dari semua stakeholder</a:t>
            </a:r>
          </a:p>
          <a:p>
            <a:pPr algn="just" eaLnBrk="1" hangingPunct="1">
              <a:spcBef>
                <a:spcPct val="0"/>
              </a:spcBef>
            </a:pPr>
            <a:endParaRPr lang="en-US" altLang="id-ID"/>
          </a:p>
        </p:txBody>
      </p:sp>
      <p:sp>
        <p:nvSpPr>
          <p:cNvPr id="20484" name="Footer Placeholder 21">
            <a:extLst>
              <a:ext uri="{FF2B5EF4-FFF2-40B4-BE49-F238E27FC236}">
                <a16:creationId xmlns:a16="http://schemas.microsoft.com/office/drawing/2014/main" id="{6059C1DE-5C7D-40F1-BEEC-85FE16FB87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ADFF64E-276D-4911-88DD-A296D9A68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Stakeholders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84DAC30-6ADD-40EC-BA46-35F07562E8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b="1" i="1"/>
              <a:t>Stakeholders</a:t>
            </a:r>
            <a:r>
              <a:rPr lang="en-US" altLang="id-ID"/>
              <a:t> adalah orang-orang yang terlibat atau dipengaruhi oleh aktivitas proyek.</a:t>
            </a:r>
          </a:p>
          <a:p>
            <a:pPr eaLnBrk="1" hangingPunct="1"/>
            <a:r>
              <a:rPr lang="en-US" altLang="id-ID"/>
              <a:t>Kebutuhan  dan keinginan </a:t>
            </a:r>
            <a:r>
              <a:rPr lang="en-US" altLang="id-ID" i="1"/>
              <a:t>stakeholders</a:t>
            </a:r>
            <a:r>
              <a:rPr lang="en-US" altLang="id-ID"/>
              <a:t> pada suatu proyek akan beraneka ragam</a:t>
            </a:r>
          </a:p>
          <a:p>
            <a:pPr eaLnBrk="1" hangingPunct="1"/>
            <a:r>
              <a:rPr lang="en-US" altLang="id-ID"/>
              <a:t>Yang termasuk </a:t>
            </a:r>
            <a:r>
              <a:rPr lang="en-US" altLang="id-ID" b="1" i="1"/>
              <a:t>stakeholders</a:t>
            </a:r>
            <a:r>
              <a:rPr lang="en-US" altLang="id-ID"/>
              <a:t>: sponsor proyek, manajer &amp; tim proyek, staf pendukung, pengguna hasil proyek, supplier, “musuh proyek”(orang yang merasa dirugikan dengan adanya proyek yang berlangsung)</a:t>
            </a:r>
          </a:p>
        </p:txBody>
      </p:sp>
      <p:sp>
        <p:nvSpPr>
          <p:cNvPr id="21508" name="Footer Placeholder 21">
            <a:extLst>
              <a:ext uri="{FF2B5EF4-FFF2-40B4-BE49-F238E27FC236}">
                <a16:creationId xmlns:a16="http://schemas.microsoft.com/office/drawing/2014/main" id="{4F89E788-DFAD-4C45-ACD9-1C9CAFD64A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D:\IMELDA\MPTI\mpframework.jpg">
            <a:extLst>
              <a:ext uri="{FF2B5EF4-FFF2-40B4-BE49-F238E27FC236}">
                <a16:creationId xmlns:a16="http://schemas.microsoft.com/office/drawing/2014/main" id="{752747B4-4632-4381-BD03-6F0FCCC089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295400"/>
            <a:ext cx="8686800" cy="4597400"/>
          </a:xfrm>
          <a:noFill/>
        </p:spPr>
      </p:pic>
      <p:sp>
        <p:nvSpPr>
          <p:cNvPr id="22531" name="Rectangle 2">
            <a:extLst>
              <a:ext uri="{FF2B5EF4-FFF2-40B4-BE49-F238E27FC236}">
                <a16:creationId xmlns:a16="http://schemas.microsoft.com/office/drawing/2014/main" id="{1A705CED-8A9B-449C-8E6C-3DCF16E40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Knowledge Area (1)</a:t>
            </a:r>
          </a:p>
        </p:txBody>
      </p:sp>
      <p:sp>
        <p:nvSpPr>
          <p:cNvPr id="22532" name="Footer Placeholder 21">
            <a:extLst>
              <a:ext uri="{FF2B5EF4-FFF2-40B4-BE49-F238E27FC236}">
                <a16:creationId xmlns:a16="http://schemas.microsoft.com/office/drawing/2014/main" id="{8B75BE46-2CCE-4701-8010-5B7122721D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30DD350-8B0B-4E32-9701-423353CE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Knowledge Area (2)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2810AB2-E821-4A65-BCF2-AE3CCF92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marL="273050" indent="-273050" eaLnBrk="1" hangingPunct="1">
              <a:buClr>
                <a:schemeClr val="tx1"/>
              </a:buClr>
              <a:buFont typeface="Wingdings 2" panose="05020102010507070707" pitchFamily="82" charset="2"/>
              <a:buChar char=""/>
            </a:pPr>
            <a:r>
              <a:rPr lang="en-US" altLang="id-ID" b="1" i="1"/>
              <a:t>Knowledge Area: </a:t>
            </a:r>
            <a:r>
              <a:rPr lang="en-US" altLang="id-ID"/>
              <a:t>adalah kompetensi utama yang harus  dikembangkan  oleh manajer proyek</a:t>
            </a:r>
          </a:p>
          <a:p>
            <a:pPr marL="673100" lvl="1" indent="-273050" eaLnBrk="1" hangingPunct="1">
              <a:buClr>
                <a:schemeClr val="tx1"/>
              </a:buClr>
              <a:buFont typeface="Wingdings 2" panose="05020102010507070707" pitchFamily="82" charset="2"/>
              <a:buChar char=""/>
            </a:pPr>
            <a:r>
              <a:rPr lang="en-US" altLang="id-ID"/>
              <a:t>4 kompetensi utama berkaitan dengan tujuan proyek (</a:t>
            </a:r>
            <a:r>
              <a:rPr lang="en-US" altLang="id-ID" i="1"/>
              <a:t>scope, time, cost, quality)</a:t>
            </a:r>
          </a:p>
          <a:p>
            <a:pPr marL="673100" lvl="1" indent="-273050" eaLnBrk="1" hangingPunct="1">
              <a:buClr>
                <a:schemeClr val="tx1"/>
              </a:buClr>
              <a:buFont typeface="Wingdings 2" panose="05020102010507070707" pitchFamily="82" charset="2"/>
              <a:buChar char=""/>
            </a:pPr>
            <a:r>
              <a:rPr lang="en-US" altLang="id-ID"/>
              <a:t>4 kompetensi pendukung untuk mencapai tujuan proyek (</a:t>
            </a:r>
            <a:r>
              <a:rPr lang="en-US" altLang="id-ID" i="1"/>
              <a:t>human resources, communication, risk, </a:t>
            </a:r>
            <a:r>
              <a:rPr lang="en-US" altLang="id-ID"/>
              <a:t>dan </a:t>
            </a:r>
            <a:r>
              <a:rPr lang="en-US" altLang="id-ID" i="1"/>
              <a:t>procurement</a:t>
            </a:r>
            <a:r>
              <a:rPr lang="en-US" altLang="id-ID"/>
              <a:t>)</a:t>
            </a:r>
          </a:p>
          <a:p>
            <a:pPr marL="673100" lvl="1" indent="-273050" eaLnBrk="1" hangingPunct="1">
              <a:buClr>
                <a:schemeClr val="tx1"/>
              </a:buClr>
              <a:buFont typeface="Wingdings 2" panose="05020102010507070707" pitchFamily="82" charset="2"/>
              <a:buChar char=""/>
            </a:pPr>
            <a:r>
              <a:rPr lang="en-US" altLang="id-ID"/>
              <a:t>1 kompetensi yang mempengaruhi dan dipengaruhi oleh seluruh kompetensi lainnya (</a:t>
            </a:r>
            <a:r>
              <a:rPr lang="en-US" altLang="id-ID" i="1"/>
              <a:t>project integration</a:t>
            </a:r>
            <a:r>
              <a:rPr lang="en-US" altLang="id-ID"/>
              <a:t>)</a:t>
            </a:r>
          </a:p>
        </p:txBody>
      </p:sp>
      <p:sp>
        <p:nvSpPr>
          <p:cNvPr id="23556" name="Footer Placeholder 21">
            <a:extLst>
              <a:ext uri="{FF2B5EF4-FFF2-40B4-BE49-F238E27FC236}">
                <a16:creationId xmlns:a16="http://schemas.microsoft.com/office/drawing/2014/main" id="{FCDEA4D9-50D9-4565-BC4D-AABA4175A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16AAA38-36BA-40EE-9DB7-2F13D2CB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Tujuan Perkuliahan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6666409E-935B-4EC6-8F2D-BD1A3A8F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id-ID" dirty="0"/>
              <a:t>	</a:t>
            </a:r>
            <a:endParaRPr lang="id-ID" altLang="id-ID" dirty="0"/>
          </a:p>
          <a:p>
            <a:pPr algn="ctr" eaLnBrk="1" hangingPunct="1">
              <a:buFontTx/>
              <a:buNone/>
            </a:pPr>
            <a:r>
              <a:rPr lang="en-US" altLang="id-ID" dirty="0" err="1"/>
              <a:t>Mahasiswa</a:t>
            </a:r>
            <a:r>
              <a:rPr lang="en-US" altLang="id-ID" dirty="0"/>
              <a:t> </a:t>
            </a:r>
            <a:r>
              <a:rPr lang="en-US" altLang="id-ID" dirty="0" err="1"/>
              <a:t>memahami</a:t>
            </a:r>
            <a:r>
              <a:rPr lang="en-US" altLang="id-ID" dirty="0"/>
              <a:t> </a:t>
            </a:r>
            <a:r>
              <a:rPr lang="en-US" altLang="id-ID" dirty="0" err="1"/>
              <a:t>arti</a:t>
            </a:r>
            <a:r>
              <a:rPr lang="en-US" altLang="id-ID" dirty="0"/>
              <a:t> </a:t>
            </a:r>
            <a:endParaRPr lang="id-ID" altLang="id-ID" dirty="0"/>
          </a:p>
          <a:p>
            <a:pPr algn="ctr" eaLnBrk="1" hangingPunct="1">
              <a:buFontTx/>
              <a:buNone/>
            </a:pPr>
            <a:r>
              <a:rPr lang="en-US" altLang="id-ID" b="1" dirty="0" err="1"/>
              <a:t>Manajemen</a:t>
            </a:r>
            <a:r>
              <a:rPr lang="en-US" altLang="id-ID" b="1" dirty="0"/>
              <a:t> </a:t>
            </a:r>
            <a:r>
              <a:rPr lang="en-US" altLang="id-ID" b="1" dirty="0" err="1"/>
              <a:t>Proyek</a:t>
            </a:r>
            <a:r>
              <a:rPr lang="en-US" altLang="id-ID" b="1" dirty="0"/>
              <a:t> </a:t>
            </a:r>
            <a:r>
              <a:rPr lang="en-US" altLang="id-ID" b="1" dirty="0" err="1"/>
              <a:t>Teknologi</a:t>
            </a:r>
            <a:r>
              <a:rPr lang="en-US" altLang="id-ID" b="1" dirty="0"/>
              <a:t> </a:t>
            </a:r>
            <a:r>
              <a:rPr lang="en-US" altLang="id-ID" b="1" dirty="0" err="1"/>
              <a:t>Informasi</a:t>
            </a:r>
            <a:r>
              <a:rPr lang="en-US" altLang="id-ID" dirty="0"/>
              <a:t>, </a:t>
            </a:r>
            <a:endParaRPr lang="id-ID" altLang="id-ID" dirty="0"/>
          </a:p>
          <a:p>
            <a:pPr algn="ctr" eaLnBrk="1" hangingPunct="1">
              <a:buFontTx/>
              <a:buNone/>
            </a:pPr>
            <a:r>
              <a:rPr lang="en-US" altLang="id-ID" dirty="0" err="1"/>
              <a:t>sehingga</a:t>
            </a:r>
            <a:r>
              <a:rPr lang="en-US" altLang="id-ID" dirty="0"/>
              <a:t> </a:t>
            </a:r>
            <a:r>
              <a:rPr lang="en-US" altLang="id-ID" dirty="0" err="1"/>
              <a:t>mampu</a:t>
            </a:r>
            <a:r>
              <a:rPr lang="en-US" altLang="id-ID" dirty="0"/>
              <a:t> </a:t>
            </a:r>
            <a:r>
              <a:rPr lang="id-ID" altLang="id-ID" dirty="0"/>
              <a:t> </a:t>
            </a:r>
            <a:r>
              <a:rPr lang="en-US" altLang="id-ID" b="1" dirty="0" err="1"/>
              <a:t>menganalisis</a:t>
            </a:r>
            <a:r>
              <a:rPr lang="en-US" altLang="id-ID" b="1" dirty="0"/>
              <a:t>, </a:t>
            </a:r>
            <a:r>
              <a:rPr lang="en-US" altLang="id-ID" b="1" dirty="0" err="1"/>
              <a:t>merencanakan</a:t>
            </a:r>
            <a:r>
              <a:rPr lang="en-US" altLang="id-ID" b="1" dirty="0"/>
              <a:t>, dan </a:t>
            </a:r>
            <a:r>
              <a:rPr lang="en-US" altLang="id-ID" b="1" dirty="0" err="1"/>
              <a:t>mendokumentasikan</a:t>
            </a:r>
            <a:r>
              <a:rPr lang="en-US" altLang="id-ID" dirty="0"/>
              <a:t> </a:t>
            </a:r>
            <a:endParaRPr lang="id-ID" altLang="id-ID" dirty="0"/>
          </a:p>
          <a:p>
            <a:pPr algn="ctr" eaLnBrk="1" hangingPunct="1">
              <a:buFontTx/>
              <a:buNone/>
            </a:pPr>
            <a:r>
              <a:rPr lang="en-US" altLang="id-ID" dirty="0" err="1"/>
              <a:t>hal-hal</a:t>
            </a:r>
            <a:r>
              <a:rPr lang="en-US" altLang="id-ID" dirty="0"/>
              <a:t> yang </a:t>
            </a:r>
            <a:r>
              <a:rPr lang="en-US" altLang="id-ID" dirty="0" err="1"/>
              <a:t>diperlukan</a:t>
            </a:r>
            <a:r>
              <a:rPr lang="en-US" altLang="id-ID" dirty="0"/>
              <a:t> </a:t>
            </a:r>
            <a:r>
              <a:rPr lang="en-US" altLang="id-ID" dirty="0" err="1"/>
              <a:t>dalam</a:t>
            </a:r>
            <a:r>
              <a:rPr lang="en-US" altLang="id-ID" dirty="0"/>
              <a:t> </a:t>
            </a:r>
            <a:r>
              <a:rPr lang="en-US" altLang="id-ID" dirty="0" err="1"/>
              <a:t>melaksanakan</a:t>
            </a:r>
            <a:r>
              <a:rPr lang="en-US" altLang="id-ID" dirty="0"/>
              <a:t> </a:t>
            </a:r>
            <a:r>
              <a:rPr lang="en-US" altLang="id-ID" dirty="0" err="1"/>
              <a:t>tiap</a:t>
            </a:r>
            <a:r>
              <a:rPr lang="en-US" altLang="id-ID" dirty="0"/>
              <a:t> </a:t>
            </a:r>
            <a:r>
              <a:rPr lang="en-US" altLang="id-ID" dirty="0" err="1"/>
              <a:t>tahapan</a:t>
            </a:r>
            <a:r>
              <a:rPr lang="en-US" altLang="id-ID" dirty="0"/>
              <a:t> </a:t>
            </a:r>
            <a:r>
              <a:rPr lang="en-US" altLang="id-ID" dirty="0" err="1"/>
              <a:t>Proyek</a:t>
            </a:r>
            <a:r>
              <a:rPr lang="en-US" altLang="id-ID" dirty="0"/>
              <a:t> </a:t>
            </a:r>
            <a:r>
              <a:rPr lang="en-US" altLang="id-ID" dirty="0" err="1"/>
              <a:t>Teknologi</a:t>
            </a:r>
            <a:r>
              <a:rPr lang="en-US" altLang="id-ID" dirty="0"/>
              <a:t> </a:t>
            </a:r>
            <a:r>
              <a:rPr lang="en-US" altLang="id-ID" dirty="0" err="1"/>
              <a:t>Informasi</a:t>
            </a:r>
            <a:r>
              <a:rPr lang="en-US" altLang="id-ID" dirty="0"/>
              <a:t>.</a:t>
            </a:r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0E164143-8282-43E5-A90B-7760874E43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9B34B22-1884-4E12-9F77-0D19DA20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Knowledge Area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022B-EF18-4F7E-9DD2-3C6E86236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b="1" i="1" dirty="0"/>
              <a:t>Project integration management: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  <a:p>
            <a:pPr marL="274320" indent="-27432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b="1" i="1" dirty="0"/>
              <a:t>Project scope management: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</a:p>
          <a:p>
            <a:pPr marL="274320" indent="-27432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b="1" i="1" dirty="0"/>
              <a:t>Project time management: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wajar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marL="274320" indent="-27432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i="1" dirty="0"/>
              <a:t>Project cost management:</a:t>
            </a:r>
            <a:r>
              <a:rPr lang="en-US" dirty="0"/>
              <a:t> </a:t>
            </a:r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budget </a:t>
            </a:r>
            <a:r>
              <a:rPr lang="en-US" dirty="0" err="1"/>
              <a:t>proyek</a:t>
            </a:r>
            <a:endParaRPr lang="en-US" dirty="0"/>
          </a:p>
          <a:p>
            <a:pPr marL="274320" indent="-27432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i="1" dirty="0"/>
              <a:t>Project quality management: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memuaskan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disepakati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  <p:sp>
        <p:nvSpPr>
          <p:cNvPr id="24580" name="Footer Placeholder 21">
            <a:extLst>
              <a:ext uri="{FF2B5EF4-FFF2-40B4-BE49-F238E27FC236}">
                <a16:creationId xmlns:a16="http://schemas.microsoft.com/office/drawing/2014/main" id="{6122316E-2E31-4539-8F5C-7D6D39D9CA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B6C3686-EE48-497B-ABD4-FC9D4BFB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Knowledge Area (4)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CDEFD4E-A42E-45C5-9876-6BCF401B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b="1" i="1" dirty="0"/>
              <a:t>Project human resources management:</a:t>
            </a:r>
            <a:r>
              <a:rPr lang="en-US" sz="2200" dirty="0"/>
              <a:t> </a:t>
            </a:r>
            <a:r>
              <a:rPr lang="en-US" sz="2200" dirty="0" err="1"/>
              <a:t>berkaitan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efektivitas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sumber</a:t>
            </a:r>
            <a:r>
              <a:rPr lang="en-US" sz="2200" dirty="0"/>
              <a:t> </a:t>
            </a:r>
            <a:r>
              <a:rPr lang="en-US" sz="2200" dirty="0" err="1"/>
              <a:t>daya</a:t>
            </a:r>
            <a:r>
              <a:rPr lang="en-US" sz="2200" dirty="0"/>
              <a:t> </a:t>
            </a:r>
            <a:r>
              <a:rPr lang="en-US" sz="2200" dirty="0" err="1"/>
              <a:t>manusia</a:t>
            </a:r>
            <a:r>
              <a:rPr lang="en-US" sz="2200" dirty="0"/>
              <a:t> yang </a:t>
            </a:r>
            <a:r>
              <a:rPr lang="en-US" sz="2200" dirty="0" err="1"/>
              <a:t>terlibat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proyek</a:t>
            </a:r>
            <a:r>
              <a:rPr lang="en-US" sz="22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b="1" i="1" dirty="0"/>
              <a:t>Project communication management:</a:t>
            </a:r>
            <a:r>
              <a:rPr lang="en-US" sz="2200" dirty="0"/>
              <a:t> </a:t>
            </a:r>
            <a:r>
              <a:rPr lang="en-US" sz="2200" dirty="0" err="1"/>
              <a:t>membuat</a:t>
            </a:r>
            <a:r>
              <a:rPr lang="en-US" sz="2200" dirty="0"/>
              <a:t>, </a:t>
            </a:r>
            <a:r>
              <a:rPr lang="en-US" sz="2200" dirty="0" err="1"/>
              <a:t>mengumpulkan</a:t>
            </a:r>
            <a:r>
              <a:rPr lang="en-US" sz="2200" dirty="0"/>
              <a:t>, </a:t>
            </a:r>
            <a:r>
              <a:rPr lang="en-US" sz="2200" dirty="0" err="1"/>
              <a:t>menyebarkan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menyimpan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/>
              <a:t>proyek</a:t>
            </a:r>
            <a:endParaRPr lang="en-US" sz="2200" dirty="0"/>
          </a:p>
          <a:p>
            <a:pPr eaLnBrk="1" hangingPunct="1">
              <a:defRPr/>
            </a:pPr>
            <a:r>
              <a:rPr lang="en-US" sz="2200" b="1" i="1" dirty="0"/>
              <a:t>Project risk management:</a:t>
            </a:r>
            <a:r>
              <a:rPr lang="en-US" sz="2200" dirty="0"/>
              <a:t> </a:t>
            </a:r>
            <a:r>
              <a:rPr lang="en-US" sz="2200" dirty="0" err="1"/>
              <a:t>mengidentifikasi</a:t>
            </a:r>
            <a:r>
              <a:rPr lang="en-US" sz="2200" dirty="0"/>
              <a:t>, </a:t>
            </a:r>
            <a:r>
              <a:rPr lang="en-US" sz="2200" dirty="0" err="1"/>
              <a:t>menganalisis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merespon</a:t>
            </a:r>
            <a:r>
              <a:rPr lang="en-US" sz="2200" dirty="0"/>
              <a:t> </a:t>
            </a:r>
            <a:r>
              <a:rPr lang="en-US" sz="2200" dirty="0" err="1"/>
              <a:t>resiko-resiko</a:t>
            </a:r>
            <a:r>
              <a:rPr lang="en-US" sz="2200" dirty="0"/>
              <a:t> yang </a:t>
            </a:r>
            <a:r>
              <a:rPr lang="en-US" sz="2200" dirty="0" err="1"/>
              <a:t>berkaitan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proyek</a:t>
            </a:r>
            <a:r>
              <a:rPr lang="en-US" sz="2200" dirty="0"/>
              <a:t> yang </a:t>
            </a:r>
            <a:r>
              <a:rPr lang="en-US" sz="2200" dirty="0" err="1"/>
              <a:t>dikerjakan</a:t>
            </a:r>
            <a:r>
              <a:rPr lang="en-US" sz="2200" dirty="0"/>
              <a:t>.</a:t>
            </a:r>
          </a:p>
          <a:p>
            <a:pPr eaLnBrk="1" hangingPunct="1">
              <a:defRPr/>
            </a:pPr>
            <a:r>
              <a:rPr lang="en-US" sz="2200" b="1" i="1" dirty="0"/>
              <a:t>Project procurement management:</a:t>
            </a:r>
            <a:r>
              <a:rPr lang="en-US" sz="2200" dirty="0"/>
              <a:t> </a:t>
            </a:r>
            <a:r>
              <a:rPr lang="en-US" sz="2200" dirty="0" err="1"/>
              <a:t>memperoleh</a:t>
            </a:r>
            <a:r>
              <a:rPr lang="en-US" sz="2200" dirty="0"/>
              <a:t> </a:t>
            </a:r>
            <a:r>
              <a:rPr lang="en-US" sz="2200" dirty="0" err="1"/>
              <a:t>barang-barang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servis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pelaksanaan</a:t>
            </a:r>
            <a:r>
              <a:rPr lang="en-US" sz="2200" dirty="0"/>
              <a:t> </a:t>
            </a:r>
            <a:r>
              <a:rPr lang="en-US" sz="2200" dirty="0" err="1"/>
              <a:t>proyek</a:t>
            </a:r>
            <a:r>
              <a:rPr lang="en-US" sz="2200" dirty="0"/>
              <a:t> </a:t>
            </a:r>
            <a:r>
              <a:rPr lang="en-US" sz="2200" dirty="0" err="1"/>
              <a:t>baik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maupun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luar</a:t>
            </a:r>
            <a:r>
              <a:rPr lang="en-US" sz="2200" dirty="0"/>
              <a:t> </a:t>
            </a:r>
            <a:r>
              <a:rPr lang="en-US" sz="2200" dirty="0" err="1"/>
              <a:t>organisasi</a:t>
            </a:r>
            <a:endParaRPr lang="en-US" sz="2200" dirty="0"/>
          </a:p>
        </p:txBody>
      </p:sp>
      <p:sp>
        <p:nvSpPr>
          <p:cNvPr id="25604" name="Footer Placeholder 21">
            <a:extLst>
              <a:ext uri="{FF2B5EF4-FFF2-40B4-BE49-F238E27FC236}">
                <a16:creationId xmlns:a16="http://schemas.microsoft.com/office/drawing/2014/main" id="{6BD7713C-31C9-423E-AB2F-93371334D5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D3FE8D8-4503-4072-AD48-DB67084FB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Tools &amp; Technique (1)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3496F92-E144-4BED-A019-D9E5F0FF6B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1493837"/>
          </a:xfrm>
        </p:spPr>
        <p:txBody>
          <a:bodyPr/>
          <a:lstStyle/>
          <a:p>
            <a:pPr eaLnBrk="1" hangingPunct="1"/>
            <a:r>
              <a:rPr lang="en-US" altLang="id-ID" sz="2200" b="1" i="1"/>
              <a:t>Project Management Tools &amp; Technique</a:t>
            </a:r>
            <a:r>
              <a:rPr lang="en-US" altLang="id-ID" sz="2200"/>
              <a:t> adalah alat yang digunakan untuk menilai manajer proyek dan timnya dalam melaksanakan proyek berkaitan dengan 9 </a:t>
            </a:r>
            <a:r>
              <a:rPr lang="en-US" altLang="id-ID" sz="2200" i="1"/>
              <a:t>knowledge area</a:t>
            </a:r>
          </a:p>
        </p:txBody>
      </p:sp>
      <p:sp>
        <p:nvSpPr>
          <p:cNvPr id="26628" name="Footer Placeholder 21">
            <a:extLst>
              <a:ext uri="{FF2B5EF4-FFF2-40B4-BE49-F238E27FC236}">
                <a16:creationId xmlns:a16="http://schemas.microsoft.com/office/drawing/2014/main" id="{14013236-1876-497A-892C-A2896DD059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6CB2C9-3B6E-4AA4-B0B5-CAC173F5A52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60725"/>
          <a:ext cx="7315200" cy="254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9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Knowledge Area</a:t>
                      </a:r>
                    </a:p>
                  </a:txBody>
                  <a:tcPr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Tools &amp; Technique Examples</a:t>
                      </a:r>
                    </a:p>
                  </a:txBody>
                  <a:tcPr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58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Integration Management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Project selection methods, project management</a:t>
                      </a:r>
                      <a:r>
                        <a:rPr lang="en-US" sz="1400" i="1" baseline="0" dirty="0">
                          <a:solidFill>
                            <a:schemeClr val="tx1"/>
                          </a:solidFill>
                        </a:rPr>
                        <a:t> methodology, </a:t>
                      </a:r>
                      <a:r>
                        <a:rPr lang="en-US" sz="1400" b="1" i="1" baseline="0" dirty="0">
                          <a:solidFill>
                            <a:schemeClr val="tx1"/>
                          </a:solidFill>
                        </a:rPr>
                        <a:t>project charters, </a:t>
                      </a:r>
                      <a:r>
                        <a:rPr lang="en-US" sz="1400" i="1" baseline="0" dirty="0">
                          <a:solidFill>
                            <a:schemeClr val="tx1"/>
                          </a:solidFill>
                        </a:rPr>
                        <a:t>stakeholders analysis, project management plans, work authorization systems,…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207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Scope</a:t>
                      </a:r>
                      <a:r>
                        <a:rPr lang="en-US" sz="1800" i="1" baseline="0" dirty="0">
                          <a:solidFill>
                            <a:schemeClr val="tx1"/>
                          </a:solidFill>
                        </a:rPr>
                        <a:t> Management</a:t>
                      </a:r>
                      <a:endParaRPr lang="en-US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Project scope</a:t>
                      </a:r>
                      <a:r>
                        <a:rPr lang="en-US" sz="1400" i="1" baseline="0" dirty="0">
                          <a:solidFill>
                            <a:schemeClr val="tx1"/>
                          </a:solidFill>
                        </a:rPr>
                        <a:t> statements, statements of works, requirements analysis, </a:t>
                      </a:r>
                      <a:r>
                        <a:rPr lang="en-US" sz="1400" b="1" i="1" baseline="0" dirty="0">
                          <a:solidFill>
                            <a:schemeClr val="tx1"/>
                          </a:solidFill>
                        </a:rPr>
                        <a:t>WBS</a:t>
                      </a:r>
                      <a:r>
                        <a:rPr lang="en-US" sz="1200" i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i="1" baseline="0" dirty="0">
                          <a:solidFill>
                            <a:schemeClr val="tx1"/>
                          </a:solidFill>
                        </a:rPr>
                        <a:t>scope change control,… 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18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Time Management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Gantt Charts</a:t>
                      </a:r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 Project</a:t>
                      </a:r>
                      <a:r>
                        <a:rPr lang="en-US" sz="1400" i="1" baseline="0" dirty="0">
                          <a:solidFill>
                            <a:schemeClr val="tx1"/>
                          </a:solidFill>
                        </a:rPr>
                        <a:t> Network Diagrams, Critical Path Analysis, PERT, milestone reviews,…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3CDED93-732C-49C4-B9DB-0F2CB5B0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Tools &amp; Technique(2)</a:t>
            </a:r>
          </a:p>
        </p:txBody>
      </p:sp>
      <p:sp>
        <p:nvSpPr>
          <p:cNvPr id="27651" name="Footer Placeholder 21">
            <a:extLst>
              <a:ext uri="{FF2B5EF4-FFF2-40B4-BE49-F238E27FC236}">
                <a16:creationId xmlns:a16="http://schemas.microsoft.com/office/drawing/2014/main" id="{D3E97290-18E5-4AAD-85F1-91911ACEAF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DA4853-DD58-43DB-8D66-236E0242238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447800"/>
          <a:ext cx="7315200" cy="4668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01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Knowledge</a:t>
                      </a:r>
                      <a:r>
                        <a:rPr lang="en-US" sz="1800" i="1" baseline="0" dirty="0">
                          <a:solidFill>
                            <a:schemeClr val="tx1"/>
                          </a:solidFill>
                        </a:rPr>
                        <a:t> Area</a:t>
                      </a:r>
                      <a:endParaRPr lang="en-US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Tools &amp; Technique Examples</a:t>
                      </a: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08">
                <a:tc>
                  <a:txBody>
                    <a:bodyPr/>
                    <a:lstStyle/>
                    <a:p>
                      <a:r>
                        <a:rPr lang="en-US" sz="1600" i="1" dirty="0"/>
                        <a:t>Cost Management</a:t>
                      </a: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Net present value, </a:t>
                      </a:r>
                      <a:r>
                        <a:rPr lang="en-US" sz="1400" b="1" i="1" dirty="0"/>
                        <a:t>return on investment</a:t>
                      </a:r>
                      <a:r>
                        <a:rPr lang="en-US" sz="1200" i="1" dirty="0"/>
                        <a:t>,</a:t>
                      </a:r>
                      <a:r>
                        <a:rPr lang="en-US" sz="1200" i="1" baseline="0" dirty="0"/>
                        <a:t> payback analysis, business cases, earned value management, project portfolio management, cost estimates, cost management plan, financial software</a:t>
                      </a:r>
                      <a:endParaRPr lang="en-US" sz="1200" i="1" dirty="0"/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29">
                <a:tc>
                  <a:txBody>
                    <a:bodyPr/>
                    <a:lstStyle/>
                    <a:p>
                      <a:r>
                        <a:rPr lang="en-US" sz="1600" i="1" dirty="0"/>
                        <a:t>Quality</a:t>
                      </a:r>
                      <a:r>
                        <a:rPr lang="en-US" sz="1600" i="1" baseline="0" dirty="0"/>
                        <a:t> Management</a:t>
                      </a:r>
                      <a:endParaRPr lang="en-US" sz="1600" i="1" dirty="0"/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Six Sigma,</a:t>
                      </a:r>
                      <a:r>
                        <a:rPr lang="en-US" sz="1200" i="1" baseline="0" dirty="0"/>
                        <a:t> Quality Control Charts, Pareto Diagrams, </a:t>
                      </a:r>
                      <a:r>
                        <a:rPr lang="en-US" sz="1400" b="1" i="1" baseline="0" dirty="0"/>
                        <a:t>Fishbone /Ishikawa Diagrams</a:t>
                      </a:r>
                      <a:r>
                        <a:rPr lang="en-US" sz="1200" i="1" baseline="0" dirty="0"/>
                        <a:t>, Quality Audits, Maturity Models, Statistical Methods</a:t>
                      </a:r>
                      <a:endParaRPr lang="en-US" sz="1200" i="1" dirty="0"/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09">
                <a:tc>
                  <a:txBody>
                    <a:bodyPr/>
                    <a:lstStyle/>
                    <a:p>
                      <a:r>
                        <a:rPr lang="en-US" sz="1600" i="1" dirty="0"/>
                        <a:t>Human Resources Management</a:t>
                      </a: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Motivation techniques, </a:t>
                      </a:r>
                      <a:r>
                        <a:rPr lang="en-US" sz="1400" b="1" i="1" baseline="0" dirty="0"/>
                        <a:t>responsibility assignment matrices</a:t>
                      </a:r>
                      <a:r>
                        <a:rPr lang="en-US" sz="1200" i="1" baseline="0" dirty="0"/>
                        <a:t>, </a:t>
                      </a:r>
                      <a:r>
                        <a:rPr lang="en-US" sz="1200" i="1" dirty="0"/>
                        <a:t>Emphatic</a:t>
                      </a:r>
                      <a:r>
                        <a:rPr lang="en-US" sz="1200" i="1" baseline="0" dirty="0"/>
                        <a:t> listening, team contracts, resources histograms, resources leveling, team building exercises</a:t>
                      </a:r>
                      <a:endParaRPr lang="en-US" sz="1200" i="1" dirty="0"/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43">
                <a:tc>
                  <a:txBody>
                    <a:bodyPr/>
                    <a:lstStyle/>
                    <a:p>
                      <a:r>
                        <a:rPr lang="en-US" sz="1600" i="1" dirty="0"/>
                        <a:t>Communications</a:t>
                      </a:r>
                      <a:r>
                        <a:rPr lang="en-US" sz="1600" i="1" baseline="0" dirty="0"/>
                        <a:t> Management</a:t>
                      </a:r>
                      <a:endParaRPr lang="en-US" sz="1600" i="1" dirty="0"/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Communication management</a:t>
                      </a:r>
                      <a:r>
                        <a:rPr lang="en-US" sz="1200" i="1" baseline="0" dirty="0"/>
                        <a:t> plan, </a:t>
                      </a:r>
                      <a:r>
                        <a:rPr lang="en-US" sz="1400" i="1" baseline="0" dirty="0"/>
                        <a:t>project Web sites, </a:t>
                      </a:r>
                      <a:r>
                        <a:rPr lang="en-US" sz="1400" b="1" i="1" baseline="0" dirty="0"/>
                        <a:t>conflict management</a:t>
                      </a:r>
                      <a:r>
                        <a:rPr lang="en-US" sz="1200" i="1" baseline="0" dirty="0"/>
                        <a:t>, Templates, status reports, …</a:t>
                      </a:r>
                      <a:endParaRPr lang="en-US" sz="1200" i="1" dirty="0"/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09">
                <a:tc>
                  <a:txBody>
                    <a:bodyPr/>
                    <a:lstStyle/>
                    <a:p>
                      <a:r>
                        <a:rPr lang="en-US" sz="1600" i="1" dirty="0"/>
                        <a:t>Procurement Management</a:t>
                      </a: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Make-or-buy analysis, contracts, </a:t>
                      </a:r>
                      <a:r>
                        <a:rPr lang="en-US" sz="1400" i="1" dirty="0"/>
                        <a:t>sources selection,</a:t>
                      </a:r>
                      <a:r>
                        <a:rPr lang="en-US" sz="1400" i="1" baseline="0" dirty="0"/>
                        <a:t> </a:t>
                      </a:r>
                      <a:r>
                        <a:rPr lang="en-US" sz="1400" b="1" i="1" dirty="0"/>
                        <a:t>requests for proposals</a:t>
                      </a:r>
                      <a:r>
                        <a:rPr lang="en-US" sz="1200" i="1" dirty="0"/>
                        <a:t> or quotes, </a:t>
                      </a:r>
                      <a:r>
                        <a:rPr lang="en-US" sz="1200" i="1" baseline="0" dirty="0"/>
                        <a:t>negotiating, e-procurement</a:t>
                      </a:r>
                      <a:endParaRPr lang="en-US" sz="1200" i="1" dirty="0"/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529">
                <a:tc>
                  <a:txBody>
                    <a:bodyPr/>
                    <a:lstStyle/>
                    <a:p>
                      <a:r>
                        <a:rPr lang="en-US" sz="1600" i="1" dirty="0"/>
                        <a:t>Risk Management</a:t>
                      </a:r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Risk management plan, </a:t>
                      </a:r>
                      <a:r>
                        <a:rPr lang="en-US" sz="1400" b="1" i="1" dirty="0"/>
                        <a:t>probability/impact matrix</a:t>
                      </a:r>
                      <a:r>
                        <a:rPr lang="en-US" sz="1200" i="1" dirty="0"/>
                        <a:t>, risk ranking, Monte </a:t>
                      </a:r>
                      <a:r>
                        <a:rPr lang="en-US" sz="1200" i="1" dirty="0" err="1"/>
                        <a:t>carlo</a:t>
                      </a:r>
                      <a:r>
                        <a:rPr lang="en-US" sz="1200" i="1" dirty="0"/>
                        <a:t> simulation, top-ten</a:t>
                      </a:r>
                      <a:r>
                        <a:rPr lang="en-US" sz="1200" i="1" baseline="0" dirty="0"/>
                        <a:t> risk item tracking</a:t>
                      </a:r>
                      <a:endParaRPr lang="en-US" sz="1200" i="1" dirty="0"/>
                    </a:p>
                  </a:txBody>
                  <a:tcPr marT="45706" marB="45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821D4D3-2A0B-46D8-AAF0-3C583BF39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Peran Manajer Proyek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3519804-BA2E-429D-8C23-2824B1F5E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z="2200" b="1"/>
              <a:t>Mediator</a:t>
            </a:r>
            <a:r>
              <a:rPr lang="en-US" altLang="id-ID" sz="2200"/>
              <a:t> antara proyek dan stakeholders</a:t>
            </a:r>
          </a:p>
          <a:p>
            <a:pPr eaLnBrk="1" hangingPunct="1"/>
            <a:r>
              <a:rPr lang="en-US" altLang="id-ID" sz="2200"/>
              <a:t>Bertanggung jawab akan </a:t>
            </a:r>
            <a:r>
              <a:rPr lang="en-US" altLang="id-ID" sz="2200" b="1"/>
              <a:t>kesuksesan</a:t>
            </a:r>
            <a:r>
              <a:rPr lang="en-US" altLang="id-ID" sz="2200"/>
              <a:t> proyek sejak perencanaan, pelaksanaan proyek hingga penutupan/penyelesaian proyek</a:t>
            </a:r>
          </a:p>
        </p:txBody>
      </p:sp>
      <p:sp>
        <p:nvSpPr>
          <p:cNvPr id="28676" name="Footer Placeholder 21">
            <a:extLst>
              <a:ext uri="{FF2B5EF4-FFF2-40B4-BE49-F238E27FC236}">
                <a16:creationId xmlns:a16="http://schemas.microsoft.com/office/drawing/2014/main" id="{8DC95837-FEBA-413B-B396-A0BD05EE7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1">
            <a:extLst>
              <a:ext uri="{FF2B5EF4-FFF2-40B4-BE49-F238E27FC236}">
                <a16:creationId xmlns:a16="http://schemas.microsoft.com/office/drawing/2014/main" id="{37397666-767A-42D0-A063-94920A1283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50FF827-620B-4E83-B454-ADD9DD5E66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/>
              <a:t>Keterampilan</a:t>
            </a:r>
            <a:r>
              <a:rPr lang="en-US" sz="4000" dirty="0"/>
              <a:t> yang </a:t>
            </a:r>
            <a:r>
              <a:rPr lang="en-US" sz="4000" dirty="0" err="1"/>
              <a:t>dibutuhkan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 err="1"/>
              <a:t>Manajer</a:t>
            </a:r>
            <a:r>
              <a:rPr lang="en-US" sz="4000" dirty="0"/>
              <a:t> </a:t>
            </a:r>
            <a:r>
              <a:rPr lang="en-US" sz="4000" dirty="0" err="1"/>
              <a:t>Proyek</a:t>
            </a:r>
            <a:endParaRPr lang="en-US" sz="4000" dirty="0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AF58CCF-232F-44C4-97DF-6E86314593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7086600" cy="4297363"/>
          </a:xfrm>
        </p:spPr>
        <p:txBody>
          <a:bodyPr/>
          <a:lstStyle/>
          <a:p>
            <a:pPr eaLnBrk="1" hangingPunct="1"/>
            <a:r>
              <a:rPr lang="en-US" altLang="id-ID" sz="2200"/>
              <a:t>Kepemimpinan</a:t>
            </a:r>
          </a:p>
          <a:p>
            <a:pPr eaLnBrk="1" hangingPunct="1"/>
            <a:r>
              <a:rPr lang="en-US" altLang="id-ID" sz="2200" i="1"/>
              <a:t>Soft skills/ human relations skills</a:t>
            </a:r>
          </a:p>
          <a:p>
            <a:pPr eaLnBrk="1" hangingPunct="1"/>
            <a:r>
              <a:rPr lang="en-US" altLang="id-ID" sz="2200"/>
              <a:t>Negosiasi &amp; manajemen konflik</a:t>
            </a:r>
          </a:p>
          <a:p>
            <a:pPr eaLnBrk="1" hangingPunct="1"/>
            <a:r>
              <a:rPr lang="en-US" altLang="id-ID" sz="2200" i="1"/>
              <a:t>Problem Solving</a:t>
            </a:r>
          </a:p>
          <a:p>
            <a:pPr eaLnBrk="1" hangingPunct="1"/>
            <a:r>
              <a:rPr lang="en-US" altLang="id-ID" sz="2200" i="1"/>
              <a:t>Project Management Knowledge Area</a:t>
            </a:r>
          </a:p>
          <a:p>
            <a:pPr eaLnBrk="1" hangingPunct="1"/>
            <a:r>
              <a:rPr lang="en-US" altLang="id-ID" sz="2200"/>
              <a:t>Pengetahuan yang luas berkaitan dengan bidangnya, seperti keuangan, akuntansi, </a:t>
            </a:r>
            <a:r>
              <a:rPr lang="en-US" altLang="id-ID" sz="2200" i="1"/>
              <a:t>sales, marketing</a:t>
            </a:r>
            <a:r>
              <a:rPr lang="en-US" altLang="id-ID" sz="2200"/>
              <a:t>, logistik, </a:t>
            </a:r>
            <a:r>
              <a:rPr lang="en-US" altLang="id-ID" sz="2200" i="1"/>
              <a:t>strategic planning, tactical planning</a:t>
            </a:r>
            <a:r>
              <a:rPr lang="en-US" altLang="id-ID" sz="2200"/>
              <a:t>, kompensasi, teknologi informasi, dll</a:t>
            </a:r>
          </a:p>
          <a:p>
            <a:pPr eaLnBrk="1" hangingPunct="1"/>
            <a:endParaRPr lang="en-US" altLang="id-ID"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BCA42D0-7FC7-420A-808C-5C958A72C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Faktor-faktor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034CA7D-4706-4B22-9EB9-B763BFD630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lnSpcReduction="10000"/>
          </a:bodyPr>
          <a:lstStyle/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/>
              <a:t>Dukungan</a:t>
            </a:r>
            <a:r>
              <a:rPr lang="en-US" sz="2200" dirty="0"/>
              <a:t> </a:t>
            </a:r>
            <a:r>
              <a:rPr lang="en-US" sz="2200" dirty="0" err="1"/>
              <a:t>eksekutif</a:t>
            </a:r>
            <a:endParaRPr lang="en-US" sz="2200" dirty="0"/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/>
              <a:t>Keterlibatan</a:t>
            </a:r>
            <a:r>
              <a:rPr lang="en-US" sz="2200" dirty="0"/>
              <a:t> </a:t>
            </a:r>
            <a:r>
              <a:rPr lang="en-US" sz="2200" i="1" dirty="0"/>
              <a:t>user</a:t>
            </a:r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/>
              <a:t>Pengalaman</a:t>
            </a:r>
            <a:r>
              <a:rPr lang="en-US" sz="2200" dirty="0"/>
              <a:t> </a:t>
            </a:r>
            <a:r>
              <a:rPr lang="en-US" sz="2200" dirty="0" err="1"/>
              <a:t>manajer</a:t>
            </a:r>
            <a:r>
              <a:rPr lang="en-US" sz="2200" dirty="0"/>
              <a:t> </a:t>
            </a:r>
            <a:r>
              <a:rPr lang="en-US" sz="2200" dirty="0" err="1"/>
              <a:t>proyek</a:t>
            </a:r>
            <a:endParaRPr lang="en-US" sz="2200" dirty="0"/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bisnis</a:t>
            </a:r>
            <a:r>
              <a:rPr lang="en-US" sz="2200" dirty="0"/>
              <a:t> yang </a:t>
            </a:r>
            <a:r>
              <a:rPr lang="en-US" sz="2200" dirty="0" err="1"/>
              <a:t>jelas</a:t>
            </a:r>
            <a:endParaRPr lang="en-US" sz="2200" dirty="0"/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i="1" dirty="0"/>
              <a:t>Scope</a:t>
            </a:r>
            <a:r>
              <a:rPr lang="en-US" sz="2200" dirty="0"/>
              <a:t> yang </a:t>
            </a:r>
            <a:r>
              <a:rPr lang="en-US" sz="2200" dirty="0" err="1"/>
              <a:t>kecil</a:t>
            </a:r>
            <a:endParaRPr lang="en-US" sz="2200" dirty="0"/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lunak</a:t>
            </a:r>
            <a:r>
              <a:rPr lang="en-US" sz="2200" dirty="0"/>
              <a:t> </a:t>
            </a:r>
            <a:r>
              <a:rPr lang="en-US" sz="2200" dirty="0" err="1"/>
              <a:t>standar</a:t>
            </a:r>
            <a:endParaRPr lang="en-US" sz="2200" dirty="0"/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i="1" dirty="0"/>
              <a:t>Firm basic requirements</a:t>
            </a:r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/>
              <a:t>Metodologi</a:t>
            </a:r>
            <a:r>
              <a:rPr lang="en-US" sz="2200" dirty="0"/>
              <a:t> formal</a:t>
            </a:r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/>
              <a:t>Estimasi</a:t>
            </a:r>
            <a:r>
              <a:rPr lang="en-US" sz="2200" dirty="0"/>
              <a:t> yang </a:t>
            </a:r>
            <a:r>
              <a:rPr lang="en-US" sz="2200" dirty="0" err="1"/>
              <a:t>terandalkan</a:t>
            </a:r>
            <a:endParaRPr lang="en-US" sz="2200" dirty="0"/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/>
              <a:t>Kriteria</a:t>
            </a:r>
            <a:r>
              <a:rPr lang="en-US" sz="2200" dirty="0"/>
              <a:t> </a:t>
            </a:r>
            <a:r>
              <a:rPr lang="en-US" sz="2200" dirty="0" err="1"/>
              <a:t>lainnya</a:t>
            </a:r>
            <a:r>
              <a:rPr lang="en-US" sz="2200" dirty="0"/>
              <a:t>,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i="1" dirty="0"/>
              <a:t>milestones</a:t>
            </a:r>
            <a:r>
              <a:rPr lang="en-US" sz="2200" dirty="0"/>
              <a:t>, </a:t>
            </a:r>
            <a:r>
              <a:rPr lang="en-US" sz="2200" dirty="0" err="1"/>
              <a:t>perencanaan</a:t>
            </a:r>
            <a:r>
              <a:rPr lang="en-US" sz="2200" dirty="0"/>
              <a:t> </a:t>
            </a:r>
          </a:p>
          <a:p>
            <a:pPr marL="398463" indent="-398463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200" dirty="0"/>
              <a:t>	yang </a:t>
            </a:r>
            <a:r>
              <a:rPr lang="en-US" sz="2200" dirty="0" err="1"/>
              <a:t>tepat</a:t>
            </a:r>
            <a:r>
              <a:rPr lang="en-US" sz="2200" dirty="0"/>
              <a:t>, </a:t>
            </a:r>
            <a:r>
              <a:rPr lang="en-US" sz="2200" dirty="0" err="1"/>
              <a:t>staf</a:t>
            </a:r>
            <a:r>
              <a:rPr lang="en-US" sz="2200" dirty="0"/>
              <a:t> yang </a:t>
            </a:r>
            <a:r>
              <a:rPr lang="en-US" sz="2200" dirty="0" err="1"/>
              <a:t>kompeten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rasa </a:t>
            </a:r>
            <a:r>
              <a:rPr lang="en-US" sz="2200" dirty="0" err="1"/>
              <a:t>kepemilikan</a:t>
            </a:r>
            <a:endParaRPr lang="en-US" sz="2200" dirty="0"/>
          </a:p>
        </p:txBody>
      </p:sp>
      <p:sp>
        <p:nvSpPr>
          <p:cNvPr id="30724" name="Footer Placeholder 21">
            <a:extLst>
              <a:ext uri="{FF2B5EF4-FFF2-40B4-BE49-F238E27FC236}">
                <a16:creationId xmlns:a16="http://schemas.microsoft.com/office/drawing/2014/main" id="{1248809E-0DDC-4530-A978-DAF9BF26D8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C46187-4104-4546-B54A-0E1646DC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TERIMA KASIH</a:t>
            </a:r>
          </a:p>
        </p:txBody>
      </p:sp>
      <p:sp>
        <p:nvSpPr>
          <p:cNvPr id="31747" name="Footer Placeholder 3">
            <a:extLst>
              <a:ext uri="{FF2B5EF4-FFF2-40B4-BE49-F238E27FC236}">
                <a16:creationId xmlns:a16="http://schemas.microsoft.com/office/drawing/2014/main" id="{BBEE937A-631C-4B6F-A99F-F6B042E60A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359C8B4-B7FF-4AE2-B7B1-73E75EBD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Kontrak Belajar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EB6FD22-9B9B-4C3F-900E-6D183233C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ID" altLang="id-ID" sz="2000" noProof="1"/>
              <a:t>Jadwal:</a:t>
            </a:r>
          </a:p>
          <a:p>
            <a:pPr lvl="1" eaLnBrk="1" hangingPunct="1">
              <a:spcBef>
                <a:spcPct val="0"/>
              </a:spcBef>
            </a:pPr>
            <a:r>
              <a:rPr lang="en-ID" altLang="id-ID" sz="1800" noProof="1"/>
              <a:t>3 SKS: 2 Sks Teori ( 2 jam kuliah kelas) 1 Sks Praktek (2 Jam Praktek)</a:t>
            </a:r>
          </a:p>
          <a:p>
            <a:pPr lvl="1" eaLnBrk="1" hangingPunct="1">
              <a:spcBef>
                <a:spcPct val="0"/>
              </a:spcBef>
            </a:pPr>
            <a:r>
              <a:rPr lang="en-ID" altLang="id-ID" sz="1800" noProof="1"/>
              <a:t>16 minggu (32 pertemuan)</a:t>
            </a:r>
          </a:p>
          <a:p>
            <a:pPr lvl="1" eaLnBrk="1" hangingPunct="1">
              <a:spcBef>
                <a:spcPct val="0"/>
              </a:spcBef>
            </a:pPr>
            <a:r>
              <a:rPr lang="en-ID" altLang="id-ID" sz="1800" noProof="1"/>
              <a:t>Toleransi keterlambatan = 20 menit</a:t>
            </a:r>
          </a:p>
          <a:p>
            <a:pPr eaLnBrk="1" hangingPunct="1">
              <a:spcBef>
                <a:spcPct val="0"/>
              </a:spcBef>
            </a:pPr>
            <a:r>
              <a:rPr lang="en-ID" altLang="id-ID" sz="2000" noProof="1"/>
              <a:t>Penilaian:</a:t>
            </a:r>
          </a:p>
          <a:p>
            <a:pPr lvl="1" eaLnBrk="1" hangingPunct="1">
              <a:spcBef>
                <a:spcPct val="0"/>
              </a:spcBef>
            </a:pPr>
            <a:r>
              <a:rPr lang="en-ID" altLang="id-ID" sz="1800" noProof="1"/>
              <a:t>Assessment 1 		:  20%</a:t>
            </a:r>
          </a:p>
          <a:p>
            <a:pPr lvl="1" eaLnBrk="1" hangingPunct="1">
              <a:spcBef>
                <a:spcPct val="0"/>
              </a:spcBef>
            </a:pPr>
            <a:r>
              <a:rPr lang="en-ID" altLang="id-ID" sz="1800" noProof="1"/>
              <a:t>Assessment 2 		:  30%</a:t>
            </a:r>
          </a:p>
          <a:p>
            <a:pPr lvl="1" eaLnBrk="1" hangingPunct="1">
              <a:spcBef>
                <a:spcPct val="0"/>
              </a:spcBef>
            </a:pPr>
            <a:r>
              <a:rPr lang="en-ID" altLang="id-ID" sz="1800" noProof="1"/>
              <a:t>Assessment 3 (Tubes) 	:  40%</a:t>
            </a:r>
          </a:p>
          <a:p>
            <a:pPr lvl="1" eaLnBrk="1" hangingPunct="1">
              <a:spcBef>
                <a:spcPct val="0"/>
              </a:spcBef>
            </a:pPr>
            <a:r>
              <a:rPr lang="en-ID" altLang="id-ID" sz="1800" noProof="1"/>
              <a:t>Tugas, kuis, kehadiran	10%</a:t>
            </a:r>
          </a:p>
          <a:p>
            <a:pPr lvl="1" eaLnBrk="1" hangingPunct="1">
              <a:spcBef>
                <a:spcPct val="0"/>
              </a:spcBef>
            </a:pPr>
            <a:r>
              <a:rPr lang="en-ID" altLang="id-ID" sz="1800" noProof="1"/>
              <a:t>Batas nilai akhir fleksibel (sesuai distribusi nilai tiap kelas)</a:t>
            </a:r>
          </a:p>
          <a:p>
            <a:pPr eaLnBrk="1" hangingPunct="1">
              <a:spcBef>
                <a:spcPct val="0"/>
              </a:spcBef>
            </a:pPr>
            <a:r>
              <a:rPr lang="en-ID" altLang="id-ID" sz="2000" b="1" noProof="1">
                <a:solidFill>
                  <a:srgbClr val="FF0000"/>
                </a:solidFill>
              </a:rPr>
              <a:t>Tidak ada kuis/ tugas/ tugas besar susulan/ perbaikan/ tambahan</a:t>
            </a:r>
          </a:p>
          <a:p>
            <a:pPr eaLnBrk="1" hangingPunct="1">
              <a:spcBef>
                <a:spcPct val="0"/>
              </a:spcBef>
            </a:pPr>
            <a:r>
              <a:rPr lang="en-US" altLang="id-ID" sz="2000" b="1">
                <a:solidFill>
                  <a:srgbClr val="FF0000"/>
                </a:solidFill>
              </a:rPr>
              <a:t>Jika ditemukan indikasi plagiarism dalam tugas, nilai akhir MK ini adalah E</a:t>
            </a:r>
            <a:endParaRPr lang="en-US" altLang="id-ID" sz="2000" noProof="1">
              <a:solidFill>
                <a:srgbClr val="FF0000"/>
              </a:solidFill>
            </a:endParaRPr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24C27287-5753-4BDD-8CBC-358A4AAC05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6688FC8-D897-4F06-B47E-03BB5857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Materi MPTI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7EDDD4F-7C25-4C57-88A8-ED58085E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altLang="id-ID" sz="1800"/>
              <a:t>Pengenalan Manajemen Proyek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/>
              <a:t>Manajemen Proyek dan Manajemen Proyek Teknologi Informasi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/>
              <a:t>Grup Proses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/>
              <a:t>Pengenalan Microsoft Project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/>
              <a:t>Manajemen Integrasi Proyek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/>
              <a:t>Manajemen Batasan Proyek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/>
              <a:t>Manajemen Waktu Proyek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/>
              <a:t>Manajemen Biaya Proyek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/>
              <a:t>Manajemen Kualitas Proyek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/>
              <a:t>Manajemen Sumber Daya Manusia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/>
              <a:t>Manajemen Komunikasi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/>
              <a:t>Manajemen Resiko Proyek Teknologi Informasi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/>
              <a:t>Manajemen Pengadaan Proyek</a:t>
            </a:r>
          </a:p>
        </p:txBody>
      </p:sp>
      <p:sp>
        <p:nvSpPr>
          <p:cNvPr id="8196" name="Footer Placeholder 3">
            <a:extLst>
              <a:ext uri="{FF2B5EF4-FFF2-40B4-BE49-F238E27FC236}">
                <a16:creationId xmlns:a16="http://schemas.microsoft.com/office/drawing/2014/main" id="{F4632B2E-4B09-4B44-B52F-58B4979FAB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0C5DC84-E634-4E9B-BBDE-C58DA62E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Referensi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F039DC9-3658-44E4-A4B9-8DFE54BD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z="2200" i="1"/>
              <a:t>Information Technology Project  Management, Schwalbe Kathy, Thomson Course Technology 4th Edition for International Student Edition</a:t>
            </a:r>
          </a:p>
          <a:p>
            <a:pPr eaLnBrk="1" hangingPunct="1"/>
            <a:r>
              <a:rPr lang="en-US" altLang="id-ID" sz="2200" i="1"/>
              <a:t>A Guide to the Project Management Body of Knowledge, Project Management Institute, Newtown Square, Pennsylvania USA</a:t>
            </a:r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9075ED10-5DF3-4967-8B4A-7A5277CB54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2C464D3-1C0D-4F09-9FCC-324B2580D6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24200" y="609600"/>
            <a:ext cx="5562600" cy="1470025"/>
          </a:xfrm>
        </p:spPr>
        <p:txBody>
          <a:bodyPr/>
          <a:lstStyle/>
          <a:p>
            <a:pPr eaLnBrk="1" hangingPunct="1"/>
            <a:r>
              <a:rPr lang="en-US" altLang="id-ID">
                <a:solidFill>
                  <a:schemeClr val="tx1"/>
                </a:solidFill>
              </a:rPr>
              <a:t>Pengenalan Manajemen Proyek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B3A2848-2F1D-4466-B7D4-FBCD07138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Latar Belakang(1)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42C309E-C2A4-4A38-8F95-A9863F77C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id-ID"/>
              <a:t>Chaos Report 1995</a:t>
            </a:r>
          </a:p>
          <a:p>
            <a:pPr eaLnBrk="1" hangingPunct="1"/>
            <a:r>
              <a:rPr lang="en-US" altLang="id-ID" sz="2200"/>
              <a:t>The Standish Group research shows a staggering </a:t>
            </a:r>
            <a:r>
              <a:rPr lang="en-US" altLang="id-ID" sz="2200" b="1"/>
              <a:t>31.1%</a:t>
            </a:r>
            <a:r>
              <a:rPr lang="en-US" altLang="id-ID" sz="2200"/>
              <a:t> of projects will be </a:t>
            </a:r>
            <a:r>
              <a:rPr lang="en-US" altLang="id-ID" sz="2200" b="1"/>
              <a:t>cancelled </a:t>
            </a:r>
            <a:r>
              <a:rPr lang="en-US" altLang="id-ID" sz="2200"/>
              <a:t>before they ever get completed.</a:t>
            </a:r>
          </a:p>
          <a:p>
            <a:pPr eaLnBrk="1" hangingPunct="1"/>
            <a:r>
              <a:rPr lang="en-US" altLang="id-ID" sz="2200"/>
              <a:t>Further results indicate </a:t>
            </a:r>
            <a:r>
              <a:rPr lang="en-US" altLang="id-ID" sz="2200" b="1"/>
              <a:t>52.7%</a:t>
            </a:r>
            <a:r>
              <a:rPr lang="en-US" altLang="id-ID" sz="2200"/>
              <a:t> of projects will </a:t>
            </a:r>
            <a:r>
              <a:rPr lang="en-US" altLang="id-ID" sz="2200" b="1"/>
              <a:t>cost over 189%</a:t>
            </a:r>
            <a:r>
              <a:rPr lang="en-US" altLang="id-ID" sz="2200"/>
              <a:t> of their original estimates.</a:t>
            </a:r>
          </a:p>
          <a:p>
            <a:pPr eaLnBrk="1" hangingPunct="1"/>
            <a:r>
              <a:rPr lang="en-US" altLang="id-ID" sz="2200"/>
              <a:t>On the success side, the average is only </a:t>
            </a:r>
            <a:r>
              <a:rPr lang="en-US" altLang="id-ID" sz="2200" b="1"/>
              <a:t>16.2%</a:t>
            </a:r>
            <a:r>
              <a:rPr lang="en-US" altLang="id-ID" sz="2200"/>
              <a:t> for software projects that are completed </a:t>
            </a:r>
            <a:r>
              <a:rPr lang="en-US" altLang="id-ID" sz="2200" b="1"/>
              <a:t>on-time and on-budget</a:t>
            </a:r>
          </a:p>
        </p:txBody>
      </p:sp>
      <p:sp>
        <p:nvSpPr>
          <p:cNvPr id="11268" name="Footer Placeholder 21">
            <a:extLst>
              <a:ext uri="{FF2B5EF4-FFF2-40B4-BE49-F238E27FC236}">
                <a16:creationId xmlns:a16="http://schemas.microsoft.com/office/drawing/2014/main" id="{23622176-1BFE-48B0-9B4F-5B01D145DE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9888688-007A-42FE-BF36-1B65EEA9F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Latar Belakang(2)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4229828-8102-42B0-A9C3-24A7460D73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eaLnBrk="1" hangingPunct="1"/>
            <a:r>
              <a:rPr lang="en-US" altLang="id-ID" sz="2200"/>
              <a:t>A 2001 report showed that the US spends </a:t>
            </a:r>
            <a:r>
              <a:rPr lang="en-US" altLang="id-ID" sz="2200" b="1"/>
              <a:t>$2.3 trillion</a:t>
            </a:r>
            <a:r>
              <a:rPr lang="en-US" altLang="id-ID" sz="2200"/>
              <a:t> on projects every year.</a:t>
            </a:r>
          </a:p>
          <a:p>
            <a:pPr eaLnBrk="1" hangingPunct="1"/>
            <a:r>
              <a:rPr lang="en-US" altLang="id-ID" sz="2200"/>
              <a:t>Worldwide IT spending is expected to grow by between </a:t>
            </a:r>
            <a:r>
              <a:rPr lang="en-US" altLang="id-ID" sz="2200" b="1"/>
              <a:t>4% and 6%</a:t>
            </a:r>
            <a:r>
              <a:rPr lang="en-US" altLang="id-ID" sz="2200"/>
              <a:t> in the next few years.</a:t>
            </a:r>
          </a:p>
          <a:p>
            <a:pPr eaLnBrk="1" hangingPunct="1"/>
            <a:r>
              <a:rPr lang="en-US" altLang="id-ID" sz="2200"/>
              <a:t>In 2003 the average senior project manager in the US earned </a:t>
            </a:r>
            <a:r>
              <a:rPr lang="en-US" altLang="id-ID" sz="2200" b="1"/>
              <a:t>almost $90.000 per year</a:t>
            </a:r>
          </a:p>
          <a:p>
            <a:pPr eaLnBrk="1" hangingPunct="1"/>
            <a:r>
              <a:rPr lang="en-US" altLang="id-ID" sz="2200"/>
              <a:t>In the US, the number-one reality TV show in 2004, The Apprentice, portrayed the important role project manager in business.</a:t>
            </a:r>
          </a:p>
        </p:txBody>
      </p:sp>
      <p:sp>
        <p:nvSpPr>
          <p:cNvPr id="12292" name="Footer Placeholder 21">
            <a:extLst>
              <a:ext uri="{FF2B5EF4-FFF2-40B4-BE49-F238E27FC236}">
                <a16:creationId xmlns:a16="http://schemas.microsoft.com/office/drawing/2014/main" id="{845E20E2-DFF1-431C-B72C-BAC3717C22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525ADC0-A024-4061-8629-35CF79AA7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Keuntungan Manajemen Proyek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B5501E-711F-4227-BAD6-3394E4BF87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200"/>
              <a:t>Kontrol yang lebih baik di bidang </a:t>
            </a:r>
            <a:r>
              <a:rPr lang="en-US" altLang="id-ID" sz="2200" b="1"/>
              <a:t>keuangan, fisik, dan SDM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200"/>
              <a:t>Meningkatnya relasi dengan </a:t>
            </a:r>
            <a:r>
              <a:rPr lang="en-US" altLang="id-ID" sz="2200" b="1" i="1"/>
              <a:t>customer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200" b="1"/>
              <a:t>Waktu</a:t>
            </a:r>
            <a:r>
              <a:rPr lang="en-US" altLang="id-ID" sz="2200"/>
              <a:t> pembangunan yang lebih singkat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200" b="1"/>
              <a:t>Biaya</a:t>
            </a:r>
            <a:r>
              <a:rPr lang="en-US" altLang="id-ID" sz="2200"/>
              <a:t> yang lebih rendah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200" b="1"/>
              <a:t>Kualitas</a:t>
            </a:r>
            <a:r>
              <a:rPr lang="en-US" altLang="id-ID" sz="2200"/>
              <a:t> lebih tinggi &amp; meningkatnya reliabilitas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200" b="1"/>
              <a:t>Keuntungan</a:t>
            </a:r>
            <a:r>
              <a:rPr lang="en-US" altLang="id-ID" sz="2200"/>
              <a:t> yang lebih besar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200"/>
              <a:t>Meningkatnya </a:t>
            </a:r>
            <a:r>
              <a:rPr lang="en-US" altLang="id-ID" sz="2200" b="1"/>
              <a:t>produktivitas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200" b="1"/>
              <a:t>Koordinasi</a:t>
            </a:r>
            <a:r>
              <a:rPr lang="en-US" altLang="id-ID" sz="2200"/>
              <a:t> yang lebih baik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200" b="1"/>
              <a:t>Moral</a:t>
            </a:r>
            <a:r>
              <a:rPr lang="en-US" altLang="id-ID" sz="2200"/>
              <a:t> pekerja lebih baik</a:t>
            </a:r>
          </a:p>
        </p:txBody>
      </p:sp>
      <p:sp>
        <p:nvSpPr>
          <p:cNvPr id="13316" name="Footer Placeholder 21">
            <a:extLst>
              <a:ext uri="{FF2B5EF4-FFF2-40B4-BE49-F238E27FC236}">
                <a16:creationId xmlns:a16="http://schemas.microsoft.com/office/drawing/2014/main" id="{2ED1CEFB-F7C4-45C0-860F-DABA2A2A2D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d-ID" sz="1400"/>
              <a:t>DPH3E3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structionGuy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2A82685FF58741A4B96C7E3219639F" ma:contentTypeVersion="5" ma:contentTypeDescription="Create a new document." ma:contentTypeScope="" ma:versionID="35117115aa8e9a8993eb8244a0e7075a">
  <xsd:schema xmlns:xsd="http://www.w3.org/2001/XMLSchema" xmlns:xs="http://www.w3.org/2001/XMLSchema" xmlns:p="http://schemas.microsoft.com/office/2006/metadata/properties" xmlns:ns2="a07d1aa1-56de-4331-8b09-1568abbfc6ee" targetNamespace="http://schemas.microsoft.com/office/2006/metadata/properties" ma:root="true" ma:fieldsID="658e02ff9a07476404b6e525579dd72b" ns2:_="">
    <xsd:import namespace="a07d1aa1-56de-4331-8b09-1568abbfc6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d1aa1-56de-4331-8b09-1568abbfc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B6F5A2-ED1D-40A1-84B9-228D8EB0931C}"/>
</file>

<file path=customXml/itemProps2.xml><?xml version="1.0" encoding="utf-8"?>
<ds:datastoreItem xmlns:ds="http://schemas.openxmlformats.org/officeDocument/2006/customXml" ds:itemID="{FDA328BA-D8A6-4866-9010-3AD4294C5C48}"/>
</file>

<file path=customXml/itemProps3.xml><?xml version="1.0" encoding="utf-8"?>
<ds:datastoreItem xmlns:ds="http://schemas.openxmlformats.org/officeDocument/2006/customXml" ds:itemID="{208DC7FE-9674-4E91-832B-CE8B714B86E3}"/>
</file>

<file path=docProps/app.xml><?xml version="1.0" encoding="utf-8"?>
<Properties xmlns="http://schemas.openxmlformats.org/officeDocument/2006/extended-properties" xmlns:vt="http://schemas.openxmlformats.org/officeDocument/2006/docPropsVTypes">
  <Template>ConstructionGuy</Template>
  <TotalTime>8615</TotalTime>
  <Words>1188</Words>
  <Application>Microsoft Office PowerPoint</Application>
  <PresentationFormat>On-screen Show (4:3)</PresentationFormat>
  <Paragraphs>207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</vt:lpstr>
      <vt:lpstr>Century Gothic</vt:lpstr>
      <vt:lpstr>Wingdings</vt:lpstr>
      <vt:lpstr>Wingdings 2</vt:lpstr>
      <vt:lpstr>ConstructionGuy</vt:lpstr>
      <vt:lpstr>Pengantar Manajemen Proyek Teknologi Informasi</vt:lpstr>
      <vt:lpstr>Tujuan Perkuliahan</vt:lpstr>
      <vt:lpstr>Kontrak Belajar</vt:lpstr>
      <vt:lpstr>Materi MPTI</vt:lpstr>
      <vt:lpstr>Referensi</vt:lpstr>
      <vt:lpstr>Pengenalan Manajemen Proyek</vt:lpstr>
      <vt:lpstr>Latar Belakang(1)</vt:lpstr>
      <vt:lpstr>Latar Belakang(2)</vt:lpstr>
      <vt:lpstr>Keuntungan Manajemen Proyek</vt:lpstr>
      <vt:lpstr>Definisi Proyek</vt:lpstr>
      <vt:lpstr>Atribut Proyek</vt:lpstr>
      <vt:lpstr>Proyek vs Kegiatan Operasional</vt:lpstr>
      <vt:lpstr>Contoh Proyek Teknologi Informasi</vt:lpstr>
      <vt:lpstr>Kendala Proyek</vt:lpstr>
      <vt:lpstr>Manajemen Proyek(1)</vt:lpstr>
      <vt:lpstr>Manajemen Proyek(2)</vt:lpstr>
      <vt:lpstr>Stakeholders</vt:lpstr>
      <vt:lpstr>Knowledge Area (1)</vt:lpstr>
      <vt:lpstr>Knowledge Area (2)</vt:lpstr>
      <vt:lpstr>Knowledge Area (3)</vt:lpstr>
      <vt:lpstr>Knowledge Area (4)</vt:lpstr>
      <vt:lpstr>Tools &amp; Technique (1)</vt:lpstr>
      <vt:lpstr>Tools &amp; Technique(2)</vt:lpstr>
      <vt:lpstr>Peran Manajer Proyek</vt:lpstr>
      <vt:lpstr>Keterampilan yang dibutuhkan  Manajer Proyek</vt:lpstr>
      <vt:lpstr>Faktor-faktor pendukung keberhasilan Proyek</vt:lpstr>
      <vt:lpstr>TERIMA KASIH</vt:lpstr>
    </vt:vector>
  </TitlesOfParts>
  <Company>nbv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Manajemen Proyek</dc:title>
  <dc:creator>Imelda</dc:creator>
  <cp:lastModifiedBy>HETTI HIDAYATI</cp:lastModifiedBy>
  <cp:revision>78</cp:revision>
  <dcterms:created xsi:type="dcterms:W3CDTF">2009-02-11T15:20:56Z</dcterms:created>
  <dcterms:modified xsi:type="dcterms:W3CDTF">2018-12-25T16:02:42Z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0x010100E32A82685FF58741A4B96C7E3219639F</vt:lpwstr>
  </property>
</Properties>
</file>