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 Neue" pitchFamily="-109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73C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463" y="190500"/>
            <a:ext cx="34972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638" y="190500"/>
            <a:ext cx="22082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9BC6B371-79AC-4BBD-9187-12AECEB10A9C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0" hangingPunct="0">
              <a:defRPr sz="1300">
                <a:latin typeface="TUM Neue Helvetica 55 Regular" pitchFamily="34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UM Neue Helvetica 55 Regular" charset="0"/>
              </a:defRPr>
            </a:lvl1pPr>
          </a:lstStyle>
          <a:p>
            <a:fld id="{D3AC6F85-708C-42B2-9032-06E90D536D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15925" y="449263"/>
            <a:ext cx="2438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8000" y="1828800"/>
            <a:ext cx="8128000" cy="12954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28000" cy="304800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&lt;Footer&gt;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4FC23-C35A-4BE0-9EC8-825B389764BA}" type="datetime1">
              <a:rPr lang="de-DE"/>
              <a:pPr/>
              <a:t>06.11.2013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5C05C-9F7C-4F22-9F68-AB3DA33C175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4000" y="914400"/>
            <a:ext cx="2032000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8000" y="914400"/>
            <a:ext cx="5943600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72FC7-93DD-4957-8E72-DA07716A30A5}" type="datetime1">
              <a:rPr lang="de-DE"/>
              <a:pPr/>
              <a:t>06.11.2013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3716B-59A6-44E1-ACEF-D72A2F4905F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3C45-80A7-42AD-9827-14C03C3E22CF}" type="datetime1">
              <a:rPr lang="de-DE"/>
              <a:pPr/>
              <a:t>06.11.2013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3C49A-EA8B-4220-9594-C4EC81BC135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F14CD-6CE3-4EAB-BB25-38E0C605982F}" type="datetime1">
              <a:rPr lang="de-DE"/>
              <a:pPr/>
              <a:t>06.11.2013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32DD0-24CB-48A2-B6DF-11C8F02D840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1C98C-FED4-48DA-880C-2904A330CCEF}" type="datetime1">
              <a:rPr lang="de-DE"/>
              <a:pPr/>
              <a:t>06.11.2013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CEBF5-DA0C-46DC-99B4-EE93D78F6AD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381E0-90A0-477C-909D-14B3D7B16C9D}" type="datetime1">
              <a:rPr lang="de-DE"/>
              <a:pPr/>
              <a:t>06.11.2013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F47C4-B8F9-4A8A-93D5-04EF76B0206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4A3ACB-1038-41C6-A9FA-A317B58708B1}" type="datetime1">
              <a:rPr lang="de-DE"/>
              <a:pPr/>
              <a:t>06.11.2013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891C6-7679-44B6-9CF4-B8D95D8A3D15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B3A50-64C3-4863-808F-0C6B5BAF521D}" type="datetime1">
              <a:rPr lang="de-DE"/>
              <a:pPr/>
              <a:t>06.11.2013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07ADA-6B77-4461-AB4D-4B7CC72EF54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82AB1B-186A-46BD-9543-2677F8291C47}" type="datetime1">
              <a:rPr lang="de-DE"/>
              <a:pPr/>
              <a:t>06.11.2013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3B2BA-A80D-41BF-AD7E-2078E989C63C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80326-E79B-47A8-8CA2-EE0AB9386318}" type="datetime1">
              <a:rPr lang="de-DE"/>
              <a:pPr/>
              <a:t>06.11.2013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264D6-4CCB-4E65-94FC-D522B92084D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fld id="{C50E85F7-0E7B-4479-A523-139FB82A641A}" type="datetime1">
              <a:rPr lang="de-DE"/>
              <a:pPr/>
              <a:t>06.11.2013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UM Neue Helvetica 55 Regular" charset="0"/>
              </a:defRPr>
            </a:lvl1pPr>
          </a:lstStyle>
          <a:p>
            <a:r>
              <a:rPr lang="de-DE"/>
              <a:t>&lt;Footer&gt;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UM Neue Helvetica 55 Regular" charset="0"/>
              </a:defRPr>
            </a:lvl1pPr>
          </a:lstStyle>
          <a:p>
            <a:fld id="{7550EBF1-8590-4B63-A0F3-9E0E174598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1200">
                <a:solidFill>
                  <a:schemeClr val="accent2"/>
                </a:solidFill>
                <a:latin typeface="TUM Neue Helvetica 55 Regular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2"/>
          </a:solidFill>
          <a:latin typeface="+mn-lt"/>
          <a:ea typeface="ＭＳ Ｐゴシック" pitchFamily="34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ＭＳ Ｐゴシック" pitchFamily="34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ＭＳ Ｐゴシック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de-DE" sz="2800" dirty="0" smtClean="0"/>
              <a:t>IDP Modelltransformationen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buFont typeface="Wingdings" pitchFamily="2" charset="2"/>
              <a:buNone/>
            </a:pPr>
            <a:r>
              <a:rPr lang="de-DE" dirty="0" smtClean="0"/>
              <a:t>06</a:t>
            </a:r>
            <a:r>
              <a:rPr lang="de-DE" dirty="0" smtClean="0"/>
              <a:t>.11.2013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Ergebnisse</a:t>
            </a:r>
          </a:p>
          <a:p>
            <a:r>
              <a:rPr lang="de-DE" sz="2000" dirty="0" smtClean="0"/>
              <a:t>Fragen</a:t>
            </a:r>
          </a:p>
          <a:p>
            <a:r>
              <a:rPr lang="de-DE" sz="2000" dirty="0" smtClean="0"/>
              <a:t>Weiteres Vorgehen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06.11.2013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M2, M1 API Konzeption</a:t>
            </a:r>
          </a:p>
          <a:p>
            <a:pPr lvl="1"/>
            <a:r>
              <a:rPr lang="de-DE" dirty="0" smtClean="0"/>
              <a:t>insb. Nodes, </a:t>
            </a:r>
            <a:r>
              <a:rPr lang="de-DE" dirty="0" err="1" smtClean="0"/>
              <a:t>Edges</a:t>
            </a:r>
            <a:endParaRPr lang="de-DE" dirty="0" smtClean="0"/>
          </a:p>
          <a:p>
            <a:pPr lvl="1"/>
            <a:r>
              <a:rPr lang="de-DE" dirty="0" smtClean="0"/>
              <a:t>Unklarheiten s. Fragen</a:t>
            </a:r>
          </a:p>
          <a:p>
            <a:pPr lvl="1"/>
            <a:r>
              <a:rPr lang="de-DE" dirty="0" smtClean="0"/>
              <a:t>Attribute geringeres Risiko</a:t>
            </a:r>
          </a:p>
          <a:p>
            <a:r>
              <a:rPr lang="de-DE" dirty="0" smtClean="0"/>
              <a:t>M2, M1 Kern POC</a:t>
            </a:r>
          </a:p>
          <a:p>
            <a:pPr lvl="1"/>
            <a:r>
              <a:rPr lang="de-DE" dirty="0" smtClean="0"/>
              <a:t>insb. </a:t>
            </a:r>
            <a:r>
              <a:rPr lang="de-DE" dirty="0" err="1" smtClean="0"/>
              <a:t>NodeInstances</a:t>
            </a:r>
            <a:r>
              <a:rPr lang="de-DE" dirty="0" smtClean="0"/>
              <a:t>, </a:t>
            </a:r>
            <a:r>
              <a:rPr lang="de-DE" dirty="0" err="1" smtClean="0"/>
              <a:t>EdgeInstances</a:t>
            </a:r>
            <a:r>
              <a:rPr lang="de-DE" dirty="0" smtClean="0"/>
              <a:t> und deren Zusammenspiel</a:t>
            </a:r>
          </a:p>
          <a:p>
            <a:pPr lvl="1"/>
            <a:r>
              <a:rPr lang="de-DE" dirty="0" smtClean="0"/>
              <a:t>Unklarheiten s. Fragen</a:t>
            </a:r>
          </a:p>
          <a:p>
            <a:pPr lvl="1"/>
            <a:r>
              <a:rPr lang="de-DE" dirty="0" smtClean="0"/>
              <a:t>Attributwerte geringeres Risiko</a:t>
            </a:r>
          </a:p>
          <a:p>
            <a:r>
              <a:rPr lang="de-DE" dirty="0" smtClean="0"/>
              <a:t>Grobe Analyse BA</a:t>
            </a:r>
          </a:p>
          <a:p>
            <a:pPr lvl="1"/>
            <a:r>
              <a:rPr lang="de-DE" dirty="0" smtClean="0"/>
              <a:t>s. Fragen</a:t>
            </a:r>
          </a:p>
          <a:p>
            <a:r>
              <a:rPr lang="de-DE" dirty="0" smtClean="0"/>
              <a:t>Grobe Analyse Eingabedateien</a:t>
            </a:r>
          </a:p>
          <a:p>
            <a:pPr lvl="1"/>
            <a:r>
              <a:rPr lang="de-DE" dirty="0" smtClean="0"/>
              <a:t>s. Fragen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06.11.2013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Informationsfluss? (BA 66/72)</a:t>
            </a:r>
          </a:p>
          <a:p>
            <a:pPr lvl="1"/>
            <a:r>
              <a:rPr lang="de-DE" dirty="0" smtClean="0"/>
              <a:t>zwischen Task und </a:t>
            </a:r>
            <a:r>
              <a:rPr lang="de-DE" dirty="0" err="1" smtClean="0"/>
              <a:t>DataObject</a:t>
            </a:r>
            <a:r>
              <a:rPr lang="de-DE" dirty="0" smtClean="0"/>
              <a:t> bzw. </a:t>
            </a:r>
            <a:r>
              <a:rPr lang="de-DE" dirty="0" err="1" smtClean="0"/>
              <a:t>DataObject</a:t>
            </a:r>
            <a:r>
              <a:rPr lang="de-DE" dirty="0" smtClean="0"/>
              <a:t> und Task?</a:t>
            </a:r>
          </a:p>
          <a:p>
            <a:pPr lvl="1"/>
            <a:r>
              <a:rPr lang="de-DE" dirty="0" smtClean="0"/>
              <a:t>oder zwischen Task und Task mit </a:t>
            </a:r>
            <a:r>
              <a:rPr lang="de-DE" dirty="0" err="1" smtClean="0"/>
              <a:t>DataObject</a:t>
            </a:r>
            <a:r>
              <a:rPr lang="de-DE" dirty="0" smtClean="0"/>
              <a:t>?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AND, OR, XOR? </a:t>
            </a:r>
            <a:r>
              <a:rPr lang="de-DE" dirty="0" smtClean="0"/>
              <a:t>(BA 65/71)</a:t>
            </a:r>
          </a:p>
          <a:p>
            <a:pPr lvl="1"/>
            <a:r>
              <a:rPr lang="de-DE" dirty="0" smtClean="0"/>
              <a:t>separate Knoten? =&gt; </a:t>
            </a:r>
            <a:r>
              <a:rPr lang="de-DE" dirty="0" err="1" smtClean="0"/>
              <a:t>Constraints</a:t>
            </a:r>
            <a:r>
              <a:rPr lang="de-DE" dirty="0" smtClean="0"/>
              <a:t> über mehrere Hops</a:t>
            </a:r>
          </a:p>
          <a:p>
            <a:pPr lvl="1"/>
            <a:r>
              <a:rPr lang="de-DE" dirty="0" smtClean="0"/>
              <a:t>Kante? =&gt; Hypergraph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06.11.2013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4</a:t>
            </a:fld>
            <a:endParaRPr lang="de-DE"/>
          </a:p>
        </p:txBody>
      </p:sp>
      <p:grpSp>
        <p:nvGrpSpPr>
          <p:cNvPr id="29" name="Gruppieren 28"/>
          <p:cNvGrpSpPr/>
          <p:nvPr/>
        </p:nvGrpSpPr>
        <p:grpSpPr>
          <a:xfrm>
            <a:off x="1475656" y="3068960"/>
            <a:ext cx="6843960" cy="1512168"/>
            <a:chOff x="921296" y="3429000"/>
            <a:chExt cx="6843960" cy="1512168"/>
          </a:xfrm>
        </p:grpSpPr>
        <p:sp>
          <p:nvSpPr>
            <p:cNvPr id="7" name="Rechteck 6"/>
            <p:cNvSpPr/>
            <p:nvPr/>
          </p:nvSpPr>
          <p:spPr bwMode="auto">
            <a:xfrm>
              <a:off x="921296" y="3429000"/>
              <a:ext cx="1944216" cy="50405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Neue" pitchFamily="-64" charset="0"/>
                </a:rPr>
                <a:t>Task A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itchFamily="-6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5821040" y="3429000"/>
              <a:ext cx="1944216" cy="50405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Neue" pitchFamily="-64" charset="0"/>
                </a:rPr>
                <a:t>Task C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itchFamily="-64" charset="0"/>
              </a:endParaRPr>
            </a:p>
          </p:txBody>
        </p:sp>
        <p:cxnSp>
          <p:nvCxnSpPr>
            <p:cNvPr id="10" name="Gerade Verbindung mit Pfeil 9"/>
            <p:cNvCxnSpPr>
              <a:stCxn id="7" idx="3"/>
              <a:endCxn id="8" idx="1"/>
            </p:cNvCxnSpPr>
            <p:nvPr/>
          </p:nvCxnSpPr>
          <p:spPr bwMode="auto">
            <a:xfrm>
              <a:off x="2865512" y="3681028"/>
              <a:ext cx="295552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hteck 13"/>
            <p:cNvSpPr/>
            <p:nvPr/>
          </p:nvSpPr>
          <p:spPr bwMode="auto">
            <a:xfrm>
              <a:off x="3347864" y="4437112"/>
              <a:ext cx="1944216" cy="50405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Neue" pitchFamily="-64" charset="0"/>
                </a:rPr>
                <a:t>DataObject</a:t>
              </a:r>
              <a:r>
                <a:rPr kumimoji="0" lang="de-DE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Neue" pitchFamily="-64" charset="0"/>
                </a:rPr>
                <a:t> B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 Neue" pitchFamily="-64" charset="0"/>
              </a:endParaRPr>
            </a:p>
          </p:txBody>
        </p:sp>
        <p:cxnSp>
          <p:nvCxnSpPr>
            <p:cNvPr id="24" name="Gerade Verbindung 23"/>
            <p:cNvCxnSpPr/>
            <p:nvPr/>
          </p:nvCxnSpPr>
          <p:spPr bwMode="auto">
            <a:xfrm>
              <a:off x="4283968" y="3717032"/>
              <a:ext cx="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feld 24"/>
            <p:cNvSpPr txBox="1"/>
            <p:nvPr/>
          </p:nvSpPr>
          <p:spPr>
            <a:xfrm>
              <a:off x="3635896" y="3429000"/>
              <a:ext cx="15119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dirty="0" smtClean="0"/>
                <a:t>&lt;&lt;</a:t>
              </a:r>
              <a:r>
                <a:rPr lang="de-DE" sz="1050" dirty="0" err="1" smtClean="0"/>
                <a:t>informationsfluss</a:t>
              </a:r>
              <a:r>
                <a:rPr lang="de-DE" sz="1050" dirty="0" smtClean="0"/>
                <a:t>&gt;&gt;</a:t>
              </a:r>
              <a:endParaRPr lang="de-DE" sz="105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Maschinenlesbare Formate?</a:t>
            </a:r>
          </a:p>
          <a:p>
            <a:pPr lvl="1"/>
            <a:r>
              <a:rPr lang="de-DE" dirty="0" smtClean="0"/>
              <a:t>DSM?</a:t>
            </a:r>
          </a:p>
          <a:p>
            <a:pPr lvl="1"/>
            <a:r>
              <a:rPr lang="de-DE" dirty="0" smtClean="0"/>
              <a:t>BPMN?</a:t>
            </a:r>
          </a:p>
          <a:p>
            <a:pPr lvl="1"/>
            <a:r>
              <a:rPr lang="de-DE" dirty="0" smtClean="0"/>
              <a:t>BOOGGIE (</a:t>
            </a:r>
            <a:r>
              <a:rPr lang="de-DE" sz="1400" dirty="0" smtClean="0"/>
              <a:t>Graph.xml, Metamodel.xml, Rules.xml, RuleSequences.xml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SysML</a:t>
            </a:r>
            <a:r>
              <a:rPr lang="de-DE" dirty="0" smtClean="0"/>
              <a:t> =&gt; *.xml (Beispiel in </a:t>
            </a:r>
            <a:r>
              <a:rPr lang="de-DE" dirty="0" err="1" smtClean="0"/>
              <a:t>DropBox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DropBox</a:t>
            </a:r>
            <a:endParaRPr lang="de-DE" dirty="0" smtClean="0"/>
          </a:p>
          <a:p>
            <a:pPr lvl="1"/>
            <a:r>
              <a:rPr lang="de-DE" dirty="0" smtClean="0"/>
              <a:t>*.</a:t>
            </a:r>
            <a:r>
              <a:rPr lang="de-DE" dirty="0" err="1" smtClean="0"/>
              <a:t>graphml</a:t>
            </a:r>
            <a:r>
              <a:rPr lang="de-DE" dirty="0" smtClean="0"/>
              <a:t> (Sprache?)</a:t>
            </a:r>
          </a:p>
          <a:p>
            <a:pPr lvl="1"/>
            <a:r>
              <a:rPr lang="de-DE" dirty="0" smtClean="0"/>
              <a:t>Visio</a:t>
            </a:r>
          </a:p>
          <a:p>
            <a:pPr lvl="1"/>
            <a:r>
              <a:rPr lang="de-DE" dirty="0" smtClean="0"/>
              <a:t>Excel</a:t>
            </a:r>
          </a:p>
          <a:p>
            <a:pPr lvl="1"/>
            <a:r>
              <a:rPr lang="de-DE" dirty="0" smtClean="0"/>
              <a:t>PowerPoint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06.11.2013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M2, M1 API stabilisieren (Antworten auf Fragen einarbeiten)</a:t>
            </a:r>
          </a:p>
          <a:p>
            <a:r>
              <a:rPr lang="de-DE" dirty="0" smtClean="0"/>
              <a:t>Kern implementieren</a:t>
            </a:r>
          </a:p>
          <a:p>
            <a:r>
              <a:rPr lang="de-DE" dirty="0" smtClean="0"/>
              <a:t>Detaillierte Analyse BA, Ableitung von Transformationsregeln</a:t>
            </a:r>
          </a:p>
          <a:p>
            <a:r>
              <a:rPr lang="de-DE" dirty="0" smtClean="0"/>
              <a:t>Konzeption der Umsetzung von Transformationsregeln</a:t>
            </a:r>
          </a:p>
          <a:p>
            <a:r>
              <a:rPr lang="de-DE" dirty="0" smtClean="0"/>
              <a:t>Abbildung DSLs auf PSSIF-M2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3C45-80A7-42AD-9827-14C03C3E22CF}" type="datetime1">
              <a:rPr lang="de-DE" smtClean="0"/>
              <a:pPr/>
              <a:t>06.11.2013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&lt;Footer&gt;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C49A-EA8B-4220-9594-C4EC81BC135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m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-6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pom</Template>
  <TotalTime>0</TotalTime>
  <Words>206</Words>
  <Application>Microsoft Office PowerPoint</Application>
  <PresentationFormat>Bildschirmpräsentation (4:3)</PresentationFormat>
  <Paragraphs>69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pom</vt:lpstr>
      <vt:lpstr>IDP Modelltransformationen</vt:lpstr>
      <vt:lpstr>Agenda</vt:lpstr>
      <vt:lpstr>Ergebnisse</vt:lpstr>
      <vt:lpstr>Fragen</vt:lpstr>
      <vt:lpstr>Fragen</vt:lpstr>
      <vt:lpstr>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Modelltransformationen</dc:title>
  <dc:creator>hazard</dc:creator>
  <cp:lastModifiedBy>hazard</cp:lastModifiedBy>
  <cp:revision>48</cp:revision>
  <dcterms:created xsi:type="dcterms:W3CDTF">2013-10-19T12:47:44Z</dcterms:created>
  <dcterms:modified xsi:type="dcterms:W3CDTF">2013-11-06T15:05:08Z</dcterms:modified>
</cp:coreProperties>
</file>