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1" r:id="rId3"/>
    <p:sldId id="276" r:id="rId4"/>
    <p:sldId id="258" r:id="rId5"/>
    <p:sldId id="259" r:id="rId6"/>
    <p:sldId id="263" r:id="rId7"/>
    <p:sldId id="27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Sor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6E000-6D77-4655-A766-7D8926FA3E23}">
  <a:tblStyle styleId="{CFA6E000-6D77-4655-A766-7D8926FA3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3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d1bf8d60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d1bf8d60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3885075" y="1061225"/>
            <a:ext cx="4915165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Система за мониторинг на </a:t>
            </a:r>
            <a:r>
              <a:rPr lang="ru-RU" sz="3200" dirty="0" err="1"/>
              <a:t>влажността</a:t>
            </a:r>
            <a:r>
              <a:rPr lang="ru-RU" sz="3200" dirty="0"/>
              <a:t> на </a:t>
            </a:r>
            <a:r>
              <a:rPr lang="bg-BG" sz="3200" dirty="0"/>
              <a:t>п</a:t>
            </a:r>
            <a:r>
              <a:rPr lang="ru-RU" sz="3200" dirty="0" err="1"/>
              <a:t>очвата</a:t>
            </a:r>
            <a:r>
              <a:rPr lang="ru-RU" sz="3200" dirty="0"/>
              <a:t> с </a:t>
            </a:r>
            <a:r>
              <a:rPr lang="ru-RU" sz="3200" dirty="0" err="1"/>
              <a:t>NodeMCU</a:t>
            </a:r>
            <a:endParaRPr sz="3200"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Въведение</a:t>
            </a:r>
            <a:endParaRPr lang="en-US" sz="3600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A978ED9-1865-9501-BBB7-7178EC79082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85660" y="1376043"/>
            <a:ext cx="6455802" cy="25771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cs typeface="Sora" panose="020B0604020202020204" charset="0"/>
              </a:rPr>
              <a:t>Цел: </a:t>
            </a:r>
            <a:r>
              <a:rPr lang="ru-RU" sz="2400" dirty="0" err="1">
                <a:cs typeface="Sora" panose="020B0604020202020204" charset="0"/>
              </a:rPr>
              <a:t>Създаване</a:t>
            </a:r>
            <a:r>
              <a:rPr lang="ru-RU" sz="2400" dirty="0">
                <a:cs typeface="Sora" panose="020B0604020202020204" charset="0"/>
              </a:rPr>
              <a:t> на система за мониторинг на </a:t>
            </a:r>
            <a:r>
              <a:rPr lang="ru-RU" sz="2400" dirty="0" err="1">
                <a:cs typeface="Sora" panose="020B0604020202020204" charset="0"/>
              </a:rPr>
              <a:t>влажността</a:t>
            </a:r>
            <a:r>
              <a:rPr lang="ru-RU" sz="2400" dirty="0">
                <a:cs typeface="Sora" panose="020B0604020202020204" charset="0"/>
              </a:rPr>
              <a:t> на </a:t>
            </a:r>
            <a:r>
              <a:rPr lang="ru-RU" sz="2400" dirty="0" err="1">
                <a:cs typeface="Sora" panose="020B0604020202020204" charset="0"/>
              </a:rPr>
              <a:t>почвата</a:t>
            </a:r>
            <a:r>
              <a:rPr lang="ru-RU" sz="2400" dirty="0">
                <a:cs typeface="Sora" panose="020B0604020202020204" charset="0"/>
              </a:rPr>
              <a:t> с </a:t>
            </a:r>
            <a:r>
              <a:rPr lang="ru-RU" sz="2400" dirty="0" err="1">
                <a:cs typeface="Sora" panose="020B0604020202020204" charset="0"/>
              </a:rPr>
              <a:t>NodeMCU</a:t>
            </a:r>
            <a:r>
              <a:rPr lang="ru-RU" sz="2400" dirty="0">
                <a:cs typeface="Sora" panose="020B06040202020202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cs typeface="Sora" panose="020B0604020202020204" charset="0"/>
              </a:rPr>
              <a:t>Функционалност</a:t>
            </a:r>
            <a:r>
              <a:rPr lang="ru-RU" sz="2400" dirty="0">
                <a:cs typeface="Sora" panose="020B0604020202020204" charset="0"/>
              </a:rPr>
              <a:t>: </a:t>
            </a:r>
            <a:r>
              <a:rPr lang="ru-RU" sz="2400" dirty="0" err="1">
                <a:cs typeface="Sora" panose="020B0604020202020204" charset="0"/>
              </a:rPr>
              <a:t>Четене</a:t>
            </a:r>
            <a:r>
              <a:rPr lang="ru-RU" sz="2400" dirty="0">
                <a:cs typeface="Sora" panose="020B0604020202020204" charset="0"/>
              </a:rPr>
              <a:t> на </a:t>
            </a:r>
            <a:r>
              <a:rPr lang="ru-RU" sz="2400" dirty="0" err="1">
                <a:cs typeface="Sora" panose="020B0604020202020204" charset="0"/>
              </a:rPr>
              <a:t>влажността</a:t>
            </a:r>
            <a:r>
              <a:rPr lang="ru-RU" sz="2400" dirty="0">
                <a:cs typeface="Sora" panose="020B0604020202020204" charset="0"/>
              </a:rPr>
              <a:t> на </a:t>
            </a:r>
            <a:r>
              <a:rPr lang="ru-RU" sz="2400" dirty="0" err="1">
                <a:cs typeface="Sora" panose="020B0604020202020204" charset="0"/>
              </a:rPr>
              <a:t>почвата</a:t>
            </a:r>
            <a:r>
              <a:rPr lang="ru-RU" sz="2400" dirty="0">
                <a:cs typeface="Sora" panose="020B0604020202020204" charset="0"/>
              </a:rPr>
              <a:t> и </a:t>
            </a:r>
            <a:r>
              <a:rPr lang="ru-RU" sz="2400" dirty="0" err="1">
                <a:cs typeface="Sora" panose="020B0604020202020204" charset="0"/>
              </a:rPr>
              <a:t>изпращане</a:t>
            </a:r>
            <a:r>
              <a:rPr lang="ru-RU" sz="2400" dirty="0">
                <a:cs typeface="Sora" panose="020B0604020202020204" charset="0"/>
              </a:rPr>
              <a:t> на </a:t>
            </a:r>
            <a:r>
              <a:rPr lang="ru-RU" sz="2400" dirty="0" err="1">
                <a:cs typeface="Sora" panose="020B0604020202020204" charset="0"/>
              </a:rPr>
              <a:t>данните</a:t>
            </a:r>
            <a:r>
              <a:rPr lang="ru-RU" sz="2400" dirty="0">
                <a:cs typeface="Sora" panose="020B0604020202020204" charset="0"/>
              </a:rPr>
              <a:t> </a:t>
            </a:r>
            <a:r>
              <a:rPr lang="ru-RU" sz="2400" dirty="0" err="1">
                <a:cs typeface="Sora" panose="020B0604020202020204" charset="0"/>
              </a:rPr>
              <a:t>към</a:t>
            </a:r>
            <a:r>
              <a:rPr lang="ru-RU" sz="2400" dirty="0">
                <a:cs typeface="Sora" panose="020B0604020202020204" charset="0"/>
              </a:rPr>
              <a:t> уеб </a:t>
            </a:r>
            <a:r>
              <a:rPr lang="ru-RU" sz="2400" dirty="0" err="1">
                <a:cs typeface="Sora" panose="020B0604020202020204" charset="0"/>
              </a:rPr>
              <a:t>сървър</a:t>
            </a:r>
            <a:r>
              <a:rPr lang="ru-RU" sz="2400" dirty="0">
                <a:cs typeface="Sora" panose="020B0604020202020204" charset="0"/>
              </a:rPr>
              <a:t> чрез </a:t>
            </a:r>
            <a:r>
              <a:rPr lang="ru-RU" sz="2400" dirty="0" err="1">
                <a:cs typeface="Sora" panose="020B0604020202020204" charset="0"/>
              </a:rPr>
              <a:t>Wi</a:t>
            </a:r>
            <a:r>
              <a:rPr lang="ru-RU" sz="2400" dirty="0">
                <a:cs typeface="Sora" panose="020B0604020202020204" charset="0"/>
              </a:rPr>
              <a:t>-Fi.</a:t>
            </a:r>
          </a:p>
          <a:p>
            <a:r>
              <a:rPr lang="en-US" dirty="0"/>
              <a:t>		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Компоненти</a:t>
            </a:r>
            <a:endParaRPr dirty="0"/>
          </a:p>
        </p:txBody>
      </p:sp>
      <p:sp>
        <p:nvSpPr>
          <p:cNvPr id="977" name="Google Shape;977;p53"/>
          <p:cNvSpPr txBox="1"/>
          <p:nvPr/>
        </p:nvSpPr>
        <p:spPr>
          <a:xfrm>
            <a:off x="720000" y="1412400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1"/>
                </a:solidFill>
                <a:latin typeface="Sora" panose="020B0604020202020204" charset="0"/>
                <a:cs typeface="Sora" panose="020B0604020202020204" charset="0"/>
              </a:rPr>
              <a:t>NodeMCU</a:t>
            </a:r>
            <a:r>
              <a:rPr lang="en-US" sz="1200" b="1" dirty="0">
                <a:solidFill>
                  <a:schemeClr val="bg1"/>
                </a:solidFill>
                <a:latin typeface="Sora" panose="020B0604020202020204" charset="0"/>
                <a:cs typeface="Sora" panose="020B0604020202020204" charset="0"/>
              </a:rPr>
              <a:t> (ESP8266) </a:t>
            </a:r>
            <a:r>
              <a:rPr lang="bg-BG" sz="1200" b="1" dirty="0">
                <a:solidFill>
                  <a:schemeClr val="bg1"/>
                </a:solidFill>
                <a:cs typeface="Sora" panose="020B0604020202020204" charset="0"/>
              </a:rPr>
              <a:t>платка</a:t>
            </a:r>
            <a:endParaRPr sz="1200" b="1" dirty="0">
              <a:solidFill>
                <a:schemeClr val="bg1"/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</p:txBody>
      </p:sp>
      <p:sp>
        <p:nvSpPr>
          <p:cNvPr id="979" name="Google Shape;979;p53"/>
          <p:cNvSpPr txBox="1"/>
          <p:nvPr/>
        </p:nvSpPr>
        <p:spPr>
          <a:xfrm>
            <a:off x="3402600" y="1412400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Сензор за влажност на почва</a:t>
            </a:r>
            <a:endParaRPr sz="1200" b="1" dirty="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1" name="Google Shape;981;p53"/>
          <p:cNvSpPr txBox="1"/>
          <p:nvPr/>
        </p:nvSpPr>
        <p:spPr>
          <a:xfrm>
            <a:off x="6085200" y="1412400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Breadboard</a:t>
            </a:r>
            <a:endParaRPr sz="1600" b="1" dirty="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3" name="Google Shape;983;p53"/>
          <p:cNvSpPr txBox="1"/>
          <p:nvPr/>
        </p:nvSpPr>
        <p:spPr>
          <a:xfrm>
            <a:off x="720000" y="3243543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Кабели за свързване</a:t>
            </a:r>
            <a:endParaRPr sz="1200" b="1" dirty="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5" name="Google Shape;985;p53"/>
          <p:cNvSpPr txBox="1"/>
          <p:nvPr/>
        </p:nvSpPr>
        <p:spPr>
          <a:xfrm>
            <a:off x="3402600" y="3243543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USB </a:t>
            </a:r>
            <a:r>
              <a:rPr lang="bg-BG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кабел</a:t>
            </a:r>
            <a:r>
              <a:rPr lang="en-US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(</a:t>
            </a:r>
            <a:r>
              <a:rPr lang="bg-BG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за програмиране на </a:t>
            </a:r>
            <a:r>
              <a:rPr lang="en-US" sz="1200" b="1" dirty="0" err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NodeMCU</a:t>
            </a:r>
            <a:r>
              <a:rPr lang="en-US" sz="1200" b="1" dirty="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)</a:t>
            </a:r>
            <a:endParaRPr sz="1200" b="1" dirty="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988" name="Google Shape;988;p53"/>
          <p:cNvCxnSpPr>
            <a:stCxn id="977" idx="3"/>
            <a:endCxn id="979" idx="1"/>
          </p:cNvCxnSpPr>
          <p:nvPr/>
        </p:nvCxnSpPr>
        <p:spPr>
          <a:xfrm>
            <a:off x="3058800" y="1641000"/>
            <a:ext cx="343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9" name="Google Shape;989;p53"/>
          <p:cNvCxnSpPr>
            <a:stCxn id="979" idx="3"/>
            <a:endCxn id="981" idx="1"/>
          </p:cNvCxnSpPr>
          <p:nvPr/>
        </p:nvCxnSpPr>
        <p:spPr>
          <a:xfrm>
            <a:off x="5741400" y="1641000"/>
            <a:ext cx="343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0" name="Google Shape;990;p53"/>
          <p:cNvCxnSpPr>
            <a:cxnSpLocks/>
            <a:endCxn id="983" idx="0"/>
          </p:cNvCxnSpPr>
          <p:nvPr/>
        </p:nvCxnSpPr>
        <p:spPr>
          <a:xfrm rot="10800000" flipV="1">
            <a:off x="1889400" y="2797225"/>
            <a:ext cx="5358850" cy="446317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1" name="Google Shape;991;p53"/>
          <p:cNvCxnSpPr>
            <a:stCxn id="983" idx="3"/>
            <a:endCxn id="985" idx="1"/>
          </p:cNvCxnSpPr>
          <p:nvPr/>
        </p:nvCxnSpPr>
        <p:spPr>
          <a:xfrm>
            <a:off x="3058800" y="3472143"/>
            <a:ext cx="343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" name="Google Shape;988;p53">
            <a:extLst>
              <a:ext uri="{FF2B5EF4-FFF2-40B4-BE49-F238E27FC236}">
                <a16:creationId xmlns:a16="http://schemas.microsoft.com/office/drawing/2014/main" id="{021792D0-C2C6-4628-52A5-61A8F69A25E4}"/>
              </a:ext>
            </a:extLst>
          </p:cNvPr>
          <p:cNvCxnSpPr>
            <a:cxnSpLocks/>
            <a:endCxn id="981" idx="2"/>
          </p:cNvCxnSpPr>
          <p:nvPr/>
        </p:nvCxnSpPr>
        <p:spPr>
          <a:xfrm rot="5400000" flipH="1" flipV="1">
            <a:off x="6793963" y="2330238"/>
            <a:ext cx="921275" cy="12700"/>
          </a:xfrm>
          <a:prstGeom prst="bentConnector3">
            <a:avLst>
              <a:gd name="adj1" fmla="val 9925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Схема на свързване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ubTitle" idx="3"/>
          </p:nvPr>
        </p:nvSpPr>
        <p:spPr>
          <a:xfrm>
            <a:off x="2841595" y="354528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cs typeface="Sora" panose="020B0604020202020204" charset="0"/>
              </a:rPr>
              <a:t>на </a:t>
            </a:r>
            <a:r>
              <a:rPr lang="ru-RU" sz="1200" dirty="0" err="1">
                <a:cs typeface="Sora" panose="020B0604020202020204" charset="0"/>
              </a:rPr>
              <a:t>сензора</a:t>
            </a:r>
            <a:r>
              <a:rPr lang="ru-RU" sz="1200" dirty="0">
                <a:cs typeface="Sora" panose="020B0604020202020204" charset="0"/>
              </a:rPr>
              <a:t> за </a:t>
            </a:r>
            <a:r>
              <a:rPr lang="ru-RU" sz="1200" dirty="0" err="1">
                <a:cs typeface="Sora" panose="020B0604020202020204" charset="0"/>
              </a:rPr>
              <a:t>влажност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почвата</a:t>
            </a:r>
            <a:r>
              <a:rPr lang="ru-RU" sz="1200" dirty="0">
                <a:cs typeface="Sora" panose="020B0604020202020204" charset="0"/>
              </a:rPr>
              <a:t> -&gt; </a:t>
            </a:r>
            <a:r>
              <a:rPr lang="ru-RU" sz="1200" b="1" dirty="0">
                <a:cs typeface="Sora" panose="020B0604020202020204" charset="0"/>
              </a:rPr>
              <a:t>A0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NodeMCU</a:t>
            </a:r>
            <a:endParaRPr sz="1200" dirty="0">
              <a:solidFill>
                <a:srgbClr val="666666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1"/>
          </p:nvPr>
        </p:nvSpPr>
        <p:spPr>
          <a:xfrm>
            <a:off x="2841595" y="190860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cs typeface="Sora" panose="020B0604020202020204" charset="0"/>
              </a:rPr>
              <a:t>на </a:t>
            </a:r>
            <a:r>
              <a:rPr lang="ru-RU" sz="1200" dirty="0" err="1">
                <a:cs typeface="Sora" panose="020B0604020202020204" charset="0"/>
              </a:rPr>
              <a:t>сензора</a:t>
            </a:r>
            <a:r>
              <a:rPr lang="ru-RU" sz="1200" dirty="0">
                <a:cs typeface="Sora" panose="020B0604020202020204" charset="0"/>
              </a:rPr>
              <a:t> за </a:t>
            </a:r>
            <a:r>
              <a:rPr lang="ru-RU" sz="1200" dirty="0" err="1">
                <a:cs typeface="Sora" panose="020B0604020202020204" charset="0"/>
              </a:rPr>
              <a:t>влажност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почвата</a:t>
            </a:r>
            <a:r>
              <a:rPr lang="ru-RU" sz="1200" dirty="0">
                <a:cs typeface="Sora" panose="020B0604020202020204" charset="0"/>
              </a:rPr>
              <a:t> -&gt; </a:t>
            </a:r>
            <a:r>
              <a:rPr lang="ru-RU" sz="1200" b="1" dirty="0">
                <a:cs typeface="Sora" panose="020B0604020202020204" charset="0"/>
              </a:rPr>
              <a:t>3.3V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NodeMCU</a:t>
            </a:r>
            <a:endParaRPr sz="12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2"/>
          </p:nvPr>
        </p:nvSpPr>
        <p:spPr>
          <a:xfrm>
            <a:off x="2841595" y="272695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cs typeface="Sora" panose="020B0604020202020204" charset="0"/>
              </a:rPr>
              <a:t>на </a:t>
            </a:r>
            <a:r>
              <a:rPr lang="ru-RU" sz="1200" dirty="0" err="1">
                <a:cs typeface="Sora" panose="020B0604020202020204" charset="0"/>
              </a:rPr>
              <a:t>сензора</a:t>
            </a:r>
            <a:r>
              <a:rPr lang="ru-RU" sz="1200" dirty="0">
                <a:cs typeface="Sora" panose="020B0604020202020204" charset="0"/>
              </a:rPr>
              <a:t> за </a:t>
            </a:r>
            <a:r>
              <a:rPr lang="ru-RU" sz="1200" dirty="0" err="1">
                <a:cs typeface="Sora" panose="020B0604020202020204" charset="0"/>
              </a:rPr>
              <a:t>влажност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почвата</a:t>
            </a:r>
            <a:r>
              <a:rPr lang="ru-RU" sz="1200" dirty="0">
                <a:cs typeface="Sora" panose="020B0604020202020204" charset="0"/>
              </a:rPr>
              <a:t> -&gt; </a:t>
            </a:r>
            <a:r>
              <a:rPr lang="ru-RU" sz="1200" b="1" dirty="0">
                <a:cs typeface="Sora" panose="020B0604020202020204" charset="0"/>
              </a:rPr>
              <a:t>GND</a:t>
            </a:r>
            <a:r>
              <a:rPr lang="ru-RU" sz="1200" dirty="0">
                <a:cs typeface="Sora" panose="020B0604020202020204" charset="0"/>
              </a:rPr>
              <a:t> на </a:t>
            </a:r>
            <a:r>
              <a:rPr lang="ru-RU" sz="1200" dirty="0" err="1">
                <a:cs typeface="Sora" panose="020B0604020202020204" charset="0"/>
              </a:rPr>
              <a:t>NodeMCU</a:t>
            </a:r>
            <a:endParaRPr sz="12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10645" y="1648856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>
            <a:off x="1910645" y="2467173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 idx="6"/>
          </p:nvPr>
        </p:nvSpPr>
        <p:spPr>
          <a:xfrm>
            <a:off x="1910645" y="3285489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841595" y="164885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VCC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3"/>
          </p:nvPr>
        </p:nvSpPr>
        <p:spPr>
          <a:xfrm>
            <a:off x="2841599" y="246720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GND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4"/>
          </p:nvPr>
        </p:nvSpPr>
        <p:spPr>
          <a:xfrm>
            <a:off x="2841595" y="3285482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cxnSpLocks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D92D223-CCC1-F421-10CC-DB11BDB8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sz="1200" b="1" i="1" dirty="0"/>
              <a:t>Система за Мониторинг на </a:t>
            </a:r>
            <a:r>
              <a:rPr lang="ru-RU" sz="1200" b="1" i="1" dirty="0" err="1"/>
              <a:t>Влажността</a:t>
            </a:r>
            <a:r>
              <a:rPr lang="ru-RU" sz="1200" b="1" i="1" dirty="0"/>
              <a:t> на </a:t>
            </a:r>
            <a:r>
              <a:rPr lang="ru-RU" sz="1200" b="1" i="1" dirty="0" err="1"/>
              <a:t>Почвата</a:t>
            </a:r>
            <a:r>
              <a:rPr lang="ru-RU" sz="1200" b="1" i="1" dirty="0"/>
              <a:t> с </a:t>
            </a:r>
            <a:r>
              <a:rPr lang="ru-RU" sz="1200" b="1" i="1" dirty="0" err="1"/>
              <a:t>NodeMCU</a:t>
            </a:r>
            <a:endParaRPr lang="en-US" sz="1200" b="1" i="1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5058727-5B2F-D580-E713-C9FD953F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67" y="615370"/>
            <a:ext cx="3588400" cy="2620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Ресурси</a:t>
            </a:r>
            <a:endParaRPr dirty="0"/>
          </a:p>
        </p:txBody>
      </p:sp>
      <p:pic>
        <p:nvPicPr>
          <p:cNvPr id="2054" name="Picture 6" descr="ChatGPT – Уикипедия">
            <a:extLst>
              <a:ext uri="{FF2B5EF4-FFF2-40B4-BE49-F238E27FC236}">
                <a16:creationId xmlns:a16="http://schemas.microsoft.com/office/drawing/2014/main" id="{827EA652-9A96-A085-9C2D-629CA45A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75" y="2260520"/>
            <a:ext cx="1236335" cy="12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A13C485-E696-C0A9-742F-C5CC4526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09" y="2260520"/>
            <a:ext cx="1920777" cy="13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"/>
          <p:cNvSpPr txBox="1">
            <a:spLocks noGrp="1"/>
          </p:cNvSpPr>
          <p:nvPr>
            <p:ph type="title"/>
          </p:nvPr>
        </p:nvSpPr>
        <p:spPr>
          <a:xfrm>
            <a:off x="1061872" y="1348272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Благодарим за вниманието!</a:t>
            </a:r>
            <a:endParaRPr sz="4400" dirty="0"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5577299" y="279261"/>
            <a:ext cx="3338639" cy="3272832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0096D3A-A169-69E3-3EA4-FEB0307A51AE}"/>
              </a:ext>
            </a:extLst>
          </p:cNvPr>
          <p:cNvSpPr txBox="1"/>
          <p:nvPr/>
        </p:nvSpPr>
        <p:spPr>
          <a:xfrm>
            <a:off x="6350921" y="4117892"/>
            <a:ext cx="2678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00" dirty="0">
                <a:solidFill>
                  <a:schemeClr val="tx1"/>
                </a:solidFill>
                <a:cs typeface="Sora" panose="020B0604020202020204" charset="0"/>
              </a:rPr>
              <a:t>Изготвена </a:t>
            </a:r>
            <a:r>
              <a:rPr lang="bg-BG" sz="1000" dirty="0" err="1">
                <a:solidFill>
                  <a:schemeClr val="tx1"/>
                </a:solidFill>
                <a:cs typeface="Sora" panose="020B0604020202020204" charset="0"/>
              </a:rPr>
              <a:t>от:Димитър</a:t>
            </a:r>
            <a:r>
              <a:rPr lang="bg-BG" sz="1000" dirty="0">
                <a:solidFill>
                  <a:schemeClr val="tx1"/>
                </a:solidFill>
                <a:cs typeface="Sora" panose="020B0604020202020204" charset="0"/>
              </a:rPr>
              <a:t> и Радослав</a:t>
            </a:r>
            <a:endParaRPr lang="en-US" sz="1000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Презентация на цял екран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Sora</vt:lpstr>
      <vt:lpstr>Lato</vt:lpstr>
      <vt:lpstr>AI Essentials Workshop by Slidesgo</vt:lpstr>
      <vt:lpstr>Система за мониторинг на влажността на почвата с NodeMCU</vt:lpstr>
      <vt:lpstr>Въведение</vt:lpstr>
      <vt:lpstr>Компоненти</vt:lpstr>
      <vt:lpstr>Схема на свързване</vt:lpstr>
      <vt:lpstr>Презентация на PowerPoint</vt:lpstr>
      <vt:lpstr>Ресурси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Димитър Д. Пелаев</cp:lastModifiedBy>
  <cp:revision>3</cp:revision>
  <dcterms:modified xsi:type="dcterms:W3CDTF">2024-06-22T22:20:41Z</dcterms:modified>
</cp:coreProperties>
</file>