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15"/>
  </p:notesMasterIdLst>
  <p:sldIdLst>
    <p:sldId id="872" r:id="rId3"/>
    <p:sldId id="860" r:id="rId4"/>
    <p:sldId id="861" r:id="rId5"/>
    <p:sldId id="862" r:id="rId6"/>
    <p:sldId id="863" r:id="rId7"/>
    <p:sldId id="864" r:id="rId8"/>
    <p:sldId id="869" r:id="rId9"/>
    <p:sldId id="870" r:id="rId10"/>
    <p:sldId id="865" r:id="rId11"/>
    <p:sldId id="866" r:id="rId12"/>
    <p:sldId id="867" r:id="rId13"/>
    <p:sldId id="86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5B2847B-B129-6140-A014-C8B2A5BD2E39}">
          <p14:sldIdLst>
            <p14:sldId id="872"/>
            <p14:sldId id="860"/>
            <p14:sldId id="861"/>
            <p14:sldId id="862"/>
            <p14:sldId id="863"/>
            <p14:sldId id="864"/>
            <p14:sldId id="869"/>
            <p14:sldId id="870"/>
            <p14:sldId id="865"/>
            <p14:sldId id="866"/>
            <p14:sldId id="867"/>
            <p14:sldId id="8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66FF"/>
    <a:srgbClr val="6600FF"/>
    <a:srgbClr val="CCFF33"/>
    <a:srgbClr val="CCCC00"/>
    <a:srgbClr val="FF0000"/>
    <a:srgbClr val="96969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1907" autoAdjust="0"/>
  </p:normalViewPr>
  <p:slideViewPr>
    <p:cSldViewPr snapToGrid="0">
      <p:cViewPr varScale="1">
        <p:scale>
          <a:sx n="98" d="100"/>
          <a:sy n="98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BA3E63-191B-4776-8083-A3E6DE5C5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90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BA3E63-191B-4776-8083-A3E6DE5C58D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47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altLang="en-US" noProof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8FF682-3BDD-43D1-80B5-B91BF0AFF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AECD2-ED80-48A2-AA0D-CB4B0F3A6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8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6189-8DD8-492A-8116-9A600EFEF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16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1F4F-3364-49F3-A057-0415F9726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4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>
            <a:noAutofit/>
          </a:bodyPr>
          <a:lstStyle>
            <a:lvl1pPr marL="164592" indent="-164592">
              <a:defRPr>
                <a:latin typeface="Calibri"/>
                <a:cs typeface="Calibri"/>
              </a:defRPr>
            </a:lvl1pPr>
            <a:lvl2pPr marL="576072" indent="-164592">
              <a:defRPr>
                <a:latin typeface="Calibri"/>
                <a:cs typeface="Calibri"/>
              </a:defRPr>
            </a:lvl2pPr>
            <a:lvl3pPr marL="1033272">
              <a:defRPr>
                <a:latin typeface="Calibri"/>
                <a:cs typeface="Calibri"/>
              </a:defRPr>
            </a:lvl3pPr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991673"/>
            <a:ext cx="8229600" cy="1588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04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08 w 2880"/>
                <a:gd name="T5" fmla="*/ 288 h 288"/>
                <a:gd name="T6" fmla="*/ 2767 w 2880"/>
                <a:gd name="T7" fmla="*/ 256 h 288"/>
                <a:gd name="T8" fmla="*/ 2594 w 2880"/>
                <a:gd name="T9" fmla="*/ 134 h 288"/>
                <a:gd name="T10" fmla="*/ 2370 w 2880"/>
                <a:gd name="T11" fmla="*/ 46 h 288"/>
                <a:gd name="T12" fmla="*/ 2174 w 2880"/>
                <a:gd name="T13" fmla="*/ 10 h 288"/>
                <a:gd name="T14" fmla="*/ 2060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2 h 290"/>
                <a:gd name="T4" fmla="*/ 3114 w 3194"/>
                <a:gd name="T5" fmla="*/ 294 h 290"/>
                <a:gd name="T6" fmla="*/ 3108 w 3194"/>
                <a:gd name="T7" fmla="*/ 260 h 290"/>
                <a:gd name="T8" fmla="*/ 3081 w 3194"/>
                <a:gd name="T9" fmla="*/ 150 h 290"/>
                <a:gd name="T10" fmla="*/ 3041 w 3194"/>
                <a:gd name="T11" fmla="*/ 34 h 290"/>
                <a:gd name="T12" fmla="*/ 3026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2 w 3194"/>
                <a:gd name="T5" fmla="*/ 0 h 290"/>
                <a:gd name="T6" fmla="*/ 22 w 3194"/>
                <a:gd name="T7" fmla="*/ 156 h 290"/>
                <a:gd name="T8" fmla="*/ 21 w 3194"/>
                <a:gd name="T9" fmla="*/ 254 h 290"/>
                <a:gd name="T10" fmla="*/ 21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1988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291B-A0F8-4FBE-BEF3-B764FF22A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2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CA80C-9843-4AEA-AF5C-E9168EB2E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5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9360D-C95B-4557-9EA4-92381D03B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357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6A34-EE68-4CE0-950C-616BEBDDF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682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5935B-BE0C-4F76-8F8E-13374EC82B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8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323F-DAA2-405E-899A-169E10043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945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DBBDA-115D-4FBD-97B3-01F802C6F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443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D8AE-3B71-4EE2-9075-15ACA32F8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42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FDC3D-5265-4B25-B729-5A68BE001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023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D7D2-94D7-4E09-BB9C-70D4875D6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165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D2006-7B32-4DB6-B997-0FF7E2ADA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9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78C33-0F80-4B84-BD06-CAA47112B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4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1903-18A6-4875-8B05-F9C13C469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7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F37F9-9AE7-40C6-9443-3518B9C8A6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62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5D8C9-0608-41B7-8EAE-65E1DF65B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5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116D-19A7-4353-9A3D-E478E5E6C2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6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F88E-01FE-4330-A3E6-78597FB179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8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2AC3-6D03-4EC4-9ED4-D0F296ED0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0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C1677F7A-7F48-40FC-959A-DCA4AB1ED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401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906A9DC-6F58-466C-87C5-D9596C287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altLang="en-US" sz="2200" smtClean="0"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10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 smtClean="0">
                <a:latin typeface="Verdana" pitchFamily="34" charset="0"/>
              </a:rPr>
              <a:t>Slide 1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sz="2800" b="1" dirty="0" smtClean="0">
                <a:latin typeface="Century" panose="02040604050505020304" pitchFamily="18" charset="0"/>
              </a:rPr>
              <a:t>Analytics </a:t>
            </a:r>
            <a:r>
              <a:rPr lang="en-US" sz="2800" b="1" dirty="0">
                <a:latin typeface="Century" panose="02040604050505020304" pitchFamily="18" charset="0"/>
              </a:rPr>
              <a:t>Project </a:t>
            </a:r>
            <a:r>
              <a:rPr lang="en-US" sz="2800" b="1" dirty="0" smtClean="0">
                <a:latin typeface="Century" panose="02040604050505020304" pitchFamily="18" charset="0"/>
              </a:rPr>
              <a:t>Symposium - Fall 2016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Analytics </a:t>
            </a:r>
            <a:r>
              <a:rPr lang="en-US" b="1" dirty="0" smtClean="0">
                <a:latin typeface="Century" panose="02040604050505020304" pitchFamily="18" charset="0"/>
              </a:rPr>
              <a:t>Project:  </a:t>
            </a: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48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Team: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Prasanna</a:t>
            </a:r>
            <a:r>
              <a:rPr lang="en-US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Radhakrishnan</a:t>
            </a:r>
            <a:r>
              <a:rPr lang="en-US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Varun</a:t>
            </a:r>
            <a:endParaRPr lang="en-US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Abstract: </a:t>
            </a:r>
            <a:endParaRPr lang="en-US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In this analytic, we aim to identify patterns and trends from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and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Hackernews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datasets that would benefit online marketing. The goal is to predict popularity of a post/comment given it's content, sentiment and </a:t>
            </a:r>
            <a:r>
              <a:rPr lang="en-US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timing</a:t>
            </a:r>
            <a:endParaRPr lang="en-US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7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We’ve identified 3 different features that conform to consistent patterns and influence the popularity of the posts and comments. Although 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this analytic gives </a:t>
            </a:r>
            <a:r>
              <a:rPr lang="en-US" sz="20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predicitions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 of the popularity of a post to a desirable extent, some of the posts do not become popular unless they are posted multiple times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.</a:t>
            </a:r>
            <a:endParaRPr lang="en-US" sz="2000" b="1" dirty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entury" panose="02040604050505020304" pitchFamily="18" charset="0"/>
              </a:rPr>
              <a:t>Acknowledgements</a:t>
            </a:r>
          </a:p>
          <a:p>
            <a:pPr marL="0" indent="0">
              <a:buNone/>
            </a:pPr>
            <a:endParaRPr lang="en-US" sz="105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We thank HPC’s support staff for their quick responses.</a:t>
            </a:r>
            <a:endParaRPr lang="en-US" sz="1050" b="1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We thank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Kaggle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and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Googlee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BigQuery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for providing us with their data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We thank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tableu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for saving time!</a:t>
            </a:r>
            <a:endParaRPr lang="en-US" sz="1600" b="1" dirty="0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8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References</a:t>
            </a:r>
          </a:p>
          <a:p>
            <a:pPr>
              <a:buFont typeface="Arial" charset="0"/>
              <a:buChar char="•"/>
            </a:pP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REDDIT POST POPULARITY by Jordan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Segall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and Alex              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Zamoshchin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A. Gates. Programming Pig. O’Reilly Media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Inc.,Sebastopol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, CA,  October 2011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REDDIT POST POPULARITY by Alex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Bragdon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, Ben      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McMorran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,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Himanshu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Sahay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, Lambert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Wang.Text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Analytics: the convergence of Big Data and Artificial Intelligence by Antonio Moreno1 ,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Teófilo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Redondo2 https://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dialnet.unirioja.es/descarga/articulo/5573981.pdf</a:t>
            </a:r>
          </a:p>
          <a:p>
            <a:pPr>
              <a:buFont typeface="Arial" charset="0"/>
              <a:buChar char="•"/>
            </a:pPr>
            <a:r>
              <a:rPr lang="en-US" sz="15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Recommendation System by Daniel Poon, Yu Wu, David (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Qifan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) Zhang CS229, Stanford University December 11th, 2011Multidisciplinary Instruction with the Natural Language Toolkit by Steven Bird, Ewan Klein, Edward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Loper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, Jason </a:t>
            </a:r>
            <a:r>
              <a:rPr lang="en-US" sz="15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Baldridge</a:t>
            </a:r>
            <a:endParaRPr lang="en-US" sz="15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REDDIT POST POPULARITY VIA INITIAL COMMENTARY by Andrei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Terentiev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and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Alanna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Tempest</a:t>
            </a: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Telegraph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(2013). ., [http://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www.telegraph.co.uk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/technology/twitter/9945505/Twitter-in-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numbers.html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]</a:t>
            </a: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Facebook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statistics (2013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)[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https://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newsroom.fb.com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/News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]</a:t>
            </a: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YouTube 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Statistics (2013). [http://</a:t>
            </a:r>
            <a:r>
              <a:rPr lang="en-US" sz="15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www.youtube.com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/</a:t>
            </a:r>
            <a:r>
              <a:rPr lang="en-US" sz="15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yt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/press/</a:t>
            </a:r>
            <a:r>
              <a:rPr lang="en-US" sz="15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statistics.html</a:t>
            </a: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[10] </a:t>
            </a:r>
          </a:p>
          <a:p>
            <a:pPr>
              <a:buFont typeface="Arial" charset="0"/>
              <a:buChar char="•"/>
            </a:pPr>
            <a:r>
              <a:rPr lang="en-US" sz="15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Widespread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Underprovision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on </a:t>
            </a:r>
            <a:r>
              <a:rPr lang="en-US" sz="15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1500" b="1" dirty="0">
                <a:solidFill>
                  <a:srgbClr val="0000FF"/>
                </a:solidFill>
                <a:latin typeface="Century" panose="02040604050505020304" pitchFamily="18" charset="0"/>
              </a:rPr>
              <a:t> by Eric Gilbert</a:t>
            </a:r>
            <a:endParaRPr lang="en-US" sz="15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 smtClean="0">
                <a:latin typeface="Verdana" pitchFamily="34" charset="0"/>
              </a:rPr>
              <a:t>Slide 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</a:t>
            </a:r>
            <a:r>
              <a:rPr lang="en-US" sz="3200" b="1" dirty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54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  <a:defRPr/>
            </a:pPr>
            <a:r>
              <a:rPr lang="en-US" sz="5400" b="1" i="1" dirty="0" smtClean="0">
                <a:latin typeface="Century" panose="02040604050505020304" pitchFamily="18" charset="0"/>
              </a:rPr>
              <a:t>Thank you!</a:t>
            </a:r>
            <a:endParaRPr lang="en-US" sz="2000" b="1" i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2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Motivation</a:t>
            </a: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are the users of this analytic?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Advertisers who aim to reach a target audience using discussion forums</a:t>
            </a:r>
            <a:endParaRPr lang="en-US" sz="2000" b="1" dirty="0" smtClean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entury" panose="02040604050505020304" pitchFamily="18" charset="0"/>
              </a:rPr>
              <a:t>Who will benefit from this analytic?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Media companies and Advertising agencies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Why is this analytic important?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Revenues for media companies and advertising agencies depend on the content they publish. They need insights about the advertising platforms and their user engagements. </a:t>
            </a:r>
            <a:r>
              <a:rPr lang="en-US" sz="2000" b="1">
                <a:solidFill>
                  <a:srgbClr val="0000FF"/>
                </a:solidFill>
                <a:latin typeface="Century" panose="02040604050505020304" pitchFamily="18" charset="0"/>
              </a:rPr>
              <a:t>This analytic aims to answer a few of those questions.</a:t>
            </a: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Century" panose="020406040505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8652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b="1" kern="0" dirty="0" smtClean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kern="0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kern="0" dirty="0" smtClean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kern="0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2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Goodness</a:t>
            </a: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What steps were taken to assess the ‘goodness’ of the analytic?         </a:t>
            </a: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We used the results of our analytic from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comments  dataset and cross-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verfied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similar trends in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posts dataset. </a:t>
            </a: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r>
              <a:rPr lang="en-US" sz="1200" b="1" dirty="0" smtClean="0">
                <a:latin typeface="Century" panose="02040604050505020304" pitchFamily="18" charset="0"/>
              </a:rPr>
              <a:t>            </a:t>
            </a:r>
            <a:endParaRPr lang="en-US" sz="1200" b="1" dirty="0"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72" y="3169881"/>
            <a:ext cx="3788228" cy="2865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3169881"/>
            <a:ext cx="3996873" cy="2773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966" y="6035040"/>
            <a:ext cx="2690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Comments timeline from    </a:t>
            </a:r>
            <a:r>
              <a:rPr lang="en-US" sz="1050" b="1" dirty="0" smtClean="0"/>
              <a:t>Comments</a:t>
            </a:r>
            <a:r>
              <a:rPr lang="en-US" sz="1050" dirty="0" smtClean="0"/>
              <a:t> data set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989650" y="6039284"/>
            <a:ext cx="2690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Comments timeline from   </a:t>
            </a:r>
          </a:p>
          <a:p>
            <a:pPr algn="ctr"/>
            <a:r>
              <a:rPr lang="en-US" sz="1050" dirty="0" smtClean="0"/>
              <a:t> </a:t>
            </a:r>
            <a:r>
              <a:rPr lang="en-US" sz="1050" b="1" dirty="0" smtClean="0"/>
              <a:t>Posts</a:t>
            </a:r>
            <a:r>
              <a:rPr lang="en-US" sz="1050" dirty="0" smtClean="0"/>
              <a:t> data set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534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Comments May-2015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 </a:t>
            </a:r>
            <a:r>
              <a:rPr lang="en-US" sz="20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Conatins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all comments and its associated information like author, score and time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etc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Size of data: 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16GB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Name: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Posts Dec 2015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</a:t>
            </a:r>
            <a:r>
              <a:rPr lang="en-US" sz="2000" b="1" dirty="0">
                <a:latin typeface="Century" panose="02040604050505020304" pitchFamily="18" charset="0"/>
              </a:rPr>
              <a:t>: 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Conatins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all posts and its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assciated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information like author, score, time, number of comments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etc</a:t>
            </a:r>
            <a:endParaRPr lang="en-US" sz="2000" b="1" dirty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Size </a:t>
            </a:r>
            <a:r>
              <a:rPr lang="en-US" sz="2000" b="1" dirty="0">
                <a:latin typeface="Century" panose="02040604050505020304" pitchFamily="18" charset="0"/>
              </a:rPr>
              <a:t>of data: </a:t>
            </a:r>
            <a:r>
              <a:rPr lang="en-US" sz="2000" b="1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8GB</a:t>
            </a: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Name: 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Hacker News Posts Jan-Sep 2016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</a:t>
            </a:r>
            <a:r>
              <a:rPr lang="en-US" sz="2000" b="1" dirty="0">
                <a:latin typeface="Century" panose="02040604050505020304" pitchFamily="18" charset="0"/>
              </a:rPr>
              <a:t>:  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Contains all posts from hacker news and its associated information like author, score, time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etc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for each post </a:t>
            </a:r>
            <a:endParaRPr lang="en-US" sz="2000" b="1" dirty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Size </a:t>
            </a:r>
            <a:r>
              <a:rPr lang="en-US" sz="2000" b="1" dirty="0">
                <a:latin typeface="Century" panose="02040604050505020304" pitchFamily="18" charset="0"/>
              </a:rPr>
              <a:t>of data:  </a:t>
            </a: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200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mb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</a:t>
            </a:r>
            <a:r>
              <a:rPr lang="en-US" altLang="en-US" sz="900" dirty="0" smtClean="0">
                <a:latin typeface="Verdana" pitchFamily="34" charset="0"/>
              </a:rPr>
              <a:t>4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Design Diagram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Platform(s) on which the analytic ran: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NYU Dumbo, Google </a:t>
            </a:r>
            <a:r>
              <a:rPr lang="en-US" sz="20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BigQuery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0" y="1909444"/>
            <a:ext cx="6348549" cy="30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5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Result 1</a:t>
            </a:r>
          </a:p>
          <a:p>
            <a:pPr marL="0" indent="0">
              <a:buNone/>
            </a:pPr>
            <a:endParaRPr lang="en-US" sz="28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A timeline showing engagements for each of the top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subreddits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95" y="1698171"/>
            <a:ext cx="5685610" cy="42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5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Result 2</a:t>
            </a: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Normalized score for individual authors posting moderately negative or highly negative comments under </a:t>
            </a:r>
            <a:r>
              <a:rPr lang="en-US" sz="1600" b="1" dirty="0" err="1" smtClean="0">
                <a:solidFill>
                  <a:srgbClr val="0000FF"/>
                </a:solidFill>
                <a:latin typeface="Century" panose="02040604050505020304" pitchFamily="18" charset="0"/>
              </a:rPr>
              <a:t>subreddits</a:t>
            </a:r>
            <a:r>
              <a:rPr lang="en-US" sz="16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 news and funny 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1" y="1709663"/>
            <a:ext cx="5886995" cy="38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5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Result 3</a:t>
            </a: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entury" panose="02040604050505020304" pitchFamily="18" charset="0"/>
              </a:rPr>
              <a:t>subreddit</a:t>
            </a:r>
            <a:r>
              <a:rPr lang="en-US" sz="1200" b="1" dirty="0" smtClean="0">
                <a:latin typeface="Century" panose="02040604050505020304" pitchFamily="18" charset="0"/>
              </a:rPr>
              <a:t> : </a:t>
            </a:r>
            <a:r>
              <a:rPr lang="en-US" sz="1200" dirty="0" err="1" smtClean="0">
                <a:latin typeface="Century" panose="02040604050505020304" pitchFamily="18" charset="0"/>
              </a:rPr>
              <a:t>todayilearned</a:t>
            </a:r>
            <a:endParaRPr lang="en-US" sz="12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entury" panose="02040604050505020304" pitchFamily="18" charset="0"/>
              </a:rPr>
              <a:t>timstamp</a:t>
            </a:r>
            <a:r>
              <a:rPr lang="en-US" sz="1200" b="1" dirty="0" smtClean="0">
                <a:latin typeface="Century" panose="02040604050505020304" pitchFamily="18" charset="0"/>
              </a:rPr>
              <a:t> : </a:t>
            </a:r>
            <a:r>
              <a:rPr lang="en-US" sz="1200" dirty="0" smtClean="0">
                <a:latin typeface="Century" panose="02040604050505020304" pitchFamily="18" charset="0"/>
              </a:rPr>
              <a:t>1433004219</a:t>
            </a:r>
          </a:p>
          <a:p>
            <a:pPr marL="0" indent="0">
              <a:buNone/>
            </a:pPr>
            <a:r>
              <a:rPr lang="en-US" sz="1200" b="1" dirty="0" smtClean="0">
                <a:latin typeface="Century" panose="02040604050505020304" pitchFamily="18" charset="0"/>
              </a:rPr>
              <a:t>author : </a:t>
            </a:r>
            <a:r>
              <a:rPr lang="en-US" sz="1200" dirty="0" err="1" smtClean="0">
                <a:latin typeface="Century" panose="02040604050505020304" pitchFamily="18" charset="0"/>
              </a:rPr>
              <a:t>xvvvvx</a:t>
            </a:r>
            <a:r>
              <a:rPr lang="en-US" sz="1200" b="1" dirty="0" smtClean="0">
                <a:latin typeface="Century" panose="02040604050505020304" pitchFamily="18" charset="0"/>
              </a:rPr>
              <a:t/>
            </a:r>
            <a:br>
              <a:rPr lang="en-US" sz="1200" b="1" dirty="0" smtClean="0">
                <a:latin typeface="Century" panose="02040604050505020304" pitchFamily="18" charset="0"/>
              </a:rPr>
            </a:br>
            <a:r>
              <a:rPr lang="en-US" sz="1200" b="1" dirty="0" smtClean="0">
                <a:latin typeface="Century" panose="02040604050505020304" pitchFamily="18" charset="0"/>
              </a:rPr>
              <a:t>score : </a:t>
            </a:r>
            <a:r>
              <a:rPr lang="en-US" sz="1200" dirty="0" smtClean="0">
                <a:latin typeface="Century" panose="02040604050505020304" pitchFamily="18" charset="0"/>
              </a:rPr>
              <a:t>10</a:t>
            </a:r>
            <a:r>
              <a:rPr lang="en-US" sz="1200" b="1" dirty="0" smtClean="0">
                <a:latin typeface="Century" panose="02040604050505020304" pitchFamily="18" charset="0"/>
              </a:rPr>
              <a:t/>
            </a:r>
            <a:br>
              <a:rPr lang="en-US" sz="1200" b="1" dirty="0" smtClean="0">
                <a:latin typeface="Century" panose="02040604050505020304" pitchFamily="18" charset="0"/>
              </a:rPr>
            </a:br>
            <a:r>
              <a:rPr lang="en-US" sz="1200" b="1" dirty="0" smtClean="0">
                <a:latin typeface="Century" panose="02040604050505020304" pitchFamily="18" charset="0"/>
              </a:rPr>
              <a:t>comment : </a:t>
            </a:r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 literally wanted to be dead rather than feel the pain when it happened”.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sz="1200" b="1" dirty="0" err="1" smtClean="0">
                <a:latin typeface="Century" panose="02040604050505020304" pitchFamily="18" charset="0"/>
              </a:rPr>
              <a:t>sentiment_class</a:t>
            </a:r>
            <a:r>
              <a:rPr lang="en-US" sz="1200" b="1" dirty="0" smtClean="0">
                <a:latin typeface="Century" panose="02040604050505020304" pitchFamily="18" charset="0"/>
              </a:rPr>
              <a:t> : </a:t>
            </a:r>
            <a:r>
              <a:rPr lang="en-US" sz="1200" dirty="0" smtClean="0">
                <a:latin typeface="Century" panose="02040604050505020304" pitchFamily="18" charset="0"/>
              </a:rPr>
              <a:t>5</a:t>
            </a:r>
            <a:endParaRPr lang="en-US" sz="1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Century" panose="02040604050505020304" pitchFamily="18" charset="0"/>
              </a:rPr>
              <a:t>prediction author : </a:t>
            </a:r>
            <a:endParaRPr lang="en-US" sz="12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err="1" smtClean="0">
                <a:latin typeface="Century" panose="02040604050505020304" pitchFamily="18" charset="0"/>
              </a:rPr>
              <a:t>subreddit:todayilearned</a:t>
            </a:r>
            <a:endParaRPr lang="en-US" sz="12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err="1" smtClean="0">
                <a:latin typeface="Century" panose="02040604050505020304" pitchFamily="18" charset="0"/>
              </a:rPr>
              <a:t>author:xvvvvx</a:t>
            </a:r>
            <a:endParaRPr lang="en-US" sz="12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smtClean="0">
                <a:latin typeface="Century" panose="02040604050505020304" pitchFamily="18" charset="0"/>
              </a:rPr>
              <a:t>sentiment: 5</a:t>
            </a: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smtClean="0">
                <a:latin typeface="Century" panose="02040604050505020304" pitchFamily="18" charset="0"/>
              </a:rPr>
              <a:t>Normalized score: 0.125</a:t>
            </a:r>
          </a:p>
          <a:p>
            <a:pPr marL="0" indent="0">
              <a:buNone/>
            </a:pPr>
            <a:r>
              <a:rPr lang="en-US" sz="1200" b="1" dirty="0">
                <a:latin typeface="Century" panose="02040604050505020304" pitchFamily="18" charset="0"/>
              </a:rPr>
              <a:t>p</a:t>
            </a:r>
            <a:r>
              <a:rPr lang="en-US" sz="1200" b="1" dirty="0" smtClean="0">
                <a:latin typeface="Century" panose="02040604050505020304" pitchFamily="18" charset="0"/>
              </a:rPr>
              <a:t>rediction </a:t>
            </a:r>
            <a:r>
              <a:rPr lang="en-US" sz="1200" b="1" dirty="0">
                <a:latin typeface="Century" panose="02040604050505020304" pitchFamily="18" charset="0"/>
              </a:rPr>
              <a:t>timeline : </a:t>
            </a:r>
            <a:endParaRPr lang="en-US" sz="12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entury" panose="02040604050505020304" pitchFamily="18" charset="0"/>
              </a:rPr>
              <a:t>	</a:t>
            </a:r>
            <a:r>
              <a:rPr lang="en-US" sz="1200" dirty="0" err="1" smtClean="0">
                <a:latin typeface="Century" panose="02040604050505020304" pitchFamily="18" charset="0"/>
              </a:rPr>
              <a:t>subreddit:todayilearned</a:t>
            </a:r>
            <a:r>
              <a:rPr lang="en-US" sz="1200" dirty="0" smtClean="0">
                <a:latin typeface="Century" panose="020406040505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smtClean="0">
                <a:latin typeface="Century" panose="02040604050505020304" pitchFamily="18" charset="0"/>
              </a:rPr>
              <a:t>Time Bucket:12</a:t>
            </a:r>
          </a:p>
          <a:p>
            <a:pPr marL="0" indent="0">
              <a:buNone/>
            </a:pPr>
            <a:r>
              <a:rPr lang="en-US" sz="1200" dirty="0">
                <a:latin typeface="Century" panose="02040604050505020304" pitchFamily="18" charset="0"/>
              </a:rPr>
              <a:t>	</a:t>
            </a:r>
            <a:r>
              <a:rPr lang="en-US" sz="1200" dirty="0" err="1" smtClean="0">
                <a:latin typeface="Century" panose="02040604050505020304" pitchFamily="18" charset="0"/>
              </a:rPr>
              <a:t>Setiment_class</a:t>
            </a:r>
            <a:r>
              <a:rPr lang="en-US" sz="1200" dirty="0" smtClean="0">
                <a:latin typeface="Century" panose="02040604050505020304" pitchFamily="18" charset="0"/>
              </a:rPr>
              <a:t>: 5</a:t>
            </a:r>
          </a:p>
          <a:p>
            <a:pPr marL="0" indent="0">
              <a:buNone/>
            </a:pPr>
            <a:r>
              <a:rPr lang="en-US" sz="1200" smtClean="0">
                <a:latin typeface="Century" panose="02040604050505020304" pitchFamily="18" charset="0"/>
              </a:rPr>
              <a:t>	Normalized score</a:t>
            </a:r>
            <a:r>
              <a:rPr lang="en-US" sz="1200" dirty="0" smtClean="0">
                <a:latin typeface="Century" panose="02040604050505020304" pitchFamily="18" charset="0"/>
              </a:rPr>
              <a:t>: 0.0307895875033</a:t>
            </a:r>
          </a:p>
          <a:p>
            <a:pPr marL="0" indent="0">
              <a:buNone/>
            </a:pPr>
            <a:r>
              <a:rPr lang="en-US" sz="1200" b="1" dirty="0">
                <a:latin typeface="Century" panose="02040604050505020304" pitchFamily="18" charset="0"/>
              </a:rPr>
              <a:t>p</a:t>
            </a:r>
            <a:r>
              <a:rPr lang="en-US" sz="1200" b="1" dirty="0" smtClean="0">
                <a:latin typeface="Century" panose="02040604050505020304" pitchFamily="18" charset="0"/>
              </a:rPr>
              <a:t>rediction N Grams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entury" panose="02040604050505020304" pitchFamily="18" charset="0"/>
              </a:rPr>
              <a:t>	(literally wanted) : 1,1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entury" panose="02040604050505020304" pitchFamily="18" charset="0"/>
              </a:rPr>
              <a:t>	(literally </a:t>
            </a:r>
            <a:r>
              <a:rPr lang="en-US" sz="1000" dirty="0">
                <a:latin typeface="Century" panose="02040604050505020304" pitchFamily="18" charset="0"/>
              </a:rPr>
              <a:t>wanted </a:t>
            </a:r>
            <a:r>
              <a:rPr lang="en-US" sz="1000" dirty="0" smtClean="0">
                <a:latin typeface="Century" panose="02040604050505020304" pitchFamily="18" charset="0"/>
              </a:rPr>
              <a:t>dead) :1,1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entury" panose="02040604050505020304" pitchFamily="18" charset="0"/>
              </a:rPr>
              <a:t>	(feel pain):14,274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entury" panose="02040604050505020304" pitchFamily="18" charset="0"/>
              </a:rPr>
              <a:t>	(pain happened): 1,1</a:t>
            </a:r>
          </a:p>
          <a:p>
            <a:pPr marL="400050" lvl="1" indent="0">
              <a:buNone/>
            </a:pPr>
            <a:r>
              <a:rPr lang="en-US" sz="1000" dirty="0" smtClean="0">
                <a:latin typeface="Century" panose="02040604050505020304" pitchFamily="18" charset="0"/>
              </a:rPr>
              <a:t>	</a:t>
            </a:r>
            <a:r>
              <a:rPr lang="en-US" sz="1000" b="1" dirty="0" smtClean="0">
                <a:latin typeface="Century" panose="02040604050505020304" pitchFamily="18" charset="0"/>
              </a:rPr>
              <a:t>Median Score : 1.0</a:t>
            </a: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6</a:t>
            </a:r>
            <a:endParaRPr lang="en-US" altLang="en-US" sz="900" dirty="0" smtClean="0">
              <a:latin typeface="Verdana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Predicting </a:t>
            </a:r>
            <a:r>
              <a:rPr lang="en-US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Redddit</a:t>
            </a:r>
            <a:r>
              <a:rPr lang="en-US" b="1" dirty="0">
                <a:solidFill>
                  <a:srgbClr val="0000FF"/>
                </a:solidFill>
                <a:latin typeface="Century" panose="02040604050505020304" pitchFamily="18" charset="0"/>
              </a:rPr>
              <a:t> Post Popularity</a:t>
            </a:r>
            <a:endParaRPr lang="en-US" sz="3200" b="1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dirty="0" smtClean="0">
                <a:latin typeface="Century" panose="02040604050505020304" pitchFamily="18" charset="0"/>
              </a:rPr>
              <a:t>Obstacles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00FF"/>
                </a:solidFill>
                <a:latin typeface="Century" panose="02040604050505020304" pitchFamily="18" charset="0"/>
              </a:rPr>
              <a:t>Stanford 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NLP java </a:t>
            </a:r>
            <a:r>
              <a:rPr lang="en-US" sz="20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api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 was compatible only in java 1.8, whereas, </a:t>
            </a:r>
            <a:r>
              <a:rPr lang="en-US" sz="20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hadoop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 currently runs only on java 1.7, and so we had to move to python with </a:t>
            </a:r>
            <a:r>
              <a:rPr lang="en-US" sz="20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hadoop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 streaming that supports NLTK</a:t>
            </a:r>
            <a:endParaRPr lang="en-US" sz="2000" b="1" dirty="0" smtClean="0">
              <a:solidFill>
                <a:srgbClr val="0000FF"/>
              </a:solidFill>
              <a:latin typeface="Century" panose="02040604050505020304" pitchFamily="18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We were unable to get the </a:t>
            </a:r>
            <a:r>
              <a:rPr lang="en-US" sz="2000" b="1" dirty="0" err="1">
                <a:solidFill>
                  <a:srgbClr val="0000FF"/>
                </a:solidFill>
                <a:latin typeface="Century" panose="02040604050505020304" pitchFamily="18" charset="0"/>
              </a:rPr>
              <a:t>reddit</a:t>
            </a:r>
            <a:r>
              <a:rPr lang="en-US" sz="2000" b="1" dirty="0">
                <a:solidFill>
                  <a:srgbClr val="0000FF"/>
                </a:solidFill>
                <a:latin typeface="Century" panose="02040604050505020304" pitchFamily="18" charset="0"/>
              </a:rPr>
              <a:t> post data set from May 2015. Instead we had to use posts from Dec 2015. 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5515</TotalTime>
  <Words>705</Words>
  <Application>Microsoft Macintosh PowerPoint</Application>
  <PresentationFormat>On-screen Show (4:3)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Century</vt:lpstr>
      <vt:lpstr>Times New Roman</vt:lpstr>
      <vt:lpstr>Verdana</vt:lpstr>
      <vt:lpstr>Wingdings</vt:lpstr>
      <vt:lpstr>Arial</vt:lpstr>
      <vt:lpstr>Level</vt:lpstr>
      <vt:lpstr>10 September 2009</vt:lpstr>
      <vt:lpstr>Analytics Project Symposium - Fall 2016</vt:lpstr>
      <vt:lpstr>PowerPoint Presentation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  <vt:lpstr>Predicting Redddit Post Popularity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varun elango</cp:lastModifiedBy>
  <cp:revision>1918</cp:revision>
  <dcterms:created xsi:type="dcterms:W3CDTF">2013-01-20T16:38:10Z</dcterms:created>
  <dcterms:modified xsi:type="dcterms:W3CDTF">2016-12-14T04:48:02Z</dcterms:modified>
  <cp:category/>
</cp:coreProperties>
</file>