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78" r:id="rId5"/>
    <p:sldMasterId id="2147483690" r:id="rId6"/>
  </p:sldMasterIdLst>
  <p:notesMasterIdLst>
    <p:notesMasterId r:id="rId36"/>
  </p:notesMasterIdLst>
  <p:handoutMasterIdLst>
    <p:handoutMasterId r:id="rId37"/>
  </p:handoutMasterIdLst>
  <p:sldIdLst>
    <p:sldId id="256" r:id="rId7"/>
    <p:sldId id="294" r:id="rId8"/>
    <p:sldId id="345" r:id="rId9"/>
    <p:sldId id="399" r:id="rId10"/>
    <p:sldId id="400" r:id="rId11"/>
    <p:sldId id="401" r:id="rId12"/>
    <p:sldId id="402" r:id="rId13"/>
    <p:sldId id="404" r:id="rId14"/>
    <p:sldId id="409" r:id="rId15"/>
    <p:sldId id="403" r:id="rId16"/>
    <p:sldId id="406" r:id="rId17"/>
    <p:sldId id="405" r:id="rId18"/>
    <p:sldId id="407" r:id="rId19"/>
    <p:sldId id="410" r:id="rId20"/>
    <p:sldId id="411" r:id="rId21"/>
    <p:sldId id="412" r:id="rId22"/>
    <p:sldId id="414" r:id="rId23"/>
    <p:sldId id="413" r:id="rId24"/>
    <p:sldId id="415" r:id="rId25"/>
    <p:sldId id="416" r:id="rId26"/>
    <p:sldId id="418" r:id="rId27"/>
    <p:sldId id="419" r:id="rId28"/>
    <p:sldId id="417" r:id="rId29"/>
    <p:sldId id="420" r:id="rId30"/>
    <p:sldId id="421" r:id="rId31"/>
    <p:sldId id="422" r:id="rId32"/>
    <p:sldId id="423" r:id="rId33"/>
    <p:sldId id="424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FF7C80"/>
    <a:srgbClr val="0E0815"/>
    <a:srgbClr val="1D2474"/>
    <a:srgbClr val="001C40"/>
    <a:srgbClr val="003267"/>
    <a:srgbClr val="003265"/>
    <a:srgbClr val="0F143E"/>
    <a:srgbClr val="0D0F35"/>
    <a:srgbClr val="0B1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B5CB-4AD5-480A-9970-8133F064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7189B-F4C8-BFC8-23AF-454B73B8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1506-7E14-141A-4F04-D3851CFD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3E9B2-E4DC-19EC-E490-227BB87E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05D2-65E1-1C6A-646B-3F414D67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0A6D-B64B-4E0E-8540-6561E37F6A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491CF-81C3-B40C-A7A4-9EBA6B3806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FE5C26-1DDA-094D-F47E-3E1098CA1143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D88403-6827-05F9-D12B-1023B533F40C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7984536-DA85-3B59-D367-7DEF765F18B2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4814238-F198-764D-C909-CC148CDBC739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F4A4CAE-AEDF-E934-8A0F-FB4AF398A6DB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7136A02C-18E4-C693-2636-6669C44C9278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913A5777-8B40-220A-5F16-BCB9F82EC15A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9C3952-B00C-D304-44B0-8AD5642E4F6E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D8FD289C-5604-545F-04A5-910399C428DC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7028D3-36C4-A3BC-92EC-3A13B1314473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99BB6571-3E7C-D90E-A8AF-756572ADEAE0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37A6D2-BB15-87D6-F5A4-9DC83637BFD7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0F273CF-3FD2-9C1E-284D-F0CCC7997C2A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86A9AB1E-7E3D-86DD-0F1C-B0624794AF3A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46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FC45-D422-1574-5CC4-9FA6024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51AC-5144-BACF-30DA-548586EA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9248-7FC2-BB96-0183-BF9B6BE2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2C2A-10DF-A9D0-E27A-19189E0C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DC7E-64C0-A6E2-E5CD-B594D489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15B89-B37F-3B1C-2AB5-AC60524A54CB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AB8012-63FC-ADEE-9D30-A16E84358C0C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F4F858-4EB3-B128-38FE-1E0EDBF0AB17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EEF8F63-ECA6-EC70-2B85-DA601E25EAA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C4DC65-9FC4-CA7B-3084-CBCD99B40AA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9FC36E-A8F8-6FCC-C26B-B9DDF2E300B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08F870-DA1C-9932-6581-323E9735937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7942B3-6EB3-3C70-2EA4-4C8BA50FA95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11A086-BA3C-AB73-5E1B-21B8BCBBF8FD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81AA1F51-96B8-6C2B-5E53-CB70A2D0C52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93F452CA-6FD1-63D3-FC02-F047F89C3D8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118381-4ADE-261F-7A07-C7BFF6EEB7AE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796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D631-1C53-C2A6-1C52-747445A5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3090-4F88-0BD3-A568-6359CF027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11B0-A521-0260-5A1C-45D6DB89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A651-EFA5-5C2D-74B4-928B2B2B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020E-4B2A-94AC-CD67-2B2F552C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BAE5D-8DA6-9002-2DEB-2A29A5CCFC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6868250-CFCC-CA76-ACE7-BEFB24425793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FF38B1-CA45-EB2D-80B6-AEE89081C03D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BB3516C-0519-6C25-7B67-D44D6BAA66AF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6C311E-F156-730B-259E-CA88EEA5880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5FA52C-B5A4-6D2F-F75C-E6300DC1F0D7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25DE3-166D-CE3D-0CD4-C9AC6073CA05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9C17BF-DD76-951D-DE5A-19BB7C8ECD03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4A24F2-9485-7FF0-4B23-32A286B17F9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BC4EBE-07F1-FFE3-CA35-452811723D36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83DC5F-4CED-8E48-0933-EB29B5B6CFF9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199981-0111-644C-F948-F2D2C4AC3CF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8610E4-2387-56D7-A743-9BB971FBF5AB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6922FF-8093-7F41-6812-8E5F462E599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244F43-3E14-5862-2EF0-9B8DD3CB757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024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CF51-84E3-8F3F-7CFC-27665A7B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A06C-690E-46D4-201F-5D29FF615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332E9-2526-3CBF-39B8-2CA7C4056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A90AF-2691-0966-0F56-F82A5937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6AAE-9783-608E-8BEE-EE058B29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473C-4BCF-445C-960B-8007463E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483B1-642A-D3FF-C19C-02100735516E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2512910-3E9D-90A9-9184-819FC59577C4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38A2D0-2449-254B-9C22-BCD1E456E2D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E7D71C-6B89-7417-436E-5CEECA2C7E58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B69C60-8BF2-2B2C-BA9E-897AD5F8935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EF662A-4455-0D1C-5B12-4A8C9D820B7C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C563E1-7845-C1CF-0747-B082BD464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9956C6-1B50-F1EF-1420-4BBC48A6AA1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2CFA4A-8341-307A-FB84-E18B1018E70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A8FF5D21-425B-2732-51DE-9293B3B4DB4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CC60080-AC25-D67F-1170-5C3F48239DB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A7FC63-A433-D1D4-50FC-D38A96BF8F9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624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A619-5548-DD88-11DB-1511A280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C94FD-A70D-7CB7-E9BE-EF44565B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0E4EA-963B-6E15-B0F4-B40424BC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77D7A-7F70-FCBC-2C30-02DB04514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9E18-2532-31EA-71F4-1B7C7A270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ED605-4514-8A50-9714-5F41A0D1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8E79E-7680-6E6A-597E-12455A30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31386-BCA0-888D-D2A2-80F1E7AA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29136-6274-6AD3-F9CB-9AE1720FB992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3268E-47EA-FA76-307F-7FA34CF1A332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F8038-C9E9-01CB-9747-AF134D723E9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114C517-74A8-0D57-47C2-FFEB3A981A4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678053-2064-6AFD-FB8D-A9B9163763F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DD05AF-FB6C-DFB7-806C-78936D52C6B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A0C198-A1CD-753D-A20D-C38C579D492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DE6E1F-60B1-0809-8151-F4728D6188E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B9937E-D2B6-25E0-E304-49EC75BD45D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2F59EEB4-4DD4-3B31-5708-4F978E6433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DD374C57-EF41-2FBD-B77E-E1EAAB13431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E819106-19CD-52AD-9A3A-EF23E78E1045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97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455-F9BB-309B-4B7A-6675F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D7BD8-B00B-7103-34BA-8DD586D5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FB283-A2B9-8686-08F5-581F634C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3E2B1-3B7F-D4F1-A3F6-81BEEBA1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8D2C2-9AA9-C664-51CC-581D183F962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DD9B45-BE39-9BE9-8A87-865F01C734C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FFA26F-F383-5D4D-0C79-CD015ACABAF3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47C13E-B80D-1998-BA5B-F915AA1975FE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250E49-C944-9712-C171-D3C815350C0C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7AE533-5E77-09E1-3AAC-86A5835F665C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021F0C-4E9B-1E0C-C39E-968EB34A6D0C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0EA849-9502-F2C3-25D2-3D945172DB1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BC0F3A-CF23-3BDE-B490-230B7A96B8B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C0DB0F0E-5D95-1CE9-6892-CE70F2161F1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740A182D-B3B8-3D4A-479F-16CA71AFE5C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B59652-5F78-61F8-F241-E11DCE02DC7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846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F785B-D51A-4C67-1327-2D64D50A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001E3-4388-7DA0-DABC-B8311FBF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17D1C-ECD3-22B2-0FCD-27CE3C88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35BA1-9FBD-092D-15D9-F572D55A0F44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9CC60EBC-84F1-0292-BEC5-072880BA549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3819A0D0-EE90-8500-3A87-EAD5646AB5D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35F61FF-AEFD-CFB1-C504-4F466D16815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3A3DFAB5-90F9-530C-01AB-DA87B5BFE40B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A62274-9606-3463-CCA5-A8585DB8CFB7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AF99670C-8061-9DED-0447-F833CBAE801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F6DCFB4B-5630-F336-C1CD-022BDDBD932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277EF3F8-0D30-EACE-2289-86D3034F8C2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65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1D1-6F86-A9EE-668F-A3B7FB64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351F-AA0E-3C32-CE39-9C80B501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AF51A-44DA-76ED-2FD9-7562405A1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9539-CFC4-C7E0-29B9-150BC9F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784BC-609D-1E90-7B68-EC9B00DD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BDFB-7744-0BE4-DC97-E8EFE8FE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CBBA8-C856-F683-77AD-BC00FCFDB58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DD573B2-9842-8DD9-46D5-FA9964BF1646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44A8C-AE3C-6431-689C-D4E04E01D835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F24578-5863-9ADD-ED25-B73DE51BB3FA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45CAA9-FFBA-CF72-2FE0-8FD76454CF3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6B1396-6784-DBBC-A7DA-623A8FB08643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176CEF-2857-4302-008A-E50675EFC29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80A81C-E973-E8F3-D318-20D67B1C947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07553-D23D-B1B8-B434-F10675F180C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C64D8F46-00F4-212E-7592-F8614C99526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E6CA4C1F-F9A4-A54A-639F-4A582CEA5C4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F4CDC6B-1D83-DE19-D226-2208FC4F9D3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5525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1A33-085C-A6AD-4A3F-BDFE3F3F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29EA6-4B3B-0B99-950E-C1A97C3CA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6D4B-161B-4BE8-1350-A6FB45B6B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6DF3-08B0-C128-4C94-BCA55A97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E4305-A931-C56F-3A69-5E625D9D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844F1-7839-759C-C7B1-FF775209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5356-200D-AF7B-A520-28A13CB440E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1C7A60-8330-613E-FDE2-16191F6BFA72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0354BC-CE66-9109-AA64-39119F178C7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9EA906-CDC1-26E6-4B48-444F2BB8E03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119B9F-5170-2128-9D17-5B4D231C660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3FA0A-C581-57E8-26A6-58CB622DE42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B36D0C-1C30-77C0-0E22-043056BEA75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3ED8DD-4C90-4C52-26A6-E913B1747C2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77D1C0-B96F-DAE0-6CFC-1E066921CDEF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0D852B2E-336D-2017-C7CF-87334419EAB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847670A2-5DCB-0E90-ED3C-D04DB0EFA71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B4BE78-5834-CFF8-7659-AF5FBADD4E0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6735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439A-68B2-4F19-339D-6E19FED1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1BECF-513E-0CD8-46CB-D2B25258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BBB0-64F7-60A0-AC6A-559F389F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CFDB-DAAB-A198-14AB-1B57E37D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C271-D0CA-38CC-2692-FC90A363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413518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E6A55-AE3E-50BD-2B6F-AA4CD064C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97D41-CF55-4CC8-C81D-CEF29B8DC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0BA7-E4A3-6386-D68B-C1EABA62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BDDF7-6A02-ECCF-A56E-084CA92D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9880-FABC-C25D-44BF-6B67CFAB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897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0A6D-B64B-4E0E-8540-6561E37F6A5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5E0CFF-FF09-10CD-DEBD-6115DBE721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12361-C401-9F5C-29C5-7FBF6DC7427A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CD4C64-AA7E-B83C-BF1A-DB040B8FD9EC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D2738B9-7977-231D-1033-4A9D00C8D821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23A1F89-C198-C38A-2974-CFB1E560263D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84C7CDB9-87CA-D00C-C2A4-7C2F68E03EEB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E3B852F5-14CE-EFC5-EDD8-9B83C76F39AB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3D743B20-EBF8-91A0-39F2-78E9A52C3FEC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91F0BF-25A4-A732-DFFA-7B19CEC69CC8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FBE7C325-3BD2-17C7-D463-ACB4561442E5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8354D7-815A-0026-3943-F6B72BD98DF6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BD23EFCC-9A98-5617-3BD7-4763DBC1179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406402-C127-6A0A-FCED-5EE09E5191F7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9F9E118-1D7F-AB21-13A1-EEFA1839B370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D3BF6C43-5F17-9643-D823-C3E1F0A9D0E1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21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6AF76-9CCB-2345-552F-0C2CF16A0961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8804AD-E58C-1DEE-F5F5-2820C6FACC07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056C1D-1F2F-04D6-2439-67208A25525F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7AF08A1-74A2-2459-9774-EEAC8A1CFBC8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C4BFEF-8E39-65BA-6470-6CC6A59B4DB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6FA3-83CB-D0C3-7774-6EC484A1951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DDC1BA-E84D-6667-57AC-1528AC1F07D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E30EFA-CFF2-1B79-FD79-DFA7A056BD9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8A9312-9A10-7914-707B-044ABDA335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73819808-1791-877E-6504-1622F0D1D42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E84FB944-47ED-9991-EBDE-858BE9682B1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572F-6E51-4D62-24F9-5B74BC2FCEC3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8412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BB357-C341-45E6-2A8E-37F574311F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FE769A-6FDD-F96F-829B-BA36ADD3684F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0FE0D-DB07-E35E-41B4-A5750E7E9044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7364C35-8152-915B-4DE0-DE20F0DFE66E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BA0F87-4A7F-D7D3-C270-07681CAC066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294506-380B-B746-A934-E49036A81489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0E112F-2646-98FE-4E3A-2306CC32B9A5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FED4D43-F2B1-EF35-2B7B-72245A857CD9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59BEC7-D8B7-0A22-FBDA-1DDC93275E42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2F46D-74DC-64A3-804B-DD2F9582BCC7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64F7E-0E39-F70C-682C-56B9ACBDA90C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DE0375-5ADC-DDD9-9FB2-C2B3EC829955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D2EB32-4589-1E55-A264-1208A5954405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640B62B-9205-5AE7-6F68-EA8CBD2BCFD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4216FB-EBD8-0DB1-CA6C-11884957B83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52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ED9AC-95C1-BB1D-8BEA-C19B8A3FDCA1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2B6559-8C46-2005-52F1-AD9F443D88C2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E6DA4C-6062-7865-02B9-021217B1E1E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D904AF-31BF-4507-12FC-E80CFB8DDD2F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231EE8-7180-D335-205C-F6356E47B83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67D951-319F-0429-7798-D4846B6D1CE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D45338-8917-9EB0-3180-1FEE69CAF78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ABA0C7-8B1E-7489-1008-FB6CF9F13CE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01204-B11D-AABA-F050-0F04561345E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4A692F1D-07A6-2592-012B-B8BE2E814F6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9F71D3F-7DD1-9CF5-D387-01561556FE2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33E828C-84EC-91B0-C45D-24FE69B05A8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0587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72438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5ABC1-4285-5E31-D516-5A830FF862B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BF447E-212D-2E15-8B5A-EC71B2578B8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DE7C24-CADD-D9CF-270D-A27659CE0D2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4649D9-3893-D0E4-65FF-E47070712D4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6A761-8B91-E496-433C-F7D6E07F7913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8271E3-029A-B104-792D-230C0A6DD89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AF9D526-0060-AFE0-758C-4C9D23BEB31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6D4367-19DF-3533-94B5-78575FEC768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CB4C0E-AE44-508F-3613-CE827A20CE8B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A9A04C97-79F8-1762-131C-5565A68291A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8C60D925-676A-F3D3-8856-CE7069D6179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83ED5-916F-6A43-2CC6-8E9A5D4268B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8785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29B57-F2F4-60FB-D47D-AB6D36B774FE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744375E9-7CEF-105D-3858-838D8B54D75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2DBC8D04-952B-581C-4A5C-3F89640426DF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E442C426-4C0E-B39F-1B09-5B7AC6C2FC3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75FB5DF5-9380-12D7-3148-A9A36454F55B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2BFB0B-92B9-A7A6-2C07-BAF57E577F5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506C4BCC-6059-529D-177B-DCEB72C6985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AD202D90-F5D5-4D2F-B151-22DBD3A655E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375AEFD8-B9C6-3ED3-3F1C-1A21EB3F9108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2907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FC600-B780-436A-FFDC-997297E349E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5EFD10-C074-1B7A-7568-CEAC4E097DDD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E2D89A-F9D0-56AA-0926-EB1AA6659A0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D7F41BA-A21F-219B-589B-C36C7524F5D6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1A7DF-92F9-86CA-259A-8C48793CE275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FDE514-C50B-A07F-1FF6-148E0C0343C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6CF9D5-6327-220E-08C7-F45F7333CA3C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15E103-CBA9-460A-0FE9-C43BFB18606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FA5D11-712B-F077-C2BC-B9A678ED1B4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D71680D4-8C7F-5491-6934-EA49BB77300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9BD2DF2B-0FA9-D569-722B-FC92B1377A0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26866-63D8-3E74-3196-0E16DF9AC98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22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FF63A-72AF-B60F-1061-4FD9615B68E8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9CE1F9D-DA4C-D57E-E832-48F571523CA7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37615B-7A3E-B801-538F-CFACE70DD26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D0260E-DB8C-B826-9B29-0566C7FB331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5622CD-6700-CBE2-8EB0-88045F4DD7B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E6BA7-D8DD-AA03-8C4E-743862B0332F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1A4E81-17A9-4BD0-93FF-F9728A4859C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A66B6E-D2DC-5751-D842-AADD5AEFA9B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5EC9D0-7620-E83C-6AD2-CA4A29FD138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3ABBA6E9-3C32-896B-5C33-DDF22DEAEC5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6C8FC64A-A5D4-B00B-AA3B-C100FE5F242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5B3A07-1289-9F6B-8B20-17D54F54DD9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468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7808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7220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DC284-B8C8-4C35-0269-98793B11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E4E0-7AB4-928E-747F-121FFE60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20E3-0146-D400-16AD-E66949EF6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E4A03-3FB4-45E8-8A58-7FB3B709C79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E00D-2215-6E8E-CCBE-1E0F4DAC1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6E6D-637F-9295-7568-6C559C16B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2282-C7DB-3C9B-257B-F04622FEC2E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C8B09A96-15FD-D27A-5A56-F2F53A3E18A1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0B6A93B-0422-B6C8-6676-F467ACDCCD17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A23181FE-E13F-D83C-A44B-60DAEAE8B244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C8645BF8-6D3C-8892-190C-314C3CC84FD2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36702C-C2A0-584B-F0E6-A49FF4429208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6FA2FF-4617-3D64-E2B6-06D745CE6E0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4D13D963-9C08-C3E2-0028-E3E61901C9C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DD748E81-742D-7A90-A13C-8ED37457AB9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82181E-3C7A-BC6E-58CE-084028446A37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2660C968-9BE5-66A2-C90C-6990AA6E6CD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743F3814-2D49-82C0-1484-D9F0335CC25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8EEE2100-F76A-A130-01E3-6394BB8FDC0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8908FBD8-66AB-45DC-9CA1-E4B16C2B234A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64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273BB-F7B6-F98A-A93C-83F7ED62D92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E3DEACB7-32E0-067D-C579-6C39B94AD29E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E5144B56-FDB7-8E6F-C55D-785FF9A3786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8E2206A1-F0D9-697F-FE12-C21781E951DF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863F85B1-C921-B0B8-0807-FCDAF4A4C415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ABB14C-F7E8-9F8C-2BB5-0C4FECFB1915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9EBA29-D574-F957-D94D-E955396D2A1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9095BC11-FBB2-9153-734C-4135AAA4920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CA299368-9ED1-2E63-EA83-AC3871A62D0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B2750A-D66D-F365-C347-C50C06489A8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FBE6D02F-A5EC-6385-3B99-F68D02FEF7E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E96EB023-E942-09DE-A8EF-6AF4CA7E91A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9828EFD0-C3CA-5553-908B-8AAEDB00EEC4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A53AC67A-BDB2-2A7C-09AB-75360524E7A5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38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rot.net/statistics/malware-statistics" TargetMode="External"/><Relationship Id="rId2" Type="http://schemas.openxmlformats.org/officeDocument/2006/relationships/hyperlink" Target="https://www.statista.com/topics/8338/malware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rot.net/statistics/malware-statistics" TargetMode="External"/><Relationship Id="rId2" Type="http://schemas.openxmlformats.org/officeDocument/2006/relationships/hyperlink" Target="https://www.statista.com/topics/8338/malware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1514725"/>
            <a:ext cx="9351264" cy="2310392"/>
          </a:xfrm>
        </p:spPr>
        <p:txBody>
          <a:bodyPr/>
          <a:lstStyle/>
          <a:p>
            <a:pPr algn="ctr"/>
            <a:r>
              <a:rPr lang="en-US" sz="5400" dirty="0"/>
              <a:t>From reactive to proactive: the metamorphosis of antiviruses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236" y="4947564"/>
            <a:ext cx="3687097" cy="395711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Radosław Kumorek</a:t>
            </a:r>
            <a:b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ECD7AE-E912-5063-76F0-7190D05DC3F7}"/>
              </a:ext>
            </a:extLst>
          </p:cNvPr>
          <p:cNvSpPr txBox="1">
            <a:spLocks/>
          </p:cNvSpPr>
          <p:nvPr/>
        </p:nvSpPr>
        <p:spPr>
          <a:xfrm>
            <a:off x="8877609" y="5474801"/>
            <a:ext cx="1730350" cy="4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SFI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</a:t>
            </a:r>
            <a:r>
              <a:rPr lang="pl-PL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24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C6578-CBA3-E570-E936-9EDD7F8D9305}"/>
              </a:ext>
            </a:extLst>
          </p:cNvPr>
          <p:cNvSpPr/>
          <p:nvPr/>
        </p:nvSpPr>
        <p:spPr>
          <a:xfrm>
            <a:off x="0" y="1359408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9E330-A9EE-10B5-0C6C-FA35CA51F1F6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239648" y="37253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Simplest detection</a:t>
            </a:r>
            <a:endParaRPr lang="en-US" sz="3600" dirty="0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16950575-D1A0-41BC-A100-E5E85FB2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" y="2467925"/>
            <a:ext cx="2207138" cy="22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Malware Icon - Free PNG &amp; SVG 1568999 - Noun Project">
            <a:extLst>
              <a:ext uri="{FF2B5EF4-FFF2-40B4-BE49-F238E27FC236}">
                <a16:creationId xmlns:a16="http://schemas.microsoft.com/office/drawing/2014/main" id="{A97ECA7D-B344-82BC-75A8-005ED85D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22" y="1955292"/>
            <a:ext cx="3988308" cy="39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BCB170-65AA-DEB9-0580-54211546862A}"/>
              </a:ext>
            </a:extLst>
          </p:cNvPr>
          <p:cNvSpPr txBox="1"/>
          <p:nvPr/>
        </p:nvSpPr>
        <p:spPr>
          <a:xfrm>
            <a:off x="1672544" y="1923845"/>
            <a:ext cx="927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File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8F4CD-1AC6-E3D9-5BFD-3B0AE5DBA153}"/>
              </a:ext>
            </a:extLst>
          </p:cNvPr>
          <p:cNvSpPr txBox="1"/>
          <p:nvPr/>
        </p:nvSpPr>
        <p:spPr>
          <a:xfrm>
            <a:off x="7629192" y="1457608"/>
            <a:ext cx="2950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Malwares database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8F71A6-32ED-3BE7-E149-CA544436A24D}"/>
              </a:ext>
            </a:extLst>
          </p:cNvPr>
          <p:cNvCxnSpPr/>
          <p:nvPr/>
        </p:nvCxnSpPr>
        <p:spPr>
          <a:xfrm>
            <a:off x="3239648" y="3571494"/>
            <a:ext cx="382561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AFAF5-5EDE-95C3-BFA2-3656FBA8E553}"/>
              </a:ext>
            </a:extLst>
          </p:cNvPr>
          <p:cNvSpPr txBox="1"/>
          <p:nvPr/>
        </p:nvSpPr>
        <p:spPr>
          <a:xfrm>
            <a:off x="3284606" y="2929996"/>
            <a:ext cx="3675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Is the file in the database?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84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239648" y="37253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Simplest detection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DDB23-7DEF-5D7F-8CF7-CC9057AC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13" y="1023412"/>
            <a:ext cx="6363359" cy="5884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3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7383126" y="4705209"/>
            <a:ext cx="1438031" cy="41504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6"/>
          </p:cNvCxnSpPr>
          <p:nvPr/>
        </p:nvCxnSpPr>
        <p:spPr>
          <a:xfrm flipH="1">
            <a:off x="8821157" y="4912731"/>
            <a:ext cx="429165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B9E659-6EA9-AB90-7772-9FB801E979C5}"/>
              </a:ext>
            </a:extLst>
          </p:cNvPr>
          <p:cNvSpPr txBox="1"/>
          <p:nvPr/>
        </p:nvSpPr>
        <p:spPr>
          <a:xfrm>
            <a:off x="1813334" y="4280295"/>
            <a:ext cx="3370850" cy="1384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l-PL" sz="2800" b="1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Compare sizes?</a:t>
            </a:r>
            <a:br>
              <a:rPr lang="pl-PL" sz="2800" b="1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</a:br>
            <a:br>
              <a:rPr lang="pl-PL" sz="2800" b="1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</a:br>
            <a:r>
              <a:rPr lang="pl-PL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 deterministic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498759" y="37559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Comparing files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7B13-1529-E8FE-52E7-F0B2E142288B}"/>
              </a:ext>
            </a:extLst>
          </p:cNvPr>
          <p:cNvSpPr txBox="1"/>
          <p:nvPr/>
        </p:nvSpPr>
        <p:spPr>
          <a:xfrm>
            <a:off x="950393" y="1684587"/>
            <a:ext cx="5145607" cy="1384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l-PL" sz="2800" b="1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Compare files byte by byte? </a:t>
            </a:r>
            <a:br>
              <a:rPr lang="pl-PL" sz="2800" b="1" dirty="0">
                <a:solidFill>
                  <a:srgbClr val="D3CFCA"/>
                </a:solidFill>
                <a:latin typeface="Arial" panose="020B0604020202020204" pitchFamily="34" charset="0"/>
              </a:rPr>
            </a:br>
            <a:br>
              <a:rPr lang="pl-PL" sz="2800" b="1" dirty="0">
                <a:solidFill>
                  <a:srgbClr val="D3CFCA"/>
                </a:solidFill>
                <a:latin typeface="Arial" panose="020B0604020202020204" pitchFamily="34" charset="0"/>
              </a:rPr>
            </a:br>
            <a:r>
              <a:rPr lang="pl-PL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low efficiency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D28DC994-EA28-07A7-0F91-75C512C3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556" y="1517650"/>
            <a:ext cx="4659313" cy="465931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A24E6-FBC3-6E83-6D3D-B0811AD4A5ED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6AC3A7-E298-3E38-C52E-7BED727598F1}"/>
              </a:ext>
            </a:extLst>
          </p:cNvPr>
          <p:cNvSpPr/>
          <p:nvPr/>
        </p:nvSpPr>
        <p:spPr>
          <a:xfrm>
            <a:off x="0" y="1359408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498759" y="37559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Hash function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C1023-EDE9-E520-E57F-FF91C6393527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2" descr="Free File SVG, PNG Icon, Symbol. Download Image.">
            <a:extLst>
              <a:ext uri="{FF2B5EF4-FFF2-40B4-BE49-F238E27FC236}">
                <a16:creationId xmlns:a16="http://schemas.microsoft.com/office/drawing/2014/main" id="{783095D6-2EFC-0362-ABDC-086670F4F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21" y="2833685"/>
            <a:ext cx="2207138" cy="22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570999-2B65-3734-B339-032A8AAA0D0C}"/>
              </a:ext>
            </a:extLst>
          </p:cNvPr>
          <p:cNvSpPr txBox="1"/>
          <p:nvPr/>
        </p:nvSpPr>
        <p:spPr>
          <a:xfrm>
            <a:off x="1791177" y="2214755"/>
            <a:ext cx="1067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FILE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35C6B2-BDE1-ECB1-57A3-1E42DDF783DF}"/>
              </a:ext>
            </a:extLst>
          </p:cNvPr>
          <p:cNvCxnSpPr/>
          <p:nvPr/>
        </p:nvCxnSpPr>
        <p:spPr>
          <a:xfrm>
            <a:off x="4133377" y="3790949"/>
            <a:ext cx="382561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8B4168-F98E-4391-4B6A-F06829EC7387}"/>
              </a:ext>
            </a:extLst>
          </p:cNvPr>
          <p:cNvSpPr txBox="1"/>
          <p:nvPr/>
        </p:nvSpPr>
        <p:spPr>
          <a:xfrm>
            <a:off x="5213557" y="3101261"/>
            <a:ext cx="1467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SHA256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10834-9372-107A-BD38-79C6C2C8BF92}"/>
              </a:ext>
            </a:extLst>
          </p:cNvPr>
          <p:cNvSpPr txBox="1"/>
          <p:nvPr/>
        </p:nvSpPr>
        <p:spPr>
          <a:xfrm>
            <a:off x="8607822" y="3467783"/>
            <a:ext cx="2674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CHECKSUM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432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6AC3A7-E298-3E38-C52E-7BED727598F1}"/>
              </a:ext>
            </a:extLst>
          </p:cNvPr>
          <p:cNvSpPr/>
          <p:nvPr/>
        </p:nvSpPr>
        <p:spPr>
          <a:xfrm>
            <a:off x="0" y="1359408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498759" y="37559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Hash function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C1023-EDE9-E520-E57F-FF91C6393527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2" descr="Free File SVG, PNG Icon, Symbol. Download Image.">
            <a:extLst>
              <a:ext uri="{FF2B5EF4-FFF2-40B4-BE49-F238E27FC236}">
                <a16:creationId xmlns:a16="http://schemas.microsoft.com/office/drawing/2014/main" id="{783095D6-2EFC-0362-ABDC-086670F4F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91" y="1924074"/>
            <a:ext cx="2207138" cy="22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570999-2B65-3734-B339-032A8AAA0D0C}"/>
              </a:ext>
            </a:extLst>
          </p:cNvPr>
          <p:cNvSpPr txBox="1"/>
          <p:nvPr/>
        </p:nvSpPr>
        <p:spPr>
          <a:xfrm>
            <a:off x="4596191" y="1400854"/>
            <a:ext cx="2207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notepad.exe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35C6B2-BDE1-ECB1-57A3-1E42DDF783DF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5699760" y="4131212"/>
            <a:ext cx="0" cy="84980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8B4168-F98E-4391-4B6A-F06829EC7387}"/>
              </a:ext>
            </a:extLst>
          </p:cNvPr>
          <p:cNvSpPr txBox="1"/>
          <p:nvPr/>
        </p:nvSpPr>
        <p:spPr>
          <a:xfrm>
            <a:off x="5855092" y="4172658"/>
            <a:ext cx="1467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SHA256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10834-9372-107A-BD38-79C6C2C8BF92}"/>
              </a:ext>
            </a:extLst>
          </p:cNvPr>
          <p:cNvSpPr txBox="1"/>
          <p:nvPr/>
        </p:nvSpPr>
        <p:spPr>
          <a:xfrm>
            <a:off x="1432560" y="4981015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87F53BC444C05230CE439DBB127C03F2E374067D6FB08E91C834371FD9ECF661</a:t>
            </a:r>
          </a:p>
        </p:txBody>
      </p:sp>
    </p:spTree>
    <p:extLst>
      <p:ext uri="{BB962C8B-B14F-4D97-AF65-F5344CB8AC3E}">
        <p14:creationId xmlns:p14="http://schemas.microsoft.com/office/powerpoint/2010/main" val="170353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C6578-CBA3-E570-E936-9EDD7F8D9305}"/>
              </a:ext>
            </a:extLst>
          </p:cNvPr>
          <p:cNvSpPr/>
          <p:nvPr/>
        </p:nvSpPr>
        <p:spPr>
          <a:xfrm>
            <a:off x="0" y="1328039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9E330-A9EE-10B5-0C6C-FA35CA51F1F6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239648" y="37253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Simplest detection</a:t>
            </a:r>
            <a:endParaRPr lang="en-US" sz="3600" dirty="0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16950575-D1A0-41BC-A100-E5E85FB2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410" y="2571557"/>
            <a:ext cx="2207138" cy="22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Malware Icon - Free PNG &amp; SVG 1568999 - Noun Project">
            <a:extLst>
              <a:ext uri="{FF2B5EF4-FFF2-40B4-BE49-F238E27FC236}">
                <a16:creationId xmlns:a16="http://schemas.microsoft.com/office/drawing/2014/main" id="{A97ECA7D-B344-82BC-75A8-005ED85D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76" y="2017600"/>
            <a:ext cx="3988308" cy="39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BCB170-65AA-DEB9-0580-54211546862A}"/>
              </a:ext>
            </a:extLst>
          </p:cNvPr>
          <p:cNvSpPr txBox="1"/>
          <p:nvPr/>
        </p:nvSpPr>
        <p:spPr>
          <a:xfrm>
            <a:off x="486963" y="1960421"/>
            <a:ext cx="848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File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8F4CD-1AC6-E3D9-5BFD-3B0AE5DBA153}"/>
              </a:ext>
            </a:extLst>
          </p:cNvPr>
          <p:cNvSpPr txBox="1"/>
          <p:nvPr/>
        </p:nvSpPr>
        <p:spPr>
          <a:xfrm>
            <a:off x="8374143" y="1423249"/>
            <a:ext cx="3401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Malwares SHA database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8F71A6-32ED-3BE7-E149-CA544436A24D}"/>
              </a:ext>
            </a:extLst>
          </p:cNvPr>
          <p:cNvCxnSpPr>
            <a:cxnSpLocks/>
          </p:cNvCxnSpPr>
          <p:nvPr/>
        </p:nvCxnSpPr>
        <p:spPr>
          <a:xfrm>
            <a:off x="5181600" y="3582924"/>
            <a:ext cx="303580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AFAF5-5EDE-95C3-BFA2-3656FBA8E553}"/>
              </a:ext>
            </a:extLst>
          </p:cNvPr>
          <p:cNvSpPr txBox="1"/>
          <p:nvPr/>
        </p:nvSpPr>
        <p:spPr>
          <a:xfrm>
            <a:off x="5181600" y="2922939"/>
            <a:ext cx="3675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Is SHA in the database?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EC02E8-0B0E-ECA6-07CE-32B9B631B841}"/>
              </a:ext>
            </a:extLst>
          </p:cNvPr>
          <p:cNvCxnSpPr>
            <a:cxnSpLocks/>
          </p:cNvCxnSpPr>
          <p:nvPr/>
        </p:nvCxnSpPr>
        <p:spPr>
          <a:xfrm>
            <a:off x="1737360" y="3571494"/>
            <a:ext cx="170078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ADBF-2DE7-2B79-B74B-20A0977A053E}"/>
              </a:ext>
            </a:extLst>
          </p:cNvPr>
          <p:cNvSpPr/>
          <p:nvPr/>
        </p:nvSpPr>
        <p:spPr>
          <a:xfrm>
            <a:off x="3558301" y="3278886"/>
            <a:ext cx="1409939" cy="585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Checksum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37121-2BFE-547E-7EC7-1DE19EEE04CF}"/>
              </a:ext>
            </a:extLst>
          </p:cNvPr>
          <p:cNvSpPr txBox="1"/>
          <p:nvPr/>
        </p:nvSpPr>
        <p:spPr>
          <a:xfrm>
            <a:off x="1757673" y="2885036"/>
            <a:ext cx="1467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SHA256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017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255351" y="37253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Algorithm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6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255351" y="37253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Signature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7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255351" y="37253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Example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0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53B76DE-5251-C259-7866-39AA2B6A9A68}"/>
              </a:ext>
            </a:extLst>
          </p:cNvPr>
          <p:cNvSpPr txBox="1">
            <a:spLocks/>
          </p:cNvSpPr>
          <p:nvPr/>
        </p:nvSpPr>
        <p:spPr>
          <a:xfrm>
            <a:off x="3255351" y="37253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Evading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0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7383126" y="4705209"/>
            <a:ext cx="1438031" cy="41504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6"/>
          </p:cNvCxnSpPr>
          <p:nvPr/>
        </p:nvCxnSpPr>
        <p:spPr>
          <a:xfrm flipH="1">
            <a:off x="8821157" y="4912731"/>
            <a:ext cx="429165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>
            <a:extLst>
              <a:ext uri="{FF2B5EF4-FFF2-40B4-BE49-F238E27FC236}">
                <a16:creationId xmlns:a16="http://schemas.microsoft.com/office/drawing/2014/main" id="{3153680D-476A-30C4-28AE-7A2BDE1B6D95}"/>
              </a:ext>
            </a:extLst>
          </p:cNvPr>
          <p:cNvSpPr txBox="1">
            <a:spLocks/>
          </p:cNvSpPr>
          <p:nvPr/>
        </p:nvSpPr>
        <p:spPr>
          <a:xfrm>
            <a:off x="3468706" y="220731"/>
            <a:ext cx="5254587" cy="669399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/>
              <a:t>anegdota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1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59408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DYNAMIC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005C-155B-4573-A509-D8D878F002E2}"/>
              </a:ext>
            </a:extLst>
          </p:cNvPr>
          <p:cNvSpPr txBox="1"/>
          <p:nvPr/>
        </p:nvSpPr>
        <p:spPr>
          <a:xfrm>
            <a:off x="1431332" y="1454412"/>
            <a:ext cx="2927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Dynamic analysis in cybersecurity</a:t>
            </a:r>
            <a:endParaRPr lang="en-US" sz="2800" dirty="0"/>
          </a:p>
        </p:txBody>
      </p:sp>
      <p:pic>
        <p:nvPicPr>
          <p:cNvPr id="8" name="Picture 2" descr="Free File SVG, PNG Icon, Symbol. Download Image.">
            <a:extLst>
              <a:ext uri="{FF2B5EF4-FFF2-40B4-BE49-F238E27FC236}">
                <a16:creationId xmlns:a16="http://schemas.microsoft.com/office/drawing/2014/main" id="{00A3C344-EE38-1772-5FAD-4698DCB1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46" y="2789637"/>
            <a:ext cx="2207138" cy="22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351DD3-3904-4BD7-39FE-93680D6B6443}"/>
              </a:ext>
            </a:extLst>
          </p:cNvPr>
          <p:cNvSpPr txBox="1"/>
          <p:nvPr/>
        </p:nvSpPr>
        <p:spPr>
          <a:xfrm>
            <a:off x="632757" y="5329711"/>
            <a:ext cx="467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run</a:t>
            </a:r>
            <a:r>
              <a:rPr lang="en-US" sz="2800" dirty="0">
                <a:solidFill>
                  <a:schemeClr val="bg1"/>
                </a:solidFill>
              </a:rPr>
              <a:t> file </a:t>
            </a:r>
            <a:r>
              <a:rPr lang="pl-PL" sz="2800" dirty="0">
                <a:solidFill>
                  <a:schemeClr val="bg1"/>
                </a:solidFill>
              </a:rPr>
              <a:t>in „safe” environment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7165E-B050-B47D-11D4-8BD4A0F43CD3}"/>
              </a:ext>
            </a:extLst>
          </p:cNvPr>
          <p:cNvSpPr txBox="1"/>
          <p:nvPr/>
        </p:nvSpPr>
        <p:spPr>
          <a:xfrm>
            <a:off x="7524456" y="1588992"/>
            <a:ext cx="2884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Dynamic analysis in car mechanics</a:t>
            </a:r>
            <a:endParaRPr lang="en-US" sz="2800" dirty="0"/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7F4327-8374-62B7-C205-13768842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24" y="1834738"/>
            <a:ext cx="3922776" cy="39227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2B8232-ACBB-2A25-6901-478B31CCCF81}"/>
              </a:ext>
            </a:extLst>
          </p:cNvPr>
          <p:cNvSpPr txBox="1"/>
          <p:nvPr/>
        </p:nvSpPr>
        <p:spPr>
          <a:xfrm>
            <a:off x="7059168" y="5211047"/>
            <a:ext cx="5132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Start engine remotely on desert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4971-6462-E049-104A-560EFE1E08B5}"/>
              </a:ext>
            </a:extLst>
          </p:cNvPr>
          <p:cNvSpPr txBox="1"/>
          <p:nvPr/>
        </p:nvSpPr>
        <p:spPr>
          <a:xfrm>
            <a:off x="1995542" y="208849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Types of detection/analysis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59408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DYNAMIC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005C-155B-4573-A509-D8D878F002E2}"/>
              </a:ext>
            </a:extLst>
          </p:cNvPr>
          <p:cNvSpPr txBox="1"/>
          <p:nvPr/>
        </p:nvSpPr>
        <p:spPr>
          <a:xfrm>
            <a:off x="1431332" y="1454412"/>
            <a:ext cx="29273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Encrypted strings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51DD3-3904-4BD7-39FE-93680D6B6443}"/>
              </a:ext>
            </a:extLst>
          </p:cNvPr>
          <p:cNvSpPr txBox="1"/>
          <p:nvPr/>
        </p:nvSpPr>
        <p:spPr>
          <a:xfrm>
            <a:off x="632757" y="5329711"/>
            <a:ext cx="467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run</a:t>
            </a:r>
            <a:r>
              <a:rPr lang="en-US" sz="2800" dirty="0">
                <a:solidFill>
                  <a:schemeClr val="bg1"/>
                </a:solidFill>
              </a:rPr>
              <a:t> file </a:t>
            </a:r>
            <a:r>
              <a:rPr lang="pl-PL" sz="2800" dirty="0">
                <a:solidFill>
                  <a:schemeClr val="bg1"/>
                </a:solidFill>
              </a:rPr>
              <a:t>in „safe” environment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7165E-B050-B47D-11D4-8BD4A0F43CD3}"/>
              </a:ext>
            </a:extLst>
          </p:cNvPr>
          <p:cNvSpPr txBox="1"/>
          <p:nvPr/>
        </p:nvSpPr>
        <p:spPr>
          <a:xfrm>
            <a:off x="7524456" y="1588992"/>
            <a:ext cx="2884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Lazy loading of libraries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2B8232-ACBB-2A25-6901-478B31CCCF81}"/>
              </a:ext>
            </a:extLst>
          </p:cNvPr>
          <p:cNvSpPr txBox="1"/>
          <p:nvPr/>
        </p:nvSpPr>
        <p:spPr>
          <a:xfrm>
            <a:off x="7059168" y="5211047"/>
            <a:ext cx="5132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Start engine remotely on desert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4971-6462-E049-104A-560EFE1E08B5}"/>
              </a:ext>
            </a:extLst>
          </p:cNvPr>
          <p:cNvSpPr txBox="1"/>
          <p:nvPr/>
        </p:nvSpPr>
        <p:spPr>
          <a:xfrm>
            <a:off x="1995542" y="208849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Obfuscation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4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59408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DYNAMIC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005C-155B-4573-A509-D8D878F002E2}"/>
              </a:ext>
            </a:extLst>
          </p:cNvPr>
          <p:cNvSpPr txBox="1"/>
          <p:nvPr/>
        </p:nvSpPr>
        <p:spPr>
          <a:xfrm>
            <a:off x="1431332" y="1454412"/>
            <a:ext cx="29273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Encrypted strings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51DD3-3904-4BD7-39FE-93680D6B6443}"/>
              </a:ext>
            </a:extLst>
          </p:cNvPr>
          <p:cNvSpPr txBox="1"/>
          <p:nvPr/>
        </p:nvSpPr>
        <p:spPr>
          <a:xfrm>
            <a:off x="632757" y="5329711"/>
            <a:ext cx="467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run</a:t>
            </a:r>
            <a:r>
              <a:rPr lang="en-US" sz="2800" dirty="0">
                <a:solidFill>
                  <a:schemeClr val="bg1"/>
                </a:solidFill>
              </a:rPr>
              <a:t> file </a:t>
            </a:r>
            <a:r>
              <a:rPr lang="pl-PL" sz="2800" dirty="0">
                <a:solidFill>
                  <a:schemeClr val="bg1"/>
                </a:solidFill>
              </a:rPr>
              <a:t>in „safe” environment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7165E-B050-B47D-11D4-8BD4A0F43CD3}"/>
              </a:ext>
            </a:extLst>
          </p:cNvPr>
          <p:cNvSpPr txBox="1"/>
          <p:nvPr/>
        </p:nvSpPr>
        <p:spPr>
          <a:xfrm>
            <a:off x="7524456" y="1588992"/>
            <a:ext cx="2884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Lazy loading of libraries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2B8232-ACBB-2A25-6901-478B31CCCF81}"/>
              </a:ext>
            </a:extLst>
          </p:cNvPr>
          <p:cNvSpPr txBox="1"/>
          <p:nvPr/>
        </p:nvSpPr>
        <p:spPr>
          <a:xfrm>
            <a:off x="7059168" y="5211047"/>
            <a:ext cx="5132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Start engine remotely on desert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4971-6462-E049-104A-560EFE1E08B5}"/>
              </a:ext>
            </a:extLst>
          </p:cNvPr>
          <p:cNvSpPr txBox="1"/>
          <p:nvPr/>
        </p:nvSpPr>
        <p:spPr>
          <a:xfrm>
            <a:off x="1995542" y="208849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Wacatac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8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59408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DYNAMIC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4971-6462-E049-104A-560EFE1E08B5}"/>
              </a:ext>
            </a:extLst>
          </p:cNvPr>
          <p:cNvSpPr txBox="1"/>
          <p:nvPr/>
        </p:nvSpPr>
        <p:spPr>
          <a:xfrm>
            <a:off x="1995542" y="208849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Sandbox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sandbox with a shovel and a shovel&#10;&#10;Description automatically generated">
            <a:extLst>
              <a:ext uri="{FF2B5EF4-FFF2-40B4-BE49-F238E27FC236}">
                <a16:creationId xmlns:a16="http://schemas.microsoft.com/office/drawing/2014/main" id="{D1FC41A9-F56F-B0CD-3260-22062AFA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995" y="1748084"/>
            <a:ext cx="4888485" cy="42734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6F7F7F-A8A4-6830-4C54-86066D879CF7}"/>
              </a:ext>
            </a:extLst>
          </p:cNvPr>
          <p:cNvSpPr txBox="1"/>
          <p:nvPr/>
        </p:nvSpPr>
        <p:spPr>
          <a:xfrm>
            <a:off x="531888" y="1588524"/>
            <a:ext cx="2927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ISOLATED ENVIRONMENT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F3A8E-6FE1-B0A8-196E-F121A9E0ADD3}"/>
              </a:ext>
            </a:extLst>
          </p:cNvPr>
          <p:cNvSpPr txBox="1"/>
          <p:nvPr/>
        </p:nvSpPr>
        <p:spPr>
          <a:xfrm>
            <a:off x="434351" y="4224399"/>
            <a:ext cx="3089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VIRTUALIZATION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E2D4B-BDD9-A34F-99C4-E002B12D8DAA}"/>
              </a:ext>
            </a:extLst>
          </p:cNvPr>
          <p:cNvSpPr txBox="1"/>
          <p:nvPr/>
        </p:nvSpPr>
        <p:spPr>
          <a:xfrm>
            <a:off x="8477279" y="1871343"/>
            <a:ext cx="3089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FAKENET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9008B-7DFD-AB0C-35B6-F61F8B1996C9}"/>
              </a:ext>
            </a:extLst>
          </p:cNvPr>
          <p:cNvSpPr txBox="1"/>
          <p:nvPr/>
        </p:nvSpPr>
        <p:spPr>
          <a:xfrm>
            <a:off x="8846832" y="3701179"/>
            <a:ext cx="3089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filestytes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5891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72846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DYNAMIC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4971-6462-E049-104A-560EFE1E08B5}"/>
              </a:ext>
            </a:extLst>
          </p:cNvPr>
          <p:cNvSpPr txBox="1"/>
          <p:nvPr/>
        </p:nvSpPr>
        <p:spPr>
          <a:xfrm>
            <a:off x="1995542" y="208849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Quasi-Sandbox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fish hook with a white light&#10;&#10;Description automatically generated">
            <a:extLst>
              <a:ext uri="{FF2B5EF4-FFF2-40B4-BE49-F238E27FC236}">
                <a16:creationId xmlns:a16="http://schemas.microsoft.com/office/drawing/2014/main" id="{9F16AACD-96D3-49C6-979A-1BDD3451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30" y="1430174"/>
            <a:ext cx="4757467" cy="47574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A0B27B1-BD4C-ED95-F6F9-3BC04CB795A0}"/>
              </a:ext>
            </a:extLst>
          </p:cNvPr>
          <p:cNvSpPr/>
          <p:nvPr/>
        </p:nvSpPr>
        <p:spPr>
          <a:xfrm>
            <a:off x="879358" y="2803115"/>
            <a:ext cx="1725167" cy="7498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800" dirty="0">
                <a:solidFill>
                  <a:schemeClr val="bg1"/>
                </a:solidFill>
              </a:rPr>
              <a:t>API CALL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2DA5F-A2E5-8DA2-6CF5-66B089E80569}"/>
              </a:ext>
            </a:extLst>
          </p:cNvPr>
          <p:cNvSpPr/>
          <p:nvPr/>
        </p:nvSpPr>
        <p:spPr>
          <a:xfrm>
            <a:off x="347472" y="4881136"/>
            <a:ext cx="2767584" cy="883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dirty="0">
                <a:solidFill>
                  <a:schemeClr val="bg1"/>
                </a:solidFill>
              </a:rPr>
              <a:t>API FUNCTION</a:t>
            </a:r>
            <a:endParaRPr lang="en-US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7FEEDD-F76E-E462-0547-AF3E2D1A792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31264" y="3608188"/>
            <a:ext cx="10678" cy="1272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A6A026-974E-C1A9-FACF-C3F3946A5026}"/>
              </a:ext>
            </a:extLst>
          </p:cNvPr>
          <p:cNvSpPr txBox="1"/>
          <p:nvPr/>
        </p:nvSpPr>
        <p:spPr>
          <a:xfrm>
            <a:off x="762009" y="1503205"/>
            <a:ext cx="1959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NORMAL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E3C1BD-D4AF-FB7A-8555-E236A85C8D13}"/>
              </a:ext>
            </a:extLst>
          </p:cNvPr>
          <p:cNvSpPr txBox="1"/>
          <p:nvPr/>
        </p:nvSpPr>
        <p:spPr>
          <a:xfrm>
            <a:off x="8869689" y="1538518"/>
            <a:ext cx="1959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HOOKED</a:t>
            </a:r>
            <a:endParaRPr lang="en-US" sz="3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16BC34-9B8E-0AFD-11E2-49CA328A5ED5}"/>
              </a:ext>
            </a:extLst>
          </p:cNvPr>
          <p:cNvSpPr/>
          <p:nvPr/>
        </p:nvSpPr>
        <p:spPr>
          <a:xfrm>
            <a:off x="8987037" y="2142945"/>
            <a:ext cx="1725167" cy="7498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800" dirty="0">
                <a:solidFill>
                  <a:schemeClr val="bg1"/>
                </a:solidFill>
              </a:rPr>
              <a:t>API CALL</a:t>
            </a:r>
            <a:endParaRPr lang="en-US" sz="1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AD0A5A-8F5A-3BC8-B7D4-9D523821F012}"/>
              </a:ext>
            </a:extLst>
          </p:cNvPr>
          <p:cNvSpPr/>
          <p:nvPr/>
        </p:nvSpPr>
        <p:spPr>
          <a:xfrm>
            <a:off x="8465828" y="4877633"/>
            <a:ext cx="2767584" cy="883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dirty="0">
                <a:solidFill>
                  <a:schemeClr val="bg1"/>
                </a:solidFill>
              </a:rPr>
              <a:t>API FUNCTION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A86141-1216-6A04-261F-C89571C50264}"/>
              </a:ext>
            </a:extLst>
          </p:cNvPr>
          <p:cNvSpPr/>
          <p:nvPr/>
        </p:nvSpPr>
        <p:spPr>
          <a:xfrm>
            <a:off x="8465828" y="3309840"/>
            <a:ext cx="2767584" cy="8834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800" dirty="0">
                <a:solidFill>
                  <a:schemeClr val="bg1"/>
                </a:solidFill>
              </a:rPr>
              <a:t>MY FUNCTION</a:t>
            </a:r>
            <a:endParaRPr lang="en-US" sz="2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C86C7E-D436-88AD-CBFC-9C9617D80EDB}"/>
              </a:ext>
            </a:extLst>
          </p:cNvPr>
          <p:cNvCxnSpPr>
            <a:cxnSpLocks/>
          </p:cNvCxnSpPr>
          <p:nvPr/>
        </p:nvCxnSpPr>
        <p:spPr>
          <a:xfrm>
            <a:off x="9849620" y="4193317"/>
            <a:ext cx="0" cy="687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764D4C-D331-D61A-23E5-46829B14B7D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849620" y="2910871"/>
            <a:ext cx="0" cy="398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6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72846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DYNAMIC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4971-6462-E049-104A-560EFE1E08B5}"/>
              </a:ext>
            </a:extLst>
          </p:cNvPr>
          <p:cNvSpPr txBox="1"/>
          <p:nvPr/>
        </p:nvSpPr>
        <p:spPr>
          <a:xfrm>
            <a:off x="1995542" y="208849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Algorithm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4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72846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DYNAMIC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4971-6462-E049-104A-560EFE1E08B5}"/>
              </a:ext>
            </a:extLst>
          </p:cNvPr>
          <p:cNvSpPr txBox="1"/>
          <p:nvPr/>
        </p:nvSpPr>
        <p:spPr>
          <a:xfrm>
            <a:off x="1995542" y="208849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Signature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72846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DYNAMIC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4971-6462-E049-104A-560EFE1E08B5}"/>
              </a:ext>
            </a:extLst>
          </p:cNvPr>
          <p:cNvSpPr txBox="1"/>
          <p:nvPr/>
        </p:nvSpPr>
        <p:spPr>
          <a:xfrm>
            <a:off x="1995542" y="208849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Example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4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72846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DYNAMIC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24971-6462-E049-104A-560EFE1E08B5}"/>
              </a:ext>
            </a:extLst>
          </p:cNvPr>
          <p:cNvSpPr txBox="1"/>
          <p:nvPr/>
        </p:nvSpPr>
        <p:spPr>
          <a:xfrm>
            <a:off x="1995542" y="208849"/>
            <a:ext cx="800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Antyvirtualization Tricks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06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109" y="2047162"/>
            <a:ext cx="3520357" cy="1381838"/>
          </a:xfrm>
        </p:spPr>
        <p:txBody>
          <a:bodyPr/>
          <a:lstStyle/>
          <a:p>
            <a:r>
              <a:rPr lang="en-US" sz="7200" dirty="0"/>
              <a:t>Thanks</a:t>
            </a:r>
            <a:endParaRPr lang="en-GB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1E7B5-669B-588A-891F-E77793C94E53}"/>
              </a:ext>
            </a:extLst>
          </p:cNvPr>
          <p:cNvSpPr txBox="1"/>
          <p:nvPr/>
        </p:nvSpPr>
        <p:spPr>
          <a:xfrm>
            <a:off x="1392248" y="5616186"/>
            <a:ext cx="10533299" cy="6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Source: </a:t>
            </a:r>
            <a:r>
              <a:rPr lang="en-US" sz="3600" dirty="0">
                <a:solidFill>
                  <a:schemeClr val="bg1"/>
                </a:solidFill>
              </a:rPr>
              <a:t>https://github.com/radkum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7383126" y="4705209"/>
            <a:ext cx="1438031" cy="41504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6"/>
          </p:cNvCxnSpPr>
          <p:nvPr/>
        </p:nvCxnSpPr>
        <p:spPr>
          <a:xfrm flipH="1">
            <a:off x="8821157" y="4912731"/>
            <a:ext cx="429165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>
            <a:extLst>
              <a:ext uri="{FF2B5EF4-FFF2-40B4-BE49-F238E27FC236}">
                <a16:creationId xmlns:a16="http://schemas.microsoft.com/office/drawing/2014/main" id="{FC57D711-1D6A-D4BB-7661-078594AA604A}"/>
              </a:ext>
            </a:extLst>
          </p:cNvPr>
          <p:cNvSpPr txBox="1">
            <a:spLocks/>
          </p:cNvSpPr>
          <p:nvPr/>
        </p:nvSpPr>
        <p:spPr>
          <a:xfrm>
            <a:off x="3498759" y="43655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Statisctics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74205-1292-6FD8-C010-2047E39B8ADF}"/>
              </a:ext>
            </a:extLst>
          </p:cNvPr>
          <p:cNvSpPr txBox="1"/>
          <p:nvPr/>
        </p:nvSpPr>
        <p:spPr>
          <a:xfrm>
            <a:off x="3048000" y="31149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BD8D4"/>
                </a:solidFill>
                <a:effectLst/>
                <a:latin typeface="averta std"/>
              </a:rPr>
              <a:t>Every day, </a:t>
            </a:r>
            <a:r>
              <a:rPr lang="en-US" b="0" i="0" u="none" strike="noStrike" dirty="0">
                <a:solidFill>
                  <a:srgbClr val="3D9AF8"/>
                </a:solidFill>
                <a:effectLst/>
                <a:latin typeface="averta std"/>
                <a:hlinkClick r:id="rId2"/>
              </a:rPr>
              <a:t>560,000 new pieces of malware</a:t>
            </a:r>
            <a:r>
              <a:rPr lang="en-US" b="0" i="0" dirty="0">
                <a:solidFill>
                  <a:srgbClr val="DBD8D4"/>
                </a:solidFill>
                <a:effectLst/>
                <a:latin typeface="averta std"/>
              </a:rPr>
              <a:t> are detected.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BD8D4"/>
                </a:solidFill>
                <a:effectLst/>
                <a:latin typeface="averta std"/>
              </a:rPr>
              <a:t>There are now over </a:t>
            </a:r>
            <a:r>
              <a:rPr lang="en-US" b="0" i="0" u="none" strike="noStrike" dirty="0">
                <a:solidFill>
                  <a:srgbClr val="3D9AF8"/>
                </a:solidFill>
                <a:effectLst/>
                <a:latin typeface="averta std"/>
                <a:hlinkClick r:id="rId3"/>
              </a:rPr>
              <a:t>1 billion malware</a:t>
            </a:r>
            <a:r>
              <a:rPr lang="en-US" b="0" i="0" dirty="0">
                <a:solidFill>
                  <a:srgbClr val="DBD8D4"/>
                </a:solidFill>
                <a:effectLst/>
                <a:latin typeface="averta std"/>
              </a:rPr>
              <a:t> programs in existence.</a:t>
            </a:r>
          </a:p>
        </p:txBody>
      </p:sp>
    </p:spTree>
    <p:extLst>
      <p:ext uri="{BB962C8B-B14F-4D97-AF65-F5344CB8AC3E}">
        <p14:creationId xmlns:p14="http://schemas.microsoft.com/office/powerpoint/2010/main" val="338492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7383126" y="4705209"/>
            <a:ext cx="1438031" cy="41504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6"/>
          </p:cNvCxnSpPr>
          <p:nvPr/>
        </p:nvCxnSpPr>
        <p:spPr>
          <a:xfrm flipH="1">
            <a:off x="8821157" y="4912731"/>
            <a:ext cx="429165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>
            <a:extLst>
              <a:ext uri="{FF2B5EF4-FFF2-40B4-BE49-F238E27FC236}">
                <a16:creationId xmlns:a16="http://schemas.microsoft.com/office/drawing/2014/main" id="{FC57D711-1D6A-D4BB-7661-078594AA604A}"/>
              </a:ext>
            </a:extLst>
          </p:cNvPr>
          <p:cNvSpPr txBox="1">
            <a:spLocks/>
          </p:cNvSpPr>
          <p:nvPr/>
        </p:nvSpPr>
        <p:spPr>
          <a:xfrm>
            <a:off x="3498759" y="37559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History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74205-1292-6FD8-C010-2047E39B8ADF}"/>
              </a:ext>
            </a:extLst>
          </p:cNvPr>
          <p:cNvSpPr txBox="1"/>
          <p:nvPr/>
        </p:nvSpPr>
        <p:spPr>
          <a:xfrm>
            <a:off x="3048000" y="31149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BD8D4"/>
                </a:solidFill>
                <a:effectLst/>
                <a:latin typeface="averta std"/>
              </a:rPr>
              <a:t>Every day, </a:t>
            </a:r>
            <a:r>
              <a:rPr lang="en-US" b="0" i="0" u="none" strike="noStrike" dirty="0">
                <a:solidFill>
                  <a:srgbClr val="3D9AF8"/>
                </a:solidFill>
                <a:effectLst/>
                <a:latin typeface="averta std"/>
                <a:hlinkClick r:id="rId2"/>
              </a:rPr>
              <a:t>560,000 new pieces of malware</a:t>
            </a:r>
            <a:r>
              <a:rPr lang="en-US" b="0" i="0" dirty="0">
                <a:solidFill>
                  <a:srgbClr val="DBD8D4"/>
                </a:solidFill>
                <a:effectLst/>
                <a:latin typeface="averta std"/>
              </a:rPr>
              <a:t> are detected.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BD8D4"/>
                </a:solidFill>
                <a:effectLst/>
                <a:latin typeface="averta std"/>
              </a:rPr>
              <a:t>There are now over </a:t>
            </a:r>
            <a:r>
              <a:rPr lang="en-US" b="0" i="0" u="none" strike="noStrike" dirty="0">
                <a:solidFill>
                  <a:srgbClr val="3D9AF8"/>
                </a:solidFill>
                <a:effectLst/>
                <a:latin typeface="averta std"/>
                <a:hlinkClick r:id="rId3"/>
              </a:rPr>
              <a:t>1 billion malware</a:t>
            </a:r>
            <a:r>
              <a:rPr lang="en-US" b="0" i="0" dirty="0">
                <a:solidFill>
                  <a:srgbClr val="DBD8D4"/>
                </a:solidFill>
                <a:effectLst/>
                <a:latin typeface="averta std"/>
              </a:rPr>
              <a:t> programs in existence.</a:t>
            </a:r>
          </a:p>
        </p:txBody>
      </p:sp>
    </p:spTree>
    <p:extLst>
      <p:ext uri="{BB962C8B-B14F-4D97-AF65-F5344CB8AC3E}">
        <p14:creationId xmlns:p14="http://schemas.microsoft.com/office/powerpoint/2010/main" val="20454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7383126" y="4705209"/>
            <a:ext cx="1438031" cy="41504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6"/>
          </p:cNvCxnSpPr>
          <p:nvPr/>
        </p:nvCxnSpPr>
        <p:spPr>
          <a:xfrm flipH="1">
            <a:off x="8821157" y="4912731"/>
            <a:ext cx="429165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>
            <a:extLst>
              <a:ext uri="{FF2B5EF4-FFF2-40B4-BE49-F238E27FC236}">
                <a16:creationId xmlns:a16="http://schemas.microsoft.com/office/drawing/2014/main" id="{FC57D711-1D6A-D4BB-7661-078594AA604A}"/>
              </a:ext>
            </a:extLst>
          </p:cNvPr>
          <p:cNvSpPr txBox="1">
            <a:spLocks/>
          </p:cNvSpPr>
          <p:nvPr/>
        </p:nvSpPr>
        <p:spPr>
          <a:xfrm>
            <a:off x="2986695" y="308536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Malware</a:t>
            </a:r>
            <a:endParaRPr lang="en-US" sz="3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31001D-8B12-E102-1FEA-9113146E41FD}"/>
              </a:ext>
            </a:extLst>
          </p:cNvPr>
          <p:cNvSpPr/>
          <p:nvPr/>
        </p:nvSpPr>
        <p:spPr>
          <a:xfrm>
            <a:off x="1048512" y="3016196"/>
            <a:ext cx="3041904" cy="161452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/>
              <a:t>MALWARE</a:t>
            </a:r>
            <a:br>
              <a:rPr lang="pl-PL" dirty="0"/>
            </a:br>
            <a:r>
              <a:rPr lang="pl-PL" dirty="0"/>
              <a:t>(MALICIOUS SOFTWARE)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482368-4A2D-994C-5D3D-AFA83FAAB962}"/>
              </a:ext>
            </a:extLst>
          </p:cNvPr>
          <p:cNvSpPr/>
          <p:nvPr/>
        </p:nvSpPr>
        <p:spPr>
          <a:xfrm>
            <a:off x="7233149" y="1571741"/>
            <a:ext cx="2846832" cy="396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Trojan</a:t>
            </a:r>
            <a:endParaRPr 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CF282D-2410-D9CB-912E-BA4287E46172}"/>
              </a:ext>
            </a:extLst>
          </p:cNvPr>
          <p:cNvSpPr/>
          <p:nvPr/>
        </p:nvSpPr>
        <p:spPr>
          <a:xfrm>
            <a:off x="7233149" y="2251539"/>
            <a:ext cx="2846832" cy="396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Ransomware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328BAB-4158-DD55-7F6B-3E2EE590DF8D}"/>
              </a:ext>
            </a:extLst>
          </p:cNvPr>
          <p:cNvSpPr/>
          <p:nvPr/>
        </p:nvSpPr>
        <p:spPr>
          <a:xfrm>
            <a:off x="7233149" y="2946381"/>
            <a:ext cx="2846832" cy="396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Spyware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998ED1-A8EA-7F67-DA7E-9E0187BF1FF2}"/>
              </a:ext>
            </a:extLst>
          </p:cNvPr>
          <p:cNvSpPr/>
          <p:nvPr/>
        </p:nvSpPr>
        <p:spPr>
          <a:xfrm>
            <a:off x="7218277" y="3623554"/>
            <a:ext cx="2846832" cy="396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Adware</a:t>
            </a:r>
            <a:endParaRPr lang="en-US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E78462-BF27-3DCE-A2EB-F443B2F83FFA}"/>
              </a:ext>
            </a:extLst>
          </p:cNvPr>
          <p:cNvSpPr/>
          <p:nvPr/>
        </p:nvSpPr>
        <p:spPr>
          <a:xfrm>
            <a:off x="7218277" y="4292845"/>
            <a:ext cx="2846832" cy="396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Rootkit</a:t>
            </a:r>
            <a:endParaRPr lang="en-US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DD96A9-22AF-8B68-7B8A-755A8531CCC2}"/>
              </a:ext>
            </a:extLst>
          </p:cNvPr>
          <p:cNvSpPr/>
          <p:nvPr/>
        </p:nvSpPr>
        <p:spPr>
          <a:xfrm>
            <a:off x="7218277" y="4937107"/>
            <a:ext cx="2846832" cy="3831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Keylogger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2C226E-CFB5-CFDD-7621-0944E6889584}"/>
              </a:ext>
            </a:extLst>
          </p:cNvPr>
          <p:cNvSpPr/>
          <p:nvPr/>
        </p:nvSpPr>
        <p:spPr>
          <a:xfrm>
            <a:off x="7218277" y="5634046"/>
            <a:ext cx="2846832" cy="396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Bots</a:t>
            </a:r>
            <a:endParaRPr lang="en-US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7E91B-6493-8FDD-AF85-C4BC684150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0416" y="1769861"/>
            <a:ext cx="3142733" cy="20535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905FD7-DEE6-3B6A-C05B-D88DA6818C6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090416" y="2449659"/>
            <a:ext cx="3142733" cy="13737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43C498-2056-2746-ACF5-E4F41C81802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4090416" y="3144501"/>
            <a:ext cx="3142733" cy="6789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52261F-0B04-23B7-8B10-06BA164130E0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4090416" y="3821674"/>
            <a:ext cx="3127861" cy="17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E26373-1046-6472-7287-97BD953828F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090416" y="3823457"/>
            <a:ext cx="3127861" cy="6675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62A057-FA2B-7AED-1ED1-B4AF9DACF38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090416" y="3823457"/>
            <a:ext cx="3127861" cy="13052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6FD1F0-EAFA-B0B5-E672-3C9A1E6CCA56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4090416" y="3823457"/>
            <a:ext cx="3127861" cy="200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9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7383126" y="4705209"/>
            <a:ext cx="1438031" cy="41504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6"/>
          </p:cNvCxnSpPr>
          <p:nvPr/>
        </p:nvCxnSpPr>
        <p:spPr>
          <a:xfrm flipH="1">
            <a:off x="8821157" y="4912731"/>
            <a:ext cx="429165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>
            <a:extLst>
              <a:ext uri="{FF2B5EF4-FFF2-40B4-BE49-F238E27FC236}">
                <a16:creationId xmlns:a16="http://schemas.microsoft.com/office/drawing/2014/main" id="{FC57D711-1D6A-D4BB-7661-078594AA604A}"/>
              </a:ext>
            </a:extLst>
          </p:cNvPr>
          <p:cNvSpPr txBox="1">
            <a:spLocks/>
          </p:cNvSpPr>
          <p:nvPr/>
        </p:nvSpPr>
        <p:spPr>
          <a:xfrm>
            <a:off x="3498759" y="37559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Black hat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9E659-6EA9-AB90-7772-9FB801E979C5}"/>
              </a:ext>
            </a:extLst>
          </p:cNvPr>
          <p:cNvSpPr txBox="1"/>
          <p:nvPr/>
        </p:nvSpPr>
        <p:spPr>
          <a:xfrm>
            <a:off x="3225129" y="54419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Blackhat</a:t>
            </a:r>
            <a:r>
              <a:rPr lang="pl-PL" b="0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b="0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lang="pl-PL" b="0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 hacker </a:t>
            </a:r>
            <a:r>
              <a:rPr lang="en-US" b="0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who violates laws </a:t>
            </a:r>
            <a:endParaRPr lang="en-US" dirty="0"/>
          </a:p>
        </p:txBody>
      </p:sp>
      <p:pic>
        <p:nvPicPr>
          <p:cNvPr id="7" name="Picture 6" descr="A black hat with a shadow&#10;&#10;Description automatically generated">
            <a:extLst>
              <a:ext uri="{FF2B5EF4-FFF2-40B4-BE49-F238E27FC236}">
                <a16:creationId xmlns:a16="http://schemas.microsoft.com/office/drawing/2014/main" id="{01958782-6DFE-306E-5663-5CFD39FF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57" y="1348160"/>
            <a:ext cx="5460340" cy="39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7383126" y="4705209"/>
            <a:ext cx="1438031" cy="41504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6"/>
          </p:cNvCxnSpPr>
          <p:nvPr/>
        </p:nvCxnSpPr>
        <p:spPr>
          <a:xfrm flipH="1">
            <a:off x="8821157" y="4912731"/>
            <a:ext cx="429165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>
            <a:extLst>
              <a:ext uri="{FF2B5EF4-FFF2-40B4-BE49-F238E27FC236}">
                <a16:creationId xmlns:a16="http://schemas.microsoft.com/office/drawing/2014/main" id="{FC57D711-1D6A-D4BB-7661-078594AA604A}"/>
              </a:ext>
            </a:extLst>
          </p:cNvPr>
          <p:cNvSpPr txBox="1">
            <a:spLocks/>
          </p:cNvSpPr>
          <p:nvPr/>
        </p:nvSpPr>
        <p:spPr>
          <a:xfrm>
            <a:off x="3498759" y="37559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Wacatac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9E7A0-4770-D2C0-A3A1-4C6FE720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951"/>
            <a:ext cx="12192000" cy="4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2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7383126" y="4705209"/>
            <a:ext cx="1438031" cy="41504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6"/>
          </p:cNvCxnSpPr>
          <p:nvPr/>
        </p:nvCxnSpPr>
        <p:spPr>
          <a:xfrm flipH="1">
            <a:off x="8821157" y="4912731"/>
            <a:ext cx="429165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>
            <a:extLst>
              <a:ext uri="{FF2B5EF4-FFF2-40B4-BE49-F238E27FC236}">
                <a16:creationId xmlns:a16="http://schemas.microsoft.com/office/drawing/2014/main" id="{FC57D711-1D6A-D4BB-7661-078594AA604A}"/>
              </a:ext>
            </a:extLst>
          </p:cNvPr>
          <p:cNvSpPr txBox="1">
            <a:spLocks/>
          </p:cNvSpPr>
          <p:nvPr/>
        </p:nvSpPr>
        <p:spPr>
          <a:xfrm>
            <a:off x="3498759" y="375592"/>
            <a:ext cx="5194482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Wacatac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29E99-768C-16DD-4644-339FFAE928D2}"/>
              </a:ext>
            </a:extLst>
          </p:cNvPr>
          <p:cNvSpPr txBox="1"/>
          <p:nvPr/>
        </p:nvSpPr>
        <p:spPr>
          <a:xfrm>
            <a:off x="3048000" y="32534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Filmik z nagraniem działania wacatac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9E719-63A3-FC46-B84C-70FCC6D10FD6}"/>
              </a:ext>
            </a:extLst>
          </p:cNvPr>
          <p:cNvSpPr/>
          <p:nvPr/>
        </p:nvSpPr>
        <p:spPr>
          <a:xfrm>
            <a:off x="0" y="1359408"/>
            <a:ext cx="12192000" cy="48219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61B9F-FE6E-B49C-DB25-AD63633E493C}"/>
              </a:ext>
            </a:extLst>
          </p:cNvPr>
          <p:cNvSpPr txBox="1"/>
          <p:nvPr/>
        </p:nvSpPr>
        <p:spPr>
          <a:xfrm>
            <a:off x="3029712" y="3027156"/>
            <a:ext cx="26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CAA0E-DBB6-D42F-32E9-47AA4C6B3DC2}"/>
              </a:ext>
            </a:extLst>
          </p:cNvPr>
          <p:cNvSpPr txBox="1"/>
          <p:nvPr/>
        </p:nvSpPr>
        <p:spPr>
          <a:xfrm>
            <a:off x="9564969" y="47456"/>
            <a:ext cx="2627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STATIC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FE2BBA37-52B8-EE53-9201-375ED6E1EC15}"/>
              </a:ext>
            </a:extLst>
          </p:cNvPr>
          <p:cNvSpPr txBox="1">
            <a:spLocks/>
          </p:cNvSpPr>
          <p:nvPr/>
        </p:nvSpPr>
        <p:spPr>
          <a:xfrm>
            <a:off x="2788217" y="375592"/>
            <a:ext cx="6462105" cy="650880"/>
          </a:xfrm>
          <a:prstGeom prst="rect">
            <a:avLst/>
          </a:prstGeom>
          <a:solidFill>
            <a:srgbClr val="06405E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/>
              <a:t>Types of detection/analysis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005C-155B-4573-A509-D8D878F002E2}"/>
              </a:ext>
            </a:extLst>
          </p:cNvPr>
          <p:cNvSpPr txBox="1"/>
          <p:nvPr/>
        </p:nvSpPr>
        <p:spPr>
          <a:xfrm>
            <a:off x="1431332" y="1454412"/>
            <a:ext cx="27137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Static analysis in cybersecurity</a:t>
            </a:r>
            <a:endParaRPr lang="en-US" sz="2800" dirty="0"/>
          </a:p>
        </p:txBody>
      </p:sp>
      <p:pic>
        <p:nvPicPr>
          <p:cNvPr id="8" name="Picture 2" descr="Free File SVG, PNG Icon, Symbol. Download Image.">
            <a:extLst>
              <a:ext uri="{FF2B5EF4-FFF2-40B4-BE49-F238E27FC236}">
                <a16:creationId xmlns:a16="http://schemas.microsoft.com/office/drawing/2014/main" id="{00A3C344-EE38-1772-5FAD-4698DCB1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46" y="2789637"/>
            <a:ext cx="2207138" cy="22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351DD3-3904-4BD7-39FE-93680D6B6443}"/>
              </a:ext>
            </a:extLst>
          </p:cNvPr>
          <p:cNvSpPr txBox="1"/>
          <p:nvPr/>
        </p:nvSpPr>
        <p:spPr>
          <a:xfrm>
            <a:off x="632757" y="5329711"/>
            <a:ext cx="45913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scanning a file </a:t>
            </a:r>
            <a:r>
              <a:rPr lang="pl-PL" sz="2800" dirty="0">
                <a:solidFill>
                  <a:schemeClr val="bg1"/>
                </a:solidFill>
              </a:rPr>
              <a:t>before launch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7165E-B050-B47D-11D4-8BD4A0F43CD3}"/>
              </a:ext>
            </a:extLst>
          </p:cNvPr>
          <p:cNvSpPr txBox="1"/>
          <p:nvPr/>
        </p:nvSpPr>
        <p:spPr>
          <a:xfrm>
            <a:off x="7993848" y="1558512"/>
            <a:ext cx="2884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Static analysis in car mechanics</a:t>
            </a:r>
            <a:endParaRPr lang="en-US" sz="2800" dirty="0"/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7F4327-8374-62B7-C205-13768842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24" y="1834738"/>
            <a:ext cx="3922776" cy="39227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2B8232-ACBB-2A25-6901-478B31CCCF81}"/>
              </a:ext>
            </a:extLst>
          </p:cNvPr>
          <p:cNvSpPr txBox="1"/>
          <p:nvPr/>
        </p:nvSpPr>
        <p:spPr>
          <a:xfrm>
            <a:off x="7705344" y="5236982"/>
            <a:ext cx="4114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Checking the car before starting the engine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181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Aptos</vt:lpstr>
      <vt:lpstr>Aptos Display</vt:lpstr>
      <vt:lpstr>Arial</vt:lpstr>
      <vt:lpstr>averta std</vt:lpstr>
      <vt:lpstr>Calibri</vt:lpstr>
      <vt:lpstr>Gill Sans MT</vt:lpstr>
      <vt:lpstr>Trade Gothic LT Pro</vt:lpstr>
      <vt:lpstr>Trebuchet MS</vt:lpstr>
      <vt:lpstr>Office Theme</vt:lpstr>
      <vt:lpstr>1_Office Theme</vt:lpstr>
      <vt:lpstr>Parcel</vt:lpstr>
      <vt:lpstr>From reactive to proactive: the metamorphosis of antiviruses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2019-10-31T11:44:48Z</dcterms:created>
  <dcterms:modified xsi:type="dcterms:W3CDTF">2024-03-28T15:10:02Z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