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6" r:id="rId3"/>
    <p:sldId id="273" r:id="rId4"/>
    <p:sldId id="258" r:id="rId5"/>
    <p:sldId id="275" r:id="rId6"/>
    <p:sldId id="274" r:id="rId7"/>
    <p:sldId id="269" r:id="rId8"/>
    <p:sldId id="278" r:id="rId9"/>
    <p:sldId id="279" r:id="rId10"/>
    <p:sldId id="277" r:id="rId11"/>
    <p:sldId id="281" r:id="rId12"/>
    <p:sldId id="280" r:id="rId13"/>
    <p:sldId id="276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48D7"/>
    <a:srgbClr val="D98BCE"/>
    <a:srgbClr val="ECC6E7"/>
    <a:srgbClr val="854C67"/>
    <a:srgbClr val="B24059"/>
    <a:srgbClr val="FCE28B"/>
    <a:srgbClr val="382F52"/>
    <a:srgbClr val="130B30"/>
    <a:srgbClr val="AC665F"/>
    <a:srgbClr val="543B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321" autoAdjust="0"/>
    <p:restoredTop sz="94660" autoAdjust="0"/>
  </p:normalViewPr>
  <p:slideViewPr>
    <p:cSldViewPr showGuides="1">
      <p:cViewPr varScale="1">
        <p:scale>
          <a:sx n="72" d="100"/>
          <a:sy n="72" d="100"/>
        </p:scale>
        <p:origin x="-6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44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44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44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44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44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44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44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44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877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36000">
              <a:srgbClr val="221A42"/>
            </a:gs>
            <a:gs pos="100000">
              <a:srgbClr val="854C67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 userDrawn="1"/>
        </p:nvSpPr>
        <p:spPr>
          <a:xfrm flipV="1">
            <a:off x="3354011" y="113089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V="1">
            <a:off x="8466579" y="1844824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V="1">
            <a:off x="6954411" y="437125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 flipV="1">
            <a:off x="3347864" y="5517232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 flipV="1">
            <a:off x="539552" y="4299243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flipV="1">
            <a:off x="2626023" y="3184923"/>
            <a:ext cx="3905250" cy="2196702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원호 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816" y="3007625"/>
            <a:ext cx="5261664" cy="842750"/>
          </a:xfrm>
          <a:noFill/>
        </p:spPr>
        <p:txBody>
          <a:bodyPr anchor="ctr">
            <a:normAutofit/>
          </a:bodyPr>
          <a:lstStyle>
            <a:lvl1pPr algn="dist">
              <a:lnSpc>
                <a:spcPct val="100000"/>
              </a:lnSpc>
              <a:defRPr sz="36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4679" y="2616236"/>
            <a:ext cx="2783842" cy="369714"/>
          </a:xfrm>
        </p:spPr>
        <p:txBody>
          <a:bodyPr>
            <a:noAutofit/>
          </a:bodyPr>
          <a:lstStyle>
            <a:lvl1pPr marL="0" indent="0" algn="dist">
              <a:lnSpc>
                <a:spcPct val="100000"/>
              </a:lnSpc>
              <a:buNone/>
              <a:defRPr sz="14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3894820"/>
            <a:ext cx="2743200" cy="313592"/>
          </a:xfrm>
        </p:spPr>
        <p:txBody>
          <a:bodyPr>
            <a:normAutofit/>
          </a:bodyPr>
          <a:lstStyle>
            <a:lvl1pPr marL="0" indent="0" algn="dist">
              <a:buNone/>
              <a:defRPr sz="12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RELEASED</a:t>
            </a:r>
            <a:endParaRPr lang="en-US" altLang="ko-KR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 hasCustomPrompt="1"/>
          </p:nvPr>
        </p:nvSpPr>
        <p:spPr>
          <a:xfrm>
            <a:off x="3389909" y="6337968"/>
            <a:ext cx="2367954" cy="287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216000" tIns="0" rIns="216000" bIns="0" rtlCol="0" anchor="ctr">
            <a:normAutofit/>
          </a:bodyPr>
          <a:lstStyle>
            <a:lvl1pPr algn="dist">
              <a:defRPr lang="ko-KR" altLang="en-US" sz="1000" b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 indent="0" algn="dist">
              <a:buNone/>
            </a:pPr>
            <a:r>
              <a:rPr lang="en-US" altLang="ko-KR" dirty="0" smtClean="0"/>
              <a:t>ADSTORE.TISTORY.COM</a:t>
            </a:r>
            <a:endParaRPr lang="ko-KR" altLang="en-US" dirty="0" smtClean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11" y="6279419"/>
            <a:ext cx="205778" cy="410016"/>
            <a:chOff x="3350134" y="6333240"/>
            <a:chExt cx="2341660" cy="29580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3350134" y="63332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350134" y="66290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15290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 userDrawn="1"/>
        </p:nvSpPr>
        <p:spPr>
          <a:xfrm>
            <a:off x="3273301" y="190335"/>
            <a:ext cx="2592666" cy="5771117"/>
          </a:xfrm>
          <a:prstGeom prst="roundRect">
            <a:avLst>
              <a:gd name="adj" fmla="val 201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rgbClr val="FCE28B">
                  <a:alpha val="82000"/>
                  <a:lumMod val="20000"/>
                  <a:lumOff val="8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0476" y="2762250"/>
            <a:ext cx="2078316" cy="2880222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6167" y="910710"/>
            <a:ext cx="1846370" cy="374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altLang="en-US" sz="1200" b="0" kern="120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 flipV="1">
            <a:off x="1043608" y="588139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 flipV="1">
            <a:off x="7566778" y="865590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 flipV="1">
            <a:off x="6021609" y="571890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15863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 flipV="1">
            <a:off x="1749924" y="1100179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 flipV="1">
            <a:off x="1059784" y="6272880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7841" y="2681770"/>
            <a:ext cx="2192025" cy="3211299"/>
            <a:chOff x="1112615" y="3130979"/>
            <a:chExt cx="1462261" cy="2142202"/>
          </a:xfrm>
        </p:grpSpPr>
        <p:sp>
          <p:nvSpPr>
            <p:cNvPr id="69" name="타원 68"/>
            <p:cNvSpPr/>
            <p:nvPr userDrawn="1"/>
          </p:nvSpPr>
          <p:spPr>
            <a:xfrm flipV="1">
              <a:off x="2513001" y="3345923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 flipV="1">
              <a:off x="1577008" y="31309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 flipV="1">
              <a:off x="2254465" y="374776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 flipV="1">
              <a:off x="2558719" y="5118474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 userDrawn="1"/>
        </p:nvSpPr>
        <p:spPr>
          <a:xfrm flipV="1">
            <a:off x="3955814" y="1655033"/>
            <a:ext cx="18815" cy="18815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4148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559178"/>
            <a:ext cx="205778" cy="3602900"/>
            <a:chOff x="3350134" y="5992301"/>
            <a:chExt cx="2341660" cy="28087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5992301"/>
              <a:ext cx="2341660" cy="0"/>
            </a:xfrm>
            <a:prstGeom prst="line">
              <a:avLst/>
            </a:prstGeom>
            <a:ln w="12700" cap="rnd" cmpd="sng">
              <a:solidFill>
                <a:srgbClr val="854C67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0476" y="1931282"/>
            <a:ext cx="2078316" cy="474662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400" b="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87" name="타원 86"/>
          <p:cNvSpPr/>
          <p:nvPr userDrawn="1"/>
        </p:nvSpPr>
        <p:spPr>
          <a:xfrm flipV="1">
            <a:off x="1202750" y="2436014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552" y="4893383"/>
            <a:ext cx="1582819" cy="506641"/>
            <a:chOff x="6165917" y="540907"/>
            <a:chExt cx="1582819" cy="506641"/>
          </a:xfrm>
        </p:grpSpPr>
        <p:sp>
          <p:nvSpPr>
            <p:cNvPr id="88" name="타원 87"/>
            <p:cNvSpPr/>
            <p:nvPr userDrawn="1"/>
          </p:nvSpPr>
          <p:spPr>
            <a:xfrm flipV="1">
              <a:off x="7084507" y="5409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 flipV="1">
              <a:off x="7719178" y="10179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 flipV="1">
              <a:off x="6165917" y="7242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17" y="533841"/>
            <a:ext cx="2314087" cy="1440555"/>
            <a:chOff x="1112615" y="4589898"/>
            <a:chExt cx="1543684" cy="960966"/>
          </a:xfrm>
        </p:grpSpPr>
        <p:sp>
          <p:nvSpPr>
            <p:cNvPr id="96" name="타원 95"/>
            <p:cNvSpPr/>
            <p:nvPr userDrawn="1"/>
          </p:nvSpPr>
          <p:spPr>
            <a:xfrm flipV="1">
              <a:off x="2640142" y="55347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 flipV="1">
              <a:off x="1795443" y="4589898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513829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28734" y="2878158"/>
            <a:ext cx="2078316" cy="3034488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528734" y="6362702"/>
            <a:ext cx="207831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9910" y="910710"/>
            <a:ext cx="212270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07771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 flipV="1">
            <a:off x="3947722" y="1655033"/>
            <a:ext cx="18815" cy="18815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2406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636912"/>
            <a:ext cx="205778" cy="3525166"/>
            <a:chOff x="3350134" y="6052901"/>
            <a:chExt cx="2341660" cy="27481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605290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2842" y="1934040"/>
            <a:ext cx="2078316" cy="47466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400" b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pPr marL="0" lvl="0" indent="0" algn="dist">
              <a:lnSpc>
                <a:spcPct val="100000"/>
              </a:lnSpc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552" y="533841"/>
            <a:ext cx="8200314" cy="5795921"/>
            <a:chOff x="539552" y="533841"/>
            <a:chExt cx="8200314" cy="5795921"/>
          </a:xfrm>
        </p:grpSpPr>
        <p:sp>
          <p:nvSpPr>
            <p:cNvPr id="40" name="타원 39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69" name="타원 68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88" name="타원 87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96" name="타원 9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78" name="직선 연결선 77"/>
          <p:cNvCxnSpPr/>
          <p:nvPr userDrawn="1"/>
        </p:nvCxnSpPr>
        <p:spPr>
          <a:xfrm flipH="1" flipV="1">
            <a:off x="2337162" y="4607411"/>
            <a:ext cx="628472" cy="37510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4354594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100000">
              <a:srgbClr val="854C67"/>
            </a:gs>
            <a:gs pos="34000">
              <a:srgbClr val="221A4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9954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339808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15616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733623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052736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1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7394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15000"/>
              </a:schemeClr>
            </a:solidFill>
            <a:bevel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18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7624934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07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486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61411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2033404"/>
            <a:ext cx="6896100" cy="4419931"/>
          </a:xfrm>
          <a:prstGeom prst="roundRect">
            <a:avLst>
              <a:gd name="adj" fmla="val 1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8410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2898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cxnSp>
        <p:nvCxnSpPr>
          <p:cNvPr id="35" name="직선 연결선 34"/>
          <p:cNvCxnSpPr/>
          <p:nvPr userDrawn="1"/>
        </p:nvCxnSpPr>
        <p:spPr>
          <a:xfrm>
            <a:off x="3656347" y="6669360"/>
            <a:ext cx="4011997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44562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342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124744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8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2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9275387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-1532" y="1228724"/>
            <a:ext cx="4584229" cy="56292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5608" y="6568821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solidFill>
                  <a:srgbClr val="382F5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323528" y="1985405"/>
            <a:ext cx="3995119" cy="35877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9" name="내용 개체 틀 46"/>
          <p:cNvSpPr>
            <a:spLocks noGrp="1"/>
          </p:cNvSpPr>
          <p:nvPr>
            <p:ph sz="quarter" idx="16"/>
          </p:nvPr>
        </p:nvSpPr>
        <p:spPr>
          <a:xfrm>
            <a:off x="4572000" y="1228724"/>
            <a:ext cx="4572000" cy="5629275"/>
          </a:xfrm>
          <a:prstGeom prst="roundRect">
            <a:avLst>
              <a:gd name="adj" fmla="val 0"/>
            </a:avLst>
          </a:prstGeom>
          <a:solidFill>
            <a:srgbClr val="382F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dist">
              <a:lnSpc>
                <a:spcPct val="100000"/>
              </a:lnSpc>
              <a:buNone/>
              <a:defRPr lang="en-US" altLang="ko-KR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40" name="텍스트 개체 틀 69"/>
          <p:cNvSpPr>
            <a:spLocks noGrp="1"/>
          </p:cNvSpPr>
          <p:nvPr>
            <p:ph type="body" sz="quarter" idx="17"/>
          </p:nvPr>
        </p:nvSpPr>
        <p:spPr>
          <a:xfrm>
            <a:off x="4929821" y="1985405"/>
            <a:ext cx="3995119" cy="358775"/>
          </a:xfrm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69182" y="6568821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137377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6966" y="-594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39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71" r:id="rId7"/>
    <p:sldLayoutId id="2147483670" r:id="rId8"/>
    <p:sldLayoutId id="2147483668" r:id="rId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530476" y="2571744"/>
            <a:ext cx="2078316" cy="314685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sz="1100" spc="300" smtClean="0"/>
              <a:t>프로젝트명</a:t>
            </a:r>
            <a:endParaRPr lang="en-US" altLang="ko-KR" sz="1100" spc="300" dirty="0" smtClean="0"/>
          </a:p>
          <a:p>
            <a:pPr>
              <a:lnSpc>
                <a:spcPct val="200000"/>
              </a:lnSpc>
            </a:pPr>
            <a:r>
              <a:rPr sz="1100" spc="300" smtClean="0"/>
              <a:t>목적</a:t>
            </a:r>
            <a:r>
              <a:rPr lang="en-US" sz="1100" spc="300" dirty="0" smtClean="0"/>
              <a:t>/</a:t>
            </a:r>
            <a:r>
              <a:rPr sz="1100" spc="300" smtClean="0"/>
              <a:t>기대효과</a:t>
            </a:r>
            <a:endParaRPr lang="en-US" altLang="ko-KR" sz="1100" spc="300" dirty="0" smtClean="0"/>
          </a:p>
          <a:p>
            <a:pPr>
              <a:lnSpc>
                <a:spcPct val="200000"/>
              </a:lnSpc>
            </a:pPr>
            <a:r>
              <a:rPr sz="1100" spc="300" smtClean="0"/>
              <a:t>개발환경</a:t>
            </a:r>
            <a:endParaRPr lang="en-US" sz="1100" spc="300" dirty="0" smtClean="0"/>
          </a:p>
          <a:p>
            <a:pPr>
              <a:lnSpc>
                <a:spcPct val="200000"/>
              </a:lnSpc>
            </a:pPr>
            <a:r>
              <a:rPr sz="1100" spc="300"/>
              <a:t>업무분담</a:t>
            </a:r>
            <a:endParaRPr lang="en-US" altLang="ko-KR" sz="1100" spc="300" dirty="0"/>
          </a:p>
          <a:p>
            <a:pPr>
              <a:lnSpc>
                <a:spcPct val="200000"/>
              </a:lnSpc>
            </a:pPr>
            <a:r>
              <a:rPr sz="1100" spc="300" smtClean="0"/>
              <a:t>참고 예시</a:t>
            </a:r>
            <a:endParaRPr lang="en-US" altLang="ko-KR" sz="1100" spc="300" dirty="0" smtClean="0"/>
          </a:p>
          <a:p>
            <a:pPr>
              <a:lnSpc>
                <a:spcPct val="200000"/>
              </a:lnSpc>
            </a:pPr>
            <a:r>
              <a:rPr sz="1100" spc="300" smtClean="0"/>
              <a:t>일정</a:t>
            </a:r>
            <a:endParaRPr lang="en-US" sz="1100" spc="300" dirty="0" smtClean="0"/>
          </a:p>
          <a:p>
            <a:pPr>
              <a:lnSpc>
                <a:spcPct val="200000"/>
              </a:lnSpc>
            </a:pPr>
            <a:r>
              <a:rPr sz="1100" spc="300" smtClean="0"/>
              <a:t>질의응</a:t>
            </a:r>
            <a:r>
              <a:rPr sz="1100" spc="300"/>
              <a:t>답</a:t>
            </a:r>
            <a:endParaRPr lang="en-US" altLang="ko-KR" sz="1100" spc="3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dist">
              <a:buNone/>
            </a:pPr>
            <a:r>
              <a:rPr lang="en-US" altLang="ko-KR" b="1" dirty="0" smtClean="0">
                <a:gradFill flip="none" rotWithShape="1">
                  <a:gsLst>
                    <a:gs pos="31000">
                      <a:srgbClr val="543B5B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rPr>
              <a:t>INDEX</a:t>
            </a:r>
            <a:endParaRPr lang="ko-KR" altLang="en-US" b="1" dirty="0">
              <a:gradFill flip="none" rotWithShape="1">
                <a:gsLst>
                  <a:gs pos="31000">
                    <a:srgbClr val="543B5B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Pandora</a:t>
            </a:r>
            <a:r>
              <a:rPr lang="en-US" dirty="0" smtClean="0"/>
              <a:t> TEAM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260648"/>
            <a:ext cx="6885797" cy="191325"/>
          </a:xfrm>
        </p:spPr>
        <p:txBody>
          <a:bodyPr anchor="ctr"/>
          <a:lstStyle/>
          <a:p>
            <a:r>
              <a:rPr/>
              <a:t>개발목적</a:t>
            </a:r>
            <a:r>
              <a:rPr lang="en-US" altLang="ko-KR" dirty="0"/>
              <a:t>| </a:t>
            </a:r>
            <a:r>
              <a:rPr/>
              <a:t>업무분담</a:t>
            </a:r>
            <a:r>
              <a:rPr lang="en-US" altLang="ko-KR" dirty="0"/>
              <a:t>| </a:t>
            </a:r>
            <a:r>
              <a:rPr/>
              <a:t>개발환경 </a:t>
            </a:r>
            <a:r>
              <a:rPr lang="en-US" altLang="ko-KR" dirty="0"/>
              <a:t>| </a:t>
            </a:r>
            <a:r>
              <a:rPr/>
              <a:t>진행현황</a:t>
            </a:r>
            <a:r>
              <a:rPr lang="en-US" altLang="ko-KR" dirty="0"/>
              <a:t>| </a:t>
            </a:r>
            <a:r>
              <a:rPr/>
              <a:t>일정</a:t>
            </a:r>
            <a:r>
              <a:rPr lang="en-US" altLang="ko-KR" dirty="0"/>
              <a:t>| Q&amp;A</a:t>
            </a:r>
            <a:endParaRPr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-214346" y="737320"/>
            <a:ext cx="9572692" cy="6120680"/>
          </a:xfrm>
          <a:solidFill>
            <a:schemeClr val="lt1"/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8000" tIns="180000" rIns="108000" bIns="180000" rtlCol="0" anchor="t">
            <a:normAutofit/>
          </a:bodyPr>
          <a:lstStyle/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>
          <a:xfrm>
            <a:off x="1071538" y="637788"/>
            <a:ext cx="6910740" cy="64807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altLang="en-US" sz="3600" b="1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충전페이지 예시</a:t>
            </a:r>
            <a:r>
              <a:rPr lang="ko-KR" altLang="en-US" sz="3600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 </a:t>
            </a:r>
            <a:endParaRPr lang="ko-KR" altLang="en-US" sz="3600" spc="300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382F52"/>
                  </a:gs>
                  <a:gs pos="100000">
                    <a:srgbClr val="543B5B">
                      <a:lumMod val="70000"/>
                      <a:lumOff val="30000"/>
                    </a:srgbClr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23950" y="476672"/>
            <a:ext cx="6896100" cy="0"/>
          </a:xfrm>
          <a:prstGeom prst="line">
            <a:avLst/>
          </a:prstGeom>
          <a:ln w="9525" cap="rnd" cmpd="sng">
            <a:solidFill>
              <a:srgbClr val="854C67"/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dministrator\Desktop\P_Project\충전페이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8301" y="1214422"/>
            <a:ext cx="4718277" cy="5643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963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417146" y="1089491"/>
            <a:ext cx="2122700" cy="374519"/>
          </a:xfrm>
        </p:spPr>
        <p:txBody>
          <a:bodyPr/>
          <a:lstStyle/>
          <a:p>
            <a:pPr algn="dist"/>
            <a:r>
              <a:rPr lang="en-US" altLang="ko-KR" sz="1500" dirty="0" smtClean="0"/>
              <a:t>PROJECT</a:t>
            </a:r>
            <a:endParaRPr lang="ko-KR" altLang="en-US" sz="15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3928576" y="5567583"/>
            <a:ext cx="2329740" cy="240793"/>
          </a:xfrm>
        </p:spPr>
        <p:txBody>
          <a:bodyPr/>
          <a:lstStyle/>
          <a:p>
            <a:r>
              <a:t>Pandora TEAM PROJECT</a:t>
            </a:r>
            <a:endParaRPr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472" y="3929066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48128" y="2016388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48128" y="2232984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회원가입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6202" y="5058184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캐시충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6202" y="5491400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자료요청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93260" y="2016388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회원정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56202" y="3484290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검색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56202" y="3913532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목록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14586" y="3913532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59718" y="4127846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다운로드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59718" y="3913532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수정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104230" y="5925820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게시글입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62614" y="6121680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게시글수정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62614" y="5907366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게시글삭제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638392" y="2016388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638392" y="2230702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회원정보수정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14586" y="5058184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항목별 충전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6202" y="4627274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파일 업로드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6202" y="3699218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조회수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top10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2614" y="6335994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답변글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입력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114586" y="5491400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요청자료검색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114586" y="5705714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요청게시판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40054" y="2647746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마이페이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85186" y="2648384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거래내역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85186" y="2862698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다운로드목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80008" y="3076374"/>
            <a:ext cx="1521524" cy="188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충전내역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0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260648"/>
            <a:ext cx="6885797" cy="191325"/>
          </a:xfrm>
        </p:spPr>
        <p:txBody>
          <a:bodyPr anchor="ctr"/>
          <a:lstStyle/>
          <a:p>
            <a:r>
              <a:rPr/>
              <a:t>개발목적</a:t>
            </a:r>
            <a:r>
              <a:rPr lang="en-US" altLang="ko-KR" dirty="0"/>
              <a:t>| </a:t>
            </a:r>
            <a:r>
              <a:rPr/>
              <a:t>업무분담</a:t>
            </a:r>
            <a:r>
              <a:rPr lang="en-US" altLang="ko-KR" dirty="0"/>
              <a:t>| </a:t>
            </a:r>
            <a:r>
              <a:rPr/>
              <a:t>개발환경 </a:t>
            </a:r>
            <a:r>
              <a:rPr lang="en-US" altLang="ko-KR" dirty="0"/>
              <a:t>| </a:t>
            </a:r>
            <a:r>
              <a:rPr/>
              <a:t>진행현황</a:t>
            </a:r>
            <a:r>
              <a:rPr lang="en-US" altLang="ko-KR" dirty="0"/>
              <a:t>| </a:t>
            </a:r>
            <a:r>
              <a:rPr/>
              <a:t>일정</a:t>
            </a:r>
            <a:r>
              <a:rPr lang="en-US" altLang="ko-KR" dirty="0"/>
              <a:t>| Q&amp;A</a:t>
            </a:r>
            <a:endParaRPr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-214346" y="737320"/>
            <a:ext cx="9572692" cy="6120680"/>
          </a:xfrm>
          <a:solidFill>
            <a:schemeClr val="lt1"/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8000" tIns="180000" rIns="108000" bIns="180000" rtlCol="0" anchor="t">
            <a:normAutofit/>
          </a:bodyPr>
          <a:lstStyle/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>
          <a:xfrm>
            <a:off x="1071538" y="637788"/>
            <a:ext cx="6910740" cy="64807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altLang="en-US" sz="3600" b="1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자료요청 게시판 예시</a:t>
            </a:r>
            <a:r>
              <a:rPr lang="ko-KR" altLang="en-US" sz="3600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 </a:t>
            </a:r>
            <a:endParaRPr lang="ko-KR" altLang="en-US" sz="3600" spc="300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382F52"/>
                  </a:gs>
                  <a:gs pos="100000">
                    <a:srgbClr val="543B5B">
                      <a:lumMod val="70000"/>
                      <a:lumOff val="30000"/>
                    </a:srgbClr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23950" y="476672"/>
            <a:ext cx="6896100" cy="0"/>
          </a:xfrm>
          <a:prstGeom prst="line">
            <a:avLst/>
          </a:prstGeom>
          <a:ln w="9525" cap="rnd" cmpd="sng">
            <a:solidFill>
              <a:srgbClr val="854C67"/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dministrator\Desktop\P_Project\자료요청 페이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57299"/>
            <a:ext cx="6403325" cy="5500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963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260648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800" dirty="0" smtClean="0">
                <a:latin typeface="+mn-lt"/>
              </a:rPr>
              <a:t>개발목적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업무분담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개발환경 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진행현황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일정</a:t>
            </a:r>
            <a:r>
              <a:rPr lang="en-US" altLang="ko-KR" sz="800" dirty="0" smtClean="0">
                <a:latin typeface="+mn-lt"/>
              </a:rPr>
              <a:t>| Q&amp;A</a:t>
            </a:r>
            <a:endParaRPr lang="ko-KR" altLang="en-US" sz="800" dirty="0">
              <a:latin typeface="+mn-lt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-142908" y="500042"/>
            <a:ext cx="9429816" cy="6241326"/>
          </a:xfrm>
          <a:solidFill>
            <a:schemeClr val="lt1">
              <a:alpha val="9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8000" tIns="180000" rIns="108000" bIns="180000" rtlCol="0" anchor="t">
            <a:normAutofit/>
          </a:bodyPr>
          <a:lstStyle/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>
          <a:xfrm>
            <a:off x="1142976" y="764704"/>
            <a:ext cx="6910740" cy="52274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sz="3600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개발 일정</a:t>
            </a:r>
            <a:endParaRPr lang="ko-KR" altLang="en-US" sz="3600" spc="300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382F52"/>
                  </a:gs>
                  <a:gs pos="100000">
                    <a:srgbClr val="543B5B">
                      <a:lumMod val="70000"/>
                      <a:lumOff val="30000"/>
                    </a:srgbClr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23950" y="476672"/>
            <a:ext cx="6896100" cy="0"/>
          </a:xfrm>
          <a:prstGeom prst="line">
            <a:avLst/>
          </a:prstGeom>
          <a:ln w="9525" cap="rnd" cmpd="sng">
            <a:solidFill>
              <a:srgbClr val="854C67"/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P_Project\표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908" y="2000240"/>
            <a:ext cx="9397317" cy="3571900"/>
          </a:xfrm>
          <a:prstGeom prst="rect">
            <a:avLst/>
          </a:prstGeom>
          <a:noFill/>
        </p:spPr>
      </p:pic>
      <p:sp>
        <p:nvSpPr>
          <p:cNvPr id="9" name="모서리가 둥근 사각형 설명선 8"/>
          <p:cNvSpPr/>
          <p:nvPr/>
        </p:nvSpPr>
        <p:spPr>
          <a:xfrm>
            <a:off x="3929058" y="5715016"/>
            <a:ext cx="857256" cy="285752"/>
          </a:xfrm>
          <a:prstGeom prst="wedgeRoundRectCallout">
            <a:avLst>
              <a:gd name="adj1" fmla="val 30596"/>
              <a:gd name="adj2" fmla="val -1341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dirty="0" smtClean="0">
                <a:solidFill>
                  <a:schemeClr val="tx1"/>
                </a:solidFill>
              </a:rPr>
              <a:t>차 발표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29256" y="5715016"/>
            <a:ext cx="857256" cy="285752"/>
          </a:xfrm>
          <a:prstGeom prst="wedgeRoundRectCallout">
            <a:avLst>
              <a:gd name="adj1" fmla="val 30596"/>
              <a:gd name="adj2" fmla="val -1341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r>
              <a:rPr lang="ko-KR" altLang="en-US" sz="1050" dirty="0" smtClean="0">
                <a:solidFill>
                  <a:schemeClr val="tx1"/>
                </a:solidFill>
              </a:rPr>
              <a:t>차 발표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00892" y="5715016"/>
            <a:ext cx="857256" cy="285752"/>
          </a:xfrm>
          <a:prstGeom prst="wedgeRoundRectCallout">
            <a:avLst>
              <a:gd name="adj1" fmla="val 30596"/>
              <a:gd name="adj2" fmla="val -1341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  <a:r>
              <a:rPr lang="ko-KR" altLang="en-US" sz="1050" dirty="0" smtClean="0">
                <a:solidFill>
                  <a:schemeClr val="tx1"/>
                </a:solidFill>
              </a:rPr>
              <a:t>차 발표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8001024" y="5715016"/>
            <a:ext cx="857256" cy="285752"/>
          </a:xfrm>
          <a:prstGeom prst="wedgeRoundRectCallout">
            <a:avLst>
              <a:gd name="adj1" fmla="val 30596"/>
              <a:gd name="adj2" fmla="val -1341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dirty="0" smtClean="0">
                <a:solidFill>
                  <a:schemeClr val="tx1"/>
                </a:solidFill>
              </a:rPr>
              <a:t>차 시연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001188" y="5715016"/>
            <a:ext cx="214282" cy="857256"/>
          </a:xfrm>
          <a:prstGeom prst="wedgeRoundRectCallout">
            <a:avLst>
              <a:gd name="adj1" fmla="val 16173"/>
              <a:gd name="adj2" fmla="val -873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최종시연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470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914392"/>
            <a:ext cx="6885797" cy="191325"/>
          </a:xfrm>
        </p:spPr>
        <p:txBody>
          <a:bodyPr/>
          <a:lstStyle/>
          <a:p>
            <a:r>
              <a:rPr lang="ko-KR" altLang="en-US" dirty="0"/>
              <a:t>개발목적</a:t>
            </a:r>
            <a:r>
              <a:rPr lang="en-US" altLang="ko-KR" dirty="0"/>
              <a:t>| </a:t>
            </a:r>
            <a:r>
              <a:rPr lang="ko-KR" altLang="en-US" dirty="0"/>
              <a:t>업무분담</a:t>
            </a:r>
            <a:r>
              <a:rPr lang="en-US" altLang="ko-KR" dirty="0"/>
              <a:t>| </a:t>
            </a:r>
            <a:r>
              <a:rPr lang="ko-KR" altLang="en-US" dirty="0"/>
              <a:t>개발환경 </a:t>
            </a:r>
            <a:r>
              <a:rPr lang="en-US" altLang="ko-KR" dirty="0"/>
              <a:t>| </a:t>
            </a:r>
            <a:r>
              <a:rPr lang="ko-KR" altLang="en-US" dirty="0"/>
              <a:t>진행현황</a:t>
            </a:r>
            <a:r>
              <a:rPr lang="en-US" altLang="ko-KR" dirty="0"/>
              <a:t>| </a:t>
            </a:r>
            <a:r>
              <a:rPr lang="ko-KR" altLang="en-US" dirty="0"/>
              <a:t>일정</a:t>
            </a:r>
            <a:r>
              <a:rPr lang="en-US" altLang="ko-KR" dirty="0"/>
              <a:t>| Q&amp;A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>
          <a:xfrm>
            <a:off x="670250" y="2425507"/>
            <a:ext cx="3301676" cy="358775"/>
          </a:xfrm>
        </p:spPr>
        <p:txBody>
          <a:bodyPr/>
          <a:lstStyle/>
          <a:p>
            <a:pPr algn="dist"/>
            <a:r>
              <a:rPr lang="en-US" altLang="ko-KR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latin typeface="+mn-lt"/>
              </a:rPr>
              <a:t>Question</a:t>
            </a:r>
            <a:endParaRPr lang="ko-KR" altLang="en-US" b="1" dirty="0">
              <a:ln w="15875">
                <a:solidFill>
                  <a:schemeClr val="bg1">
                    <a:alpha val="0"/>
                  </a:schemeClr>
                </a:solidFill>
              </a:ln>
              <a:latin typeface="+mn-lt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6"/>
          </p:nvPr>
        </p:nvSpPr>
        <p:spPr>
          <a:blipFill dpi="0" rotWithShape="1">
            <a:blip r:embed="rId3"/>
            <a:srcRect/>
            <a:tile tx="0" ty="0" sx="100000" sy="100000" flip="none" algn="br"/>
          </a:blipFill>
        </p:spPr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 rot="16200000">
            <a:off x="1452516" y="3212794"/>
            <a:ext cx="1800382" cy="1800382"/>
          </a:xfrm>
          <a:prstGeom prst="blockArc">
            <a:avLst>
              <a:gd name="adj1" fmla="val 9501187"/>
              <a:gd name="adj2" fmla="val 6573127"/>
              <a:gd name="adj3" fmla="val 2458"/>
            </a:avLst>
          </a:prstGeom>
          <a:gradFill>
            <a:gsLst>
              <a:gs pos="100000">
                <a:srgbClr val="854C67"/>
              </a:gs>
              <a:gs pos="34000">
                <a:srgbClr val="221A42"/>
              </a:gs>
            </a:gsLst>
            <a:lin ang="2700000" scaled="1"/>
          </a:gradFill>
          <a:ln w="15875" cap="rnd">
            <a:solidFill>
              <a:schemeClr val="bg1">
                <a:alpha val="0"/>
              </a:schemeClr>
            </a:soli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lt"/>
              </a:rPr>
              <a:t> </a:t>
            </a:r>
            <a:endParaRPr lang="en-US" altLang="ko-KR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854C67"/>
                  </a:gs>
                  <a:gs pos="100000">
                    <a:srgbClr val="543B5B"/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452320" y="1106583"/>
            <a:ext cx="576064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300107" y="1787400"/>
            <a:ext cx="112019" cy="209427"/>
          </a:xfrm>
          <a:prstGeom prst="line">
            <a:avLst/>
          </a:prstGeom>
          <a:ln w="19050" cap="rnd" cmpd="sng">
            <a:solidFill>
              <a:srgbClr val="130B30">
                <a:alpha val="87000"/>
              </a:srgb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12"/>
          <p:cNvSpPr txBox="1">
            <a:spLocks/>
          </p:cNvSpPr>
          <p:nvPr/>
        </p:nvSpPr>
        <p:spPr>
          <a:xfrm>
            <a:off x="5998269" y="3140786"/>
            <a:ext cx="1800382" cy="1800382"/>
          </a:xfrm>
          <a:prstGeom prst="triangle">
            <a:avLst/>
          </a:prstGeom>
          <a:solidFill>
            <a:schemeClr val="bg1">
              <a:lumMod val="95000"/>
              <a:alpha val="90000"/>
            </a:schemeClr>
          </a:solidFill>
          <a:ln w="15875" cap="rnd" cmpd="sng" algn="ctr">
            <a:solidFill>
              <a:schemeClr val="bg1">
                <a:alpha val="0"/>
              </a:schemeClr>
            </a:solidFill>
            <a:prstDash val="solid"/>
            <a:miter lim="800000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854C67"/>
                  </a:gs>
                  <a:gs pos="100000">
                    <a:srgbClr val="543B5B"/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842450" y="1787400"/>
            <a:ext cx="112019" cy="209427"/>
          </a:xfrm>
          <a:prstGeom prst="line">
            <a:avLst/>
          </a:prstGeom>
          <a:ln w="19050" cap="rnd" cmpd="sng">
            <a:solidFill>
              <a:schemeClr val="bg1">
                <a:lumMod val="95000"/>
                <a:alpha val="87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6"/>
          <p:cNvSpPr txBox="1">
            <a:spLocks/>
          </p:cNvSpPr>
          <p:nvPr/>
        </p:nvSpPr>
        <p:spPr>
          <a:xfrm>
            <a:off x="5212510" y="2425507"/>
            <a:ext cx="3301676" cy="3587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lt"/>
              </a:rPr>
              <a:t>Answer</a:t>
            </a:r>
            <a:endParaRPr lang="en-US" b="1" dirty="0">
              <a:ln w="15875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6" name="텍스트 개체 틀 26"/>
          <p:cNvSpPr txBox="1">
            <a:spLocks/>
          </p:cNvSpPr>
          <p:nvPr/>
        </p:nvSpPr>
        <p:spPr>
          <a:xfrm>
            <a:off x="6267336" y="4077072"/>
            <a:ext cx="1256992" cy="3587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latin typeface="+mn-lt"/>
              </a:rPr>
              <a:t>응답</a:t>
            </a:r>
            <a:endParaRPr lang="en-US" b="1" dirty="0">
              <a:ln w="15875">
                <a:solidFill>
                  <a:schemeClr val="bg1">
                    <a:alpha val="0"/>
                  </a:schemeClr>
                </a:solidFill>
              </a:ln>
              <a:latin typeface="+mn-lt"/>
            </a:endParaRPr>
          </a:p>
        </p:txBody>
      </p:sp>
      <p:sp>
        <p:nvSpPr>
          <p:cNvPr id="17" name="텍스트 개체 틀 26"/>
          <p:cNvSpPr txBox="1">
            <a:spLocks/>
          </p:cNvSpPr>
          <p:nvPr/>
        </p:nvSpPr>
        <p:spPr>
          <a:xfrm>
            <a:off x="1727620" y="3934321"/>
            <a:ext cx="1256992" cy="3587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latin typeface="+mn-lt"/>
              </a:rPr>
              <a:t>질</a:t>
            </a:r>
            <a:r>
              <a:rPr lang="ko-KR" altLang="en-US" b="1" dirty="0">
                <a:ln w="15875">
                  <a:solidFill>
                    <a:schemeClr val="bg1">
                      <a:alpha val="0"/>
                    </a:schemeClr>
                  </a:solidFill>
                </a:ln>
                <a:latin typeface="+mn-lt"/>
              </a:rPr>
              <a:t>문</a:t>
            </a:r>
            <a:endParaRPr lang="en-US" b="1" dirty="0">
              <a:ln w="15875">
                <a:solidFill>
                  <a:schemeClr val="bg1">
                    <a:alpha val="0"/>
                  </a:schemeClr>
                </a:solidFill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9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Pandora </a:t>
            </a:r>
            <a:r>
              <a:rPr lang="en-US" altLang="ko-KR" dirty="0" err="1" smtClean="0"/>
              <a:t>WebHard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Pandora TEAM PROJECT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Ver.1.0.1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5940152" y="5517232"/>
            <a:ext cx="2448272" cy="1152128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400" dirty="0" smtClean="0"/>
              <a:t>Team Member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sz="1400" smtClean="0"/>
              <a:t>백진우</a:t>
            </a:r>
            <a:r>
              <a:rPr lang="en-US" sz="1400" dirty="0" smtClean="0"/>
              <a:t>, </a:t>
            </a:r>
            <a:r>
              <a:rPr sz="1400" smtClean="0"/>
              <a:t>김경민</a:t>
            </a:r>
            <a:r>
              <a:rPr lang="en-US" sz="1400" dirty="0" smtClean="0"/>
              <a:t>, </a:t>
            </a:r>
            <a:r>
              <a:rPr sz="1400" smtClean="0"/>
              <a:t>이지운</a:t>
            </a:r>
            <a:endParaRPr lang="en-US" altLang="ko-KR" sz="14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ko-KR" altLang="en-US" sz="1400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3851920" y="6313090"/>
            <a:ext cx="1435224" cy="313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83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09910" y="917853"/>
            <a:ext cx="2122700" cy="374519"/>
          </a:xfrm>
        </p:spPr>
        <p:txBody>
          <a:bodyPr/>
          <a:lstStyle/>
          <a:p>
            <a:pPr algn="dist"/>
            <a:r>
              <a:rPr lang="en-US" altLang="ko-KR" sz="1500" dirty="0" smtClean="0"/>
              <a:t>PROJECT</a:t>
            </a:r>
            <a:endParaRPr lang="ko-KR" altLang="en-US" sz="15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Pandora TEAM PROJECT</a:t>
            </a:r>
            <a:endParaRPr dirty="0"/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1214414" y="2000240"/>
            <a:ext cx="2714644" cy="7143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400" b="0" kern="120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3200" b="1" dirty="0" smtClean="0"/>
              <a:t>개발목적 </a:t>
            </a:r>
            <a:endParaRPr lang="ko-KR" altLang="en-US" sz="3200" b="1" dirty="0"/>
          </a:p>
        </p:txBody>
      </p:sp>
      <p:sp>
        <p:nvSpPr>
          <p:cNvPr id="12" name="텍스트 개체 틀 6"/>
          <p:cNvSpPr txBox="1">
            <a:spLocks/>
          </p:cNvSpPr>
          <p:nvPr/>
        </p:nvSpPr>
        <p:spPr>
          <a:xfrm>
            <a:off x="857224" y="2500306"/>
            <a:ext cx="5357850" cy="12858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400" b="0" kern="120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u"/>
            </a:pPr>
            <a:r>
              <a:rPr lang="ko-KR" altLang="en-US" sz="2100" b="1" dirty="0" smtClean="0"/>
              <a:t> 간편하게 </a:t>
            </a:r>
            <a:r>
              <a:rPr altLang="en-US" sz="2100" b="1" smtClean="0"/>
              <a:t>다양한</a:t>
            </a:r>
            <a:r>
              <a:rPr lang="en-US" altLang="en-US" sz="2100" b="1" dirty="0" smtClean="0"/>
              <a:t> </a:t>
            </a:r>
            <a:r>
              <a:rPr lang="ko-KR" altLang="en-US" sz="2100" b="1" dirty="0" smtClean="0"/>
              <a:t>자료를 공유하는 사이트</a:t>
            </a:r>
            <a:endParaRPr lang="ko-KR" altLang="en-US" sz="2100" b="1" dirty="0"/>
          </a:p>
        </p:txBody>
      </p:sp>
      <p:sp>
        <p:nvSpPr>
          <p:cNvPr id="13" name="텍스트 개체 틀 6"/>
          <p:cNvSpPr txBox="1">
            <a:spLocks/>
          </p:cNvSpPr>
          <p:nvPr/>
        </p:nvSpPr>
        <p:spPr>
          <a:xfrm>
            <a:off x="857224" y="4714884"/>
            <a:ext cx="8572560" cy="17145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400" b="0" kern="120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u"/>
            </a:pPr>
            <a:r>
              <a:rPr lang="ko-KR" altLang="en-US" sz="2100" b="1" dirty="0" smtClean="0"/>
              <a:t> </a:t>
            </a:r>
            <a:r>
              <a:rPr lang="en-US" altLang="ko-KR" sz="2100" b="1" dirty="0" smtClean="0"/>
              <a:t>MVC Model2(</a:t>
            </a:r>
            <a:r>
              <a:rPr lang="en-US" altLang="ko-KR" sz="2100" b="1" dirty="0" err="1" smtClean="0"/>
              <a:t>myBatis</a:t>
            </a:r>
            <a:r>
              <a:rPr lang="en-US" altLang="ko-KR" sz="2100" b="1" dirty="0" smtClean="0"/>
              <a:t>)</a:t>
            </a:r>
            <a:r>
              <a:rPr sz="2100" b="1" smtClean="0"/>
              <a:t>를 이용한  개발 단계별 공정 이해</a:t>
            </a:r>
            <a:endParaRPr lang="en-US" sz="2100" b="1" dirty="0" smtClean="0"/>
          </a:p>
          <a:p>
            <a:pPr marL="0" indent="0">
              <a:buFont typeface="Wingdings" pitchFamily="2" charset="2"/>
              <a:buChar char="u"/>
            </a:pPr>
            <a:r>
              <a:rPr lang="en-US" altLang="ko-KR" sz="2100" b="1" dirty="0" smtClean="0"/>
              <a:t> DB </a:t>
            </a:r>
            <a:r>
              <a:rPr sz="2100" b="1" smtClean="0"/>
              <a:t>테이블 설계 및 웹 개발 연동 경험 축적</a:t>
            </a:r>
            <a:endParaRPr lang="en-US" sz="2100" b="1" dirty="0" smtClean="0"/>
          </a:p>
          <a:p>
            <a:pPr marL="0" indent="0">
              <a:buFont typeface="Wingdings" pitchFamily="2" charset="2"/>
              <a:buChar char="u"/>
            </a:pPr>
            <a:r>
              <a:rPr lang="en-US" altLang="ko-KR" sz="2100" b="1" dirty="0" smtClean="0"/>
              <a:t> </a:t>
            </a:r>
            <a:r>
              <a:rPr sz="2100" b="1" smtClean="0"/>
              <a:t>실제 웹하드 사이트 분석을 통한 파일 전송</a:t>
            </a:r>
            <a:r>
              <a:rPr lang="en-US" sz="2100" b="1" dirty="0" smtClean="0"/>
              <a:t>, </a:t>
            </a:r>
          </a:p>
          <a:p>
            <a:pPr marL="0" indent="0">
              <a:buNone/>
            </a:pPr>
            <a:r>
              <a:rPr lang="en-US" sz="2100" b="1" dirty="0" smtClean="0"/>
              <a:t>    </a:t>
            </a:r>
            <a:r>
              <a:rPr sz="2100" b="1" smtClean="0"/>
              <a:t>충전 및 거래</a:t>
            </a:r>
            <a:r>
              <a:rPr lang="en-US" sz="2100" b="1" dirty="0" smtClean="0"/>
              <a:t>,</a:t>
            </a:r>
            <a:r>
              <a:rPr sz="2100" b="1" smtClean="0"/>
              <a:t> 게시판 기능 구현</a:t>
            </a:r>
            <a:endParaRPr lang="en-US" sz="2100" b="1" dirty="0" smtClean="0"/>
          </a:p>
        </p:txBody>
      </p:sp>
      <p:sp>
        <p:nvSpPr>
          <p:cNvPr id="14" name="텍스트 개체 틀 6"/>
          <p:cNvSpPr txBox="1">
            <a:spLocks/>
          </p:cNvSpPr>
          <p:nvPr/>
        </p:nvSpPr>
        <p:spPr>
          <a:xfrm>
            <a:off x="1142976" y="4000504"/>
            <a:ext cx="2714644" cy="7143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400" b="0" kern="120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altLang="en-US" sz="3200" b="1" smtClean="0"/>
              <a:t>기대효과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910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475656" y="2636912"/>
            <a:ext cx="7704856" cy="338437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spc="300" dirty="0" smtClean="0"/>
              <a:t>O/S : Window7 Ultimate K</a:t>
            </a:r>
          </a:p>
          <a:p>
            <a:pPr algn="l">
              <a:lnSpc>
                <a:spcPct val="100000"/>
              </a:lnSpc>
            </a:pPr>
            <a:r>
              <a:rPr lang="en-US" altLang="ko-KR" sz="2000" spc="300" dirty="0"/>
              <a:t>DBMS : Oracle 11g</a:t>
            </a:r>
          </a:p>
          <a:p>
            <a:pPr algn="l">
              <a:lnSpc>
                <a:spcPct val="100000"/>
              </a:lnSpc>
            </a:pPr>
            <a:r>
              <a:rPr lang="en-US" altLang="ko-KR" sz="2000" spc="300" dirty="0" smtClean="0"/>
              <a:t>Development Tool</a:t>
            </a:r>
          </a:p>
          <a:p>
            <a:pPr algn="l">
              <a:lnSpc>
                <a:spcPct val="100000"/>
              </a:lnSpc>
            </a:pPr>
            <a:r>
              <a:rPr lang="en-US" altLang="ko-KR" sz="2000" spc="300" dirty="0"/>
              <a:t> </a:t>
            </a:r>
            <a:r>
              <a:rPr lang="en-US" altLang="ko-KR" sz="2000" spc="300" dirty="0" smtClean="0"/>
              <a:t>        - </a:t>
            </a:r>
            <a:r>
              <a:rPr lang="en-US" altLang="ko-KR" sz="2000" dirty="0" smtClean="0"/>
              <a:t>Eclipse </a:t>
            </a:r>
            <a:r>
              <a:rPr lang="en-US" altLang="ko-KR" sz="2000" dirty="0"/>
              <a:t>Java EE IDE</a:t>
            </a:r>
            <a:endParaRPr lang="en-US" altLang="ko-KR" sz="2000" spc="300" dirty="0" smtClean="0"/>
          </a:p>
          <a:p>
            <a:pPr algn="l">
              <a:lnSpc>
                <a:spcPct val="100000"/>
              </a:lnSpc>
            </a:pPr>
            <a:r>
              <a:rPr lang="en-US" altLang="ko-KR" sz="2000" spc="300" dirty="0" smtClean="0"/>
              <a:t>Framework : MVC model 2 (</a:t>
            </a:r>
            <a:r>
              <a:rPr lang="en-US" altLang="ko-KR" sz="2000" spc="300" dirty="0" err="1" smtClean="0"/>
              <a:t>myBatis</a:t>
            </a:r>
            <a:r>
              <a:rPr lang="en-US" altLang="ko-KR" sz="2000" spc="300" dirty="0" smtClean="0"/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2000" spc="300" dirty="0" smtClean="0"/>
              <a:t>WAS : Apache Tomcat 9.0</a:t>
            </a:r>
          </a:p>
          <a:p>
            <a:pPr algn="l">
              <a:lnSpc>
                <a:spcPct val="100000"/>
              </a:lnSpc>
            </a:pPr>
            <a:r>
              <a:rPr lang="en-US" altLang="ko-KR" sz="2000" spc="300" dirty="0" smtClean="0"/>
              <a:t>Modeling Tool : </a:t>
            </a:r>
            <a:r>
              <a:rPr lang="en-US" altLang="ko-KR" sz="2000" spc="300" dirty="0" err="1" smtClean="0"/>
              <a:t>eXERD</a:t>
            </a:r>
            <a:r>
              <a:rPr lang="en-US" altLang="ko-KR" sz="2000" spc="300" dirty="0" smtClean="0"/>
              <a:t> Modeler (Eclipse)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09910" y="917853"/>
            <a:ext cx="2122700" cy="374519"/>
          </a:xfrm>
        </p:spPr>
        <p:txBody>
          <a:bodyPr/>
          <a:lstStyle/>
          <a:p>
            <a:pPr algn="dist"/>
            <a:r>
              <a:rPr lang="en-US" altLang="ko-KR" sz="1500" dirty="0" smtClean="0"/>
              <a:t>PROJECT</a:t>
            </a:r>
            <a:endParaRPr lang="ko-KR" altLang="en-US" sz="15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419872" y="1730202"/>
            <a:ext cx="2304256" cy="1266750"/>
          </a:xfrm>
        </p:spPr>
        <p:txBody>
          <a:bodyPr/>
          <a:lstStyle/>
          <a:p>
            <a:pPr marL="0" indent="0" algn="dist">
              <a:buNone/>
            </a:pPr>
            <a:r>
              <a:rPr lang="ko-KR" altLang="en-US" sz="3200" b="1" dirty="0" smtClean="0"/>
              <a:t>개발환경</a:t>
            </a:r>
            <a:endParaRPr lang="ko-KR" altLang="en-US" sz="3200" b="1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Pandora TEAM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437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260648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800" dirty="0" smtClean="0">
                <a:latin typeface="+mn-lt"/>
              </a:rPr>
              <a:t>개발목적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업무분담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개발환경 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진행현황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일정</a:t>
            </a:r>
            <a:r>
              <a:rPr lang="en-US" altLang="ko-KR" sz="800" dirty="0" smtClean="0">
                <a:latin typeface="+mn-lt"/>
              </a:rPr>
              <a:t>| Q&amp;A</a:t>
            </a:r>
            <a:endParaRPr lang="ko-KR" altLang="en-US" sz="800" dirty="0">
              <a:latin typeface="+mn-lt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-108520" y="620688"/>
            <a:ext cx="9361040" cy="6120680"/>
          </a:xfrm>
          <a:solidFill>
            <a:schemeClr val="lt1">
              <a:alpha val="9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8000" tIns="180000" rIns="108000" bIns="180000" rtlCol="0" anchor="t">
            <a:normAutofit/>
          </a:bodyPr>
          <a:lstStyle/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>
          <a:xfrm>
            <a:off x="1109310" y="1196752"/>
            <a:ext cx="6910740" cy="79082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altLang="en-US" sz="3600" b="1" spc="30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업무 분담</a:t>
            </a:r>
            <a:endParaRPr lang="ko-KR" altLang="en-US" sz="3600" spc="300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382F52"/>
                  </a:gs>
                  <a:gs pos="100000">
                    <a:srgbClr val="543B5B">
                      <a:lumMod val="70000"/>
                      <a:lumOff val="30000"/>
                    </a:srgbClr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23950" y="476672"/>
            <a:ext cx="6896100" cy="0"/>
          </a:xfrm>
          <a:prstGeom prst="line">
            <a:avLst/>
          </a:prstGeom>
          <a:ln w="9525" cap="rnd" cmpd="sng">
            <a:solidFill>
              <a:srgbClr val="854C67"/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2976" y="2643182"/>
            <a:ext cx="7000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백진우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- DB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테이블 설계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 검색기능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상세페이지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	  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관리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endParaRPr lang="en-US" altLang="ko-KR" sz="24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김경민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회원가입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요청 게시판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, </a:t>
            </a:r>
          </a:p>
          <a:p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	  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충전 페이지</a:t>
            </a:r>
            <a:endParaRPr lang="en-US" altLang="ko-KR" sz="2400" dirty="0" smtClean="0">
              <a:latin typeface="HY중고딕" pitchFamily="18" charset="-127"/>
              <a:ea typeface="HY중고딕" pitchFamily="18" charset="-127"/>
            </a:endParaRPr>
          </a:p>
          <a:p>
            <a:endParaRPr lang="en-US" altLang="ko-KR" sz="24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이지운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2400" dirty="0" err="1" smtClean="0">
                <a:latin typeface="HY중고딕" pitchFamily="18" charset="-127"/>
                <a:ea typeface="HY중고딕" pitchFamily="18" charset="-127"/>
              </a:rPr>
              <a:t>메인페이지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400" dirty="0" err="1" smtClean="0">
                <a:latin typeface="HY중고딕" pitchFamily="18" charset="-127"/>
                <a:ea typeface="HY중고딕" pitchFamily="18" charset="-127"/>
              </a:rPr>
              <a:t>마이페이지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검색기능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4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260648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800" dirty="0" smtClean="0">
                <a:latin typeface="+mn-lt"/>
              </a:rPr>
              <a:t>개발목적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업무분담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개발환경 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진행현황</a:t>
            </a:r>
            <a:r>
              <a:rPr lang="en-US" altLang="ko-KR" sz="800" dirty="0" smtClean="0">
                <a:latin typeface="+mn-lt"/>
              </a:rPr>
              <a:t>| </a:t>
            </a:r>
            <a:r>
              <a:rPr sz="800" smtClean="0">
                <a:latin typeface="+mn-lt"/>
              </a:rPr>
              <a:t>일정</a:t>
            </a:r>
            <a:r>
              <a:rPr lang="en-US" altLang="ko-KR" sz="800" dirty="0" smtClean="0">
                <a:latin typeface="+mn-lt"/>
              </a:rPr>
              <a:t>| Q&amp;A</a:t>
            </a:r>
            <a:endParaRPr lang="ko-KR" altLang="en-US" sz="800" dirty="0">
              <a:latin typeface="+mn-lt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-142908" y="500042"/>
            <a:ext cx="9429816" cy="6241326"/>
          </a:xfrm>
          <a:solidFill>
            <a:schemeClr val="lt1">
              <a:alpha val="9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8000" tIns="180000" rIns="108000" bIns="180000" rtlCol="0" anchor="t">
            <a:normAutofit/>
          </a:bodyPr>
          <a:lstStyle/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>
          <a:xfrm>
            <a:off x="1142976" y="764704"/>
            <a:ext cx="6910740" cy="52274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sz="3600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개발 일정</a:t>
            </a:r>
            <a:endParaRPr lang="ko-KR" altLang="en-US" sz="3600" spc="300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382F52"/>
                  </a:gs>
                  <a:gs pos="100000">
                    <a:srgbClr val="543B5B">
                      <a:lumMod val="70000"/>
                      <a:lumOff val="30000"/>
                    </a:srgbClr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23950" y="476672"/>
            <a:ext cx="6896100" cy="0"/>
          </a:xfrm>
          <a:prstGeom prst="line">
            <a:avLst/>
          </a:prstGeom>
          <a:ln w="9525" cap="rnd" cmpd="sng">
            <a:solidFill>
              <a:srgbClr val="854C67"/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3512292"/>
              </p:ext>
            </p:extLst>
          </p:nvPr>
        </p:nvGraphicFramePr>
        <p:xfrm>
          <a:off x="0" y="1556792"/>
          <a:ext cx="9126451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4868"/>
                <a:gridCol w="1730884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32058"/>
                <a:gridCol w="208280"/>
                <a:gridCol w="208280"/>
                <a:gridCol w="219290"/>
                <a:gridCol w="274071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4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60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solidFill>
                      <a:srgbClr val="D98BC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구분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endParaRPr lang="ko-KR" altLang="en-US" sz="10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endParaRPr lang="ko-KR" altLang="en-US" sz="10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23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24</a:t>
                      </a:r>
                      <a:endParaRPr lang="ko-KR" altLang="en-US" sz="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25</a:t>
                      </a:r>
                      <a:endParaRPr lang="ko-KR" altLang="en-US" sz="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26</a:t>
                      </a:r>
                      <a:endParaRPr lang="ko-KR" altLang="en-US" sz="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27</a:t>
                      </a:r>
                      <a:endParaRPr lang="ko-KR" altLang="en-US" sz="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28</a:t>
                      </a:r>
                      <a:endParaRPr lang="ko-KR" altLang="en-US" sz="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29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30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31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2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3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4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5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6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7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8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9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10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11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12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13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15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16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17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18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19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20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21</a:t>
                      </a:r>
                      <a:endParaRPr lang="ko-KR" altLang="en-US" sz="600" dirty="0" smtClean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요구사항 분석</a:t>
                      </a:r>
                    </a:p>
                  </a:txBody>
                  <a:tcPr anchor="ctr">
                    <a:solidFill>
                      <a:srgbClr val="D98BCE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프로젝트개요  </a:t>
                      </a: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228600" marR="0" lvl="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목적 </a:t>
                      </a: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기대효과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업무분담</a:t>
                      </a: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스케줄 설정</a:t>
                      </a: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2.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rgbClr val="D98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설계서</a:t>
                      </a: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화면구성</a:t>
                      </a: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주요화면</a:t>
                      </a: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목록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업무흐름도</a:t>
                      </a: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3.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solidFill>
                      <a:srgbClr val="D98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생성</a:t>
                      </a:r>
                      <a:r>
                        <a:rPr kumimoji="0" lang="en-US" altLang="ko-KR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코딩</a:t>
                      </a: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4.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D98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및 수정</a:t>
                      </a:r>
                    </a:p>
                    <a:p>
                      <a:pPr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60" normalizeH="0" baseline="0" noProof="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5.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최종 발표</a:t>
                      </a:r>
                    </a:p>
                  </a:txBody>
                  <a:tcPr anchor="ctr">
                    <a:solidFill>
                      <a:srgbClr val="D98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-6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6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시연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60" normalizeH="0" baseline="0" noProof="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1470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260648"/>
            <a:ext cx="6885797" cy="191325"/>
          </a:xfrm>
        </p:spPr>
        <p:txBody>
          <a:bodyPr anchor="ctr"/>
          <a:lstStyle/>
          <a:p>
            <a:r>
              <a:rPr/>
              <a:t>개발목적</a:t>
            </a:r>
            <a:r>
              <a:rPr lang="en-US" altLang="ko-KR" dirty="0"/>
              <a:t>| </a:t>
            </a:r>
            <a:r>
              <a:rPr/>
              <a:t>업무분담</a:t>
            </a:r>
            <a:r>
              <a:rPr lang="en-US" altLang="ko-KR" dirty="0"/>
              <a:t>| </a:t>
            </a:r>
            <a:r>
              <a:rPr/>
              <a:t>개발환경 </a:t>
            </a:r>
            <a:r>
              <a:rPr lang="en-US" altLang="ko-KR" dirty="0"/>
              <a:t>| </a:t>
            </a:r>
            <a:r>
              <a:rPr/>
              <a:t>진행현황</a:t>
            </a:r>
            <a:r>
              <a:rPr lang="en-US" altLang="ko-KR" dirty="0"/>
              <a:t>| </a:t>
            </a:r>
            <a:r>
              <a:rPr/>
              <a:t>일정</a:t>
            </a:r>
            <a:r>
              <a:rPr lang="en-US" altLang="ko-KR" dirty="0"/>
              <a:t>| Q&amp;A</a:t>
            </a:r>
            <a:endParaRPr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-214346" y="737320"/>
            <a:ext cx="9572692" cy="6120680"/>
          </a:xfrm>
          <a:solidFill>
            <a:schemeClr val="lt1"/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8000" tIns="180000" rIns="108000" bIns="180000" rtlCol="0" anchor="t">
            <a:normAutofit/>
          </a:bodyPr>
          <a:lstStyle/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>
          <a:xfrm>
            <a:off x="1071538" y="637788"/>
            <a:ext cx="6910740" cy="64807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altLang="en-US" sz="3600" b="1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메인페이지 예시</a:t>
            </a:r>
            <a:r>
              <a:rPr lang="ko-KR" altLang="en-US" sz="3600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 </a:t>
            </a:r>
            <a:endParaRPr lang="ko-KR" altLang="en-US" sz="3600" spc="300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382F52"/>
                  </a:gs>
                  <a:gs pos="100000">
                    <a:srgbClr val="543B5B">
                      <a:lumMod val="70000"/>
                      <a:lumOff val="30000"/>
                    </a:srgbClr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23950" y="476672"/>
            <a:ext cx="6896100" cy="0"/>
          </a:xfrm>
          <a:prstGeom prst="line">
            <a:avLst/>
          </a:prstGeom>
          <a:ln w="9525" cap="rnd" cmpd="sng">
            <a:solidFill>
              <a:srgbClr val="854C67"/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메인UI예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231480"/>
            <a:ext cx="6429420" cy="56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63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260648"/>
            <a:ext cx="6885797" cy="191325"/>
          </a:xfrm>
        </p:spPr>
        <p:txBody>
          <a:bodyPr anchor="ctr"/>
          <a:lstStyle/>
          <a:p>
            <a:r>
              <a:rPr/>
              <a:t>개발목적</a:t>
            </a:r>
            <a:r>
              <a:rPr lang="en-US" altLang="ko-KR" dirty="0"/>
              <a:t>| </a:t>
            </a:r>
            <a:r>
              <a:rPr/>
              <a:t>업무분담</a:t>
            </a:r>
            <a:r>
              <a:rPr lang="en-US" altLang="ko-KR" dirty="0"/>
              <a:t>| </a:t>
            </a:r>
            <a:r>
              <a:rPr/>
              <a:t>개발환경 </a:t>
            </a:r>
            <a:r>
              <a:rPr lang="en-US" altLang="ko-KR" dirty="0"/>
              <a:t>| </a:t>
            </a:r>
            <a:r>
              <a:rPr/>
              <a:t>진행현황</a:t>
            </a:r>
            <a:r>
              <a:rPr lang="en-US" altLang="ko-KR" dirty="0"/>
              <a:t>| </a:t>
            </a:r>
            <a:r>
              <a:rPr/>
              <a:t>일정</a:t>
            </a:r>
            <a:r>
              <a:rPr lang="en-US" altLang="ko-KR" dirty="0"/>
              <a:t>| Q&amp;A</a:t>
            </a:r>
            <a:endParaRPr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-214346" y="737320"/>
            <a:ext cx="9572692" cy="6120680"/>
          </a:xfrm>
          <a:solidFill>
            <a:schemeClr val="lt1"/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8000" tIns="180000" rIns="108000" bIns="180000" rtlCol="0" anchor="t">
            <a:normAutofit/>
          </a:bodyPr>
          <a:lstStyle/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>
          <a:xfrm>
            <a:off x="1071538" y="637788"/>
            <a:ext cx="6910740" cy="64807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altLang="en-US" sz="3600" b="1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세</a:t>
            </a:r>
            <a:r>
              <a:rPr altLang="en-US" sz="3600" b="1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부</a:t>
            </a:r>
            <a:r>
              <a:rPr altLang="en-US" sz="3600" b="1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페이지 예시</a:t>
            </a:r>
            <a:r>
              <a:rPr lang="ko-KR" altLang="en-US" sz="3600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 </a:t>
            </a:r>
            <a:endParaRPr lang="ko-KR" altLang="en-US" sz="3600" spc="300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382F52"/>
                  </a:gs>
                  <a:gs pos="100000">
                    <a:srgbClr val="543B5B">
                      <a:lumMod val="70000"/>
                      <a:lumOff val="30000"/>
                    </a:srgbClr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23950" y="476672"/>
            <a:ext cx="6896100" cy="0"/>
          </a:xfrm>
          <a:prstGeom prst="line">
            <a:avLst/>
          </a:prstGeom>
          <a:ln w="9525" cap="rnd" cmpd="sng">
            <a:solidFill>
              <a:srgbClr val="854C67"/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P_Project\세부UI예시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14422"/>
            <a:ext cx="6548242" cy="5643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963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260648"/>
            <a:ext cx="6885797" cy="191325"/>
          </a:xfrm>
        </p:spPr>
        <p:txBody>
          <a:bodyPr anchor="ctr"/>
          <a:lstStyle/>
          <a:p>
            <a:r>
              <a:rPr/>
              <a:t>개발목적</a:t>
            </a:r>
            <a:r>
              <a:rPr lang="en-US" altLang="ko-KR" dirty="0"/>
              <a:t>| </a:t>
            </a:r>
            <a:r>
              <a:rPr/>
              <a:t>업무분담</a:t>
            </a:r>
            <a:r>
              <a:rPr lang="en-US" altLang="ko-KR" dirty="0"/>
              <a:t>| </a:t>
            </a:r>
            <a:r>
              <a:rPr/>
              <a:t>개발환경 </a:t>
            </a:r>
            <a:r>
              <a:rPr lang="en-US" altLang="ko-KR" dirty="0"/>
              <a:t>| </a:t>
            </a:r>
            <a:r>
              <a:rPr/>
              <a:t>진행현황</a:t>
            </a:r>
            <a:r>
              <a:rPr lang="en-US" altLang="ko-KR" dirty="0"/>
              <a:t>| </a:t>
            </a:r>
            <a:r>
              <a:rPr/>
              <a:t>일정</a:t>
            </a:r>
            <a:r>
              <a:rPr lang="en-US" altLang="ko-KR" dirty="0"/>
              <a:t>| Q&amp;A</a:t>
            </a:r>
            <a:endParaRPr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-214346" y="737320"/>
            <a:ext cx="9572692" cy="6120680"/>
          </a:xfrm>
          <a:solidFill>
            <a:schemeClr val="lt1"/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8000" tIns="180000" rIns="108000" bIns="180000" rtlCol="0" anchor="t">
            <a:normAutofit/>
          </a:bodyPr>
          <a:lstStyle/>
          <a:p>
            <a:pPr algn="r"/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pPr algn="r"/>
            <a:endParaRPr lang="en-US" altLang="ko-KR" sz="1100" dirty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  <a:p>
            <a:endParaRPr lang="en-US" altLang="ko-KR" sz="1100" dirty="0" smtClean="0">
              <a:gradFill flip="none"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+mn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>
          <a:xfrm>
            <a:off x="1071538" y="637788"/>
            <a:ext cx="6910740" cy="64807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altLang="en-US" sz="3600" b="1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마</a:t>
            </a:r>
            <a:r>
              <a:rPr altLang="en-US" sz="3600" b="1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이</a:t>
            </a:r>
            <a:r>
              <a:rPr altLang="en-US" sz="3600" b="1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페이지 예시</a:t>
            </a:r>
            <a:r>
              <a:rPr lang="ko-KR" altLang="en-US" sz="3600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382F52"/>
                    </a:gs>
                    <a:gs pos="100000">
                      <a:srgbClr val="543B5B">
                        <a:lumMod val="70000"/>
                        <a:lumOff val="30000"/>
                      </a:srgbClr>
                    </a:gs>
                  </a:gsLst>
                  <a:lin ang="2700000" scaled="1"/>
                  <a:tileRect/>
                </a:gradFill>
                <a:latin typeface="+mn-lt"/>
              </a:rPr>
              <a:t> </a:t>
            </a:r>
            <a:endParaRPr lang="ko-KR" altLang="en-US" sz="3600" spc="300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382F52"/>
                  </a:gs>
                  <a:gs pos="100000">
                    <a:srgbClr val="543B5B">
                      <a:lumMod val="70000"/>
                      <a:lumOff val="30000"/>
                    </a:srgbClr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23950" y="476672"/>
            <a:ext cx="6896100" cy="0"/>
          </a:xfrm>
          <a:prstGeom prst="line">
            <a:avLst/>
          </a:prstGeom>
          <a:ln w="9525" cap="rnd" cmpd="sng">
            <a:solidFill>
              <a:srgbClr val="854C67"/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istrator\Desktop\P_Project\마이페이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7902"/>
            <a:ext cx="7429551" cy="5640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963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403</Words>
  <Application>Microsoft Office PowerPoint</Application>
  <PresentationFormat>화면 슬라이드 쇼(4:3)</PresentationFormat>
  <Paragraphs>189</Paragraphs>
  <Slides>14</Slides>
  <Notes>9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Project</vt:lpstr>
      <vt:lpstr>Pandora WebHard</vt:lpstr>
      <vt:lpstr>PROJECT</vt:lpstr>
      <vt:lpstr>PROJECT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PROJECT</vt:lpstr>
      <vt:lpstr>슬라이드 12</vt:lpstr>
      <vt:lpstr>슬라이드 13</vt:lpstr>
      <vt:lpstr>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Windows 사용자</cp:lastModifiedBy>
  <cp:revision>190</cp:revision>
  <dcterms:created xsi:type="dcterms:W3CDTF">2015-05-21T00:18:11Z</dcterms:created>
  <dcterms:modified xsi:type="dcterms:W3CDTF">2018-10-31T07:35:06Z</dcterms:modified>
</cp:coreProperties>
</file>