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s/comment1.xml" ContentType="application/vnd.openxmlformats-officedocument.presentationml.comments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6"/>
    <p:sldId id="274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Danilo Kacanski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comments" Target="comments/comment1.xml"/><Relationship Id="rId26" Type="http://schemas.openxmlformats.org/officeDocument/2006/relationships/slide" Target="slides/slide18.xml"/><Relationship Id="rId27" Type="http://schemas.openxmlformats.org/officeDocument/2006/relationships/slide" Target="slides/slide19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5-07-04T22:39:50.028" idx="1">
    <p:pos x="6573" y="6986"/>
    <p:text>🌳 BST – Binary Search Tree
	•	Svaki levo dete ima manju vrednost od roditelja, svako desno dete veću.
	•	Omogućava brzu pretragu, umetanje i brisanje — u idealnom slučaju O(log n).
	•	Ako se ne balansira, može postati spisak (O(n)).
⸻
🧱 Heap
	•	Koristi se uglavnom kao min-heap (roditelj je manji od oba deteta) ili max-heap (roditelj je veći).
	•	Najčešće se koristi u implementaciji prioritetnih redova i u algoritmima poput Heapsort.
	•	Ne koristi se za pretragu, već za brzo dohvatanje minimuma/maksimuma (O(1)).
⸻
⚖️ AVL – Adelson-Velsky and Landis tree
	•	To je balansirano binarno stablo pretrage (BST).
	•	Razlika u dubini levog i desnog podstabla svakog čvora je najviše 1.
	•	Održava balans automatski nakon umetanja/brisanja, što osigurava da sve operacije ostanu O(log n).
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ftverski algoritmi u sistemima automatskog upravljanja"/>
          <p:cNvSpPr txBox="1"/>
          <p:nvPr/>
        </p:nvSpPr>
        <p:spPr>
          <a:xfrm>
            <a:off x="3289300" y="8592777"/>
            <a:ext cx="1237681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16" name="Rectangle"/>
          <p:cNvSpPr/>
          <p:nvPr/>
        </p:nvSpPr>
        <p:spPr>
          <a:xfrm>
            <a:off x="23639349" y="4393670"/>
            <a:ext cx="745471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7" name="Rectangle"/>
          <p:cNvSpPr/>
          <p:nvPr/>
        </p:nvSpPr>
        <p:spPr>
          <a:xfrm>
            <a:off x="3299967" y="9201629"/>
            <a:ext cx="6122595" cy="70030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" name="Rectangle"/>
          <p:cNvSpPr/>
          <p:nvPr/>
        </p:nvSpPr>
        <p:spPr>
          <a:xfrm>
            <a:off x="9333023" y="9201629"/>
            <a:ext cx="5813865" cy="8537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" name="Presentation Title"/>
          <p:cNvSpPr txBox="1"/>
          <p:nvPr>
            <p:ph type="title" hasCustomPrompt="1"/>
          </p:nvPr>
        </p:nvSpPr>
        <p:spPr>
          <a:xfrm>
            <a:off x="3289300" y="9446566"/>
            <a:ext cx="15581090" cy="255248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pc="-180" sz="9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0" name="Rectangle"/>
          <p:cNvSpPr/>
          <p:nvPr/>
        </p:nvSpPr>
        <p:spPr>
          <a:xfrm>
            <a:off x="5946398" y="1280486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1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2" name="Danilo Kaćanski, Ivan Radman"/>
          <p:cNvSpPr/>
          <p:nvPr/>
        </p:nvSpPr>
        <p:spPr>
          <a:xfrm>
            <a:off x="52152" y="12787982"/>
            <a:ext cx="5813866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57" name="Slide Title"/>
          <p:cNvSpPr txBox="1"/>
          <p:nvPr>
            <p:ph type="title" hasCustomPrompt="1"/>
          </p:nvPr>
        </p:nvSpPr>
        <p:spPr>
          <a:xfrm>
            <a:off x="5525783" y="3703090"/>
            <a:ext cx="4912101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8" name="Body Level One…"/>
          <p:cNvSpPr txBox="1"/>
          <p:nvPr>
            <p:ph type="body" sz="half" idx="1" hasCustomPrompt="1"/>
          </p:nvPr>
        </p:nvSpPr>
        <p:spPr>
          <a:xfrm>
            <a:off x="5514916" y="4601556"/>
            <a:ext cx="13354168" cy="545140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</p:spPr>
        <p:txBody>
          <a:bodyPr lIns="190500" tIns="190500" rIns="190500" bIns="190500"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9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1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62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copy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ody Level One…"/>
          <p:cNvSpPr txBox="1"/>
          <p:nvPr>
            <p:ph type="body" sz="quarter" idx="1" hasCustomPrompt="1"/>
          </p:nvPr>
        </p:nvSpPr>
        <p:spPr>
          <a:xfrm>
            <a:off x="1896820" y="1347411"/>
            <a:ext cx="14523376" cy="439325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</p:spPr>
        <p:txBody>
          <a:bodyPr lIns="0" tIns="0" rIns="0" bIns="0" numCol="1" spcCol="38100"/>
          <a:lstStyle>
            <a:lvl1pPr marL="698500"/>
            <a:lvl2pPr marL="1308100"/>
            <a:lvl3pPr marL="1917700"/>
            <a:lvl4pPr marL="2527300"/>
            <a:lvl5pPr marL="3136900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7" name="Slide Title"/>
          <p:cNvSpPr txBox="1"/>
          <p:nvPr>
            <p:ph type="title" hasCustomPrompt="1"/>
          </p:nvPr>
        </p:nvSpPr>
        <p:spPr>
          <a:xfrm>
            <a:off x="2721223" y="877121"/>
            <a:ext cx="4912102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8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9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00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201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4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05" name="Rectangle"/>
          <p:cNvSpPr/>
          <p:nvPr/>
        </p:nvSpPr>
        <p:spPr>
          <a:xfrm>
            <a:off x="-1" y="12752239"/>
            <a:ext cx="24384001" cy="381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6" name="Jannis Seemann"/>
          <p:cNvSpPr/>
          <p:nvPr/>
        </p:nvSpPr>
        <p:spPr>
          <a:xfrm>
            <a:off x="1352" y="12787982"/>
            <a:ext cx="33741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207" name="Rectangle"/>
          <p:cNvSpPr/>
          <p:nvPr/>
        </p:nvSpPr>
        <p:spPr>
          <a:xfrm>
            <a:off x="3325272" y="12785813"/>
            <a:ext cx="38101" cy="9398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8" name="Efficient Linux"/>
          <p:cNvSpPr/>
          <p:nvPr/>
        </p:nvSpPr>
        <p:spPr>
          <a:xfrm>
            <a:off x="3349319" y="12797452"/>
            <a:ext cx="83497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17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8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1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8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29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3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4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ndraw_file-manager_yics-2.svg"/>
          <p:cNvSpPr/>
          <p:nvPr>
            <p:ph type="pic" sz="quarter" idx="21"/>
          </p:nvPr>
        </p:nvSpPr>
        <p:spPr>
          <a:xfrm>
            <a:off x="16538019" y="869926"/>
            <a:ext cx="5341225" cy="566587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32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3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4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5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6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8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39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6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75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27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93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3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302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numCol="1" spcCol="38100"/>
          <a:lstStyle>
            <a:lvl1pPr marL="638923" indent="-469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1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2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"/>
          <p:cNvSpPr/>
          <p:nvPr/>
        </p:nvSpPr>
        <p:spPr>
          <a:xfrm>
            <a:off x="5763672" y="12781631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8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49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1" name="Danilo Kaćanski, Ivan Radman"/>
          <p:cNvSpPr/>
          <p:nvPr/>
        </p:nvSpPr>
        <p:spPr>
          <a:xfrm>
            <a:off x="1352" y="12787982"/>
            <a:ext cx="5803234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52" name="Softverski algoritmi u sistemima automatskog upravljanja"/>
          <p:cNvSpPr/>
          <p:nvPr/>
        </p:nvSpPr>
        <p:spPr>
          <a:xfrm>
            <a:off x="5794613" y="12764750"/>
            <a:ext cx="9712907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53" name="Rectangle"/>
          <p:cNvSpPr/>
          <p:nvPr/>
        </p:nvSpPr>
        <p:spPr>
          <a:xfrm>
            <a:off x="-492784" y="13900937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"/>
          <p:cNvSpPr/>
          <p:nvPr>
            <p:ph type="body" sz="half" idx="21"/>
          </p:nvPr>
        </p:nvSpPr>
        <p:spPr>
          <a:xfrm>
            <a:off x="1987242" y="3212146"/>
            <a:ext cx="17077176" cy="3963284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1" name="Bullet points 1"/>
          <p:cNvSpPr/>
          <p:nvPr>
            <p:ph type="body" sz="quarter" idx="22"/>
          </p:nvPr>
        </p:nvSpPr>
        <p:spPr>
          <a:xfrm>
            <a:off x="1943456" y="3814434"/>
            <a:ext cx="17164748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07953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73" name="Use custom"/>
          <p:cNvSpPr/>
          <p:nvPr>
            <p:ph type="body" sz="quarter" idx="23"/>
          </p:nvPr>
        </p:nvSpPr>
        <p:spPr>
          <a:xfrm>
            <a:off x="2950641" y="2719743"/>
            <a:ext cx="9611843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4" name="Rectangle"/>
          <p:cNvSpPr/>
          <p:nvPr>
            <p:ph type="body" sz="half" idx="24"/>
          </p:nvPr>
        </p:nvSpPr>
        <p:spPr>
          <a:xfrm>
            <a:off x="1987243" y="8327090"/>
            <a:ext cx="17077175" cy="3963283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5" name="Bullet points 2"/>
          <p:cNvSpPr/>
          <p:nvPr>
            <p:ph type="body" sz="quarter" idx="25"/>
          </p:nvPr>
        </p:nvSpPr>
        <p:spPr>
          <a:xfrm>
            <a:off x="1943456" y="8929378"/>
            <a:ext cx="17164749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76" name="Use custom"/>
          <p:cNvSpPr/>
          <p:nvPr>
            <p:ph type="body" sz="quarter" idx="26"/>
          </p:nvPr>
        </p:nvSpPr>
        <p:spPr>
          <a:xfrm>
            <a:off x="2950641" y="7834686"/>
            <a:ext cx="9611844" cy="1047383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"/>
          <p:cNvSpPr/>
          <p:nvPr>
            <p:ph type="body" sz="quarter" idx="21"/>
          </p:nvPr>
        </p:nvSpPr>
        <p:spPr>
          <a:xfrm>
            <a:off x="1987242" y="816173"/>
            <a:ext cx="17077176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5" name="Bullet points 1"/>
          <p:cNvSpPr/>
          <p:nvPr>
            <p:ph type="body" sz="quarter" idx="22"/>
          </p:nvPr>
        </p:nvSpPr>
        <p:spPr>
          <a:xfrm>
            <a:off x="2913017" y="1418461"/>
            <a:ext cx="16195187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86" name="Subtitle 1"/>
          <p:cNvSpPr/>
          <p:nvPr>
            <p:ph type="body" sz="quarter" idx="23"/>
          </p:nvPr>
        </p:nvSpPr>
        <p:spPr>
          <a:xfrm>
            <a:off x="2950641" y="323770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1</a:t>
            </a:r>
          </a:p>
        </p:txBody>
      </p:sp>
      <p:sp>
        <p:nvSpPr>
          <p:cNvPr id="87" name="Rectangle"/>
          <p:cNvSpPr/>
          <p:nvPr>
            <p:ph type="body" sz="quarter" idx="24"/>
          </p:nvPr>
        </p:nvSpPr>
        <p:spPr>
          <a:xfrm>
            <a:off x="1987243" y="49444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8" name="Bullet points 2"/>
          <p:cNvSpPr/>
          <p:nvPr>
            <p:ph type="body" sz="quarter" idx="25"/>
          </p:nvPr>
        </p:nvSpPr>
        <p:spPr>
          <a:xfrm>
            <a:off x="2913017" y="5546750"/>
            <a:ext cx="16195188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89" name="Subtitle 2"/>
          <p:cNvSpPr/>
          <p:nvPr>
            <p:ph type="body" sz="quarter" idx="26"/>
          </p:nvPr>
        </p:nvSpPr>
        <p:spPr>
          <a:xfrm>
            <a:off x="2950641" y="44520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2</a:t>
            </a:r>
          </a:p>
        </p:txBody>
      </p:sp>
      <p:sp>
        <p:nvSpPr>
          <p:cNvPr id="90" name="Rectangle"/>
          <p:cNvSpPr/>
          <p:nvPr>
            <p:ph type="body" sz="quarter" idx="27"/>
          </p:nvPr>
        </p:nvSpPr>
        <p:spPr>
          <a:xfrm>
            <a:off x="1987243" y="91970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91" name="Bullet points 3"/>
          <p:cNvSpPr/>
          <p:nvPr>
            <p:ph type="body" sz="quarter" idx="28"/>
          </p:nvPr>
        </p:nvSpPr>
        <p:spPr>
          <a:xfrm>
            <a:off x="2913017" y="9799350"/>
            <a:ext cx="16195188" cy="256495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92" name="Subtitle 3"/>
          <p:cNvSpPr/>
          <p:nvPr>
            <p:ph type="body" sz="quarter" idx="29"/>
          </p:nvPr>
        </p:nvSpPr>
        <p:spPr>
          <a:xfrm>
            <a:off x="2950641" y="87046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3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"/>
          <p:cNvSpPr/>
          <p:nvPr>
            <p:ph type="body" sz="half" idx="21"/>
          </p:nvPr>
        </p:nvSpPr>
        <p:spPr>
          <a:xfrm>
            <a:off x="1987242" y="3075898"/>
            <a:ext cx="17077176" cy="3963284"/>
          </a:xfrm>
          <a:prstGeom prst="roundRect">
            <a:avLst>
              <a:gd name="adj" fmla="val 10405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1" name="Bullet points 1"/>
          <p:cNvSpPr/>
          <p:nvPr>
            <p:ph type="body" sz="quarter" idx="22"/>
          </p:nvPr>
        </p:nvSpPr>
        <p:spPr>
          <a:xfrm>
            <a:off x="6012107" y="3075898"/>
            <a:ext cx="12767224" cy="396328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02" name="Rounded Rectangle"/>
          <p:cNvSpPr/>
          <p:nvPr>
            <p:ph type="body" sz="half" idx="23"/>
          </p:nvPr>
        </p:nvSpPr>
        <p:spPr>
          <a:xfrm>
            <a:off x="1987242" y="7827210"/>
            <a:ext cx="17077176" cy="3962401"/>
          </a:xfrm>
          <a:prstGeom prst="roundRect">
            <a:avLst>
              <a:gd name="adj" fmla="val 1040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3" name="Bullet points 2"/>
          <p:cNvSpPr/>
          <p:nvPr>
            <p:ph type="body" sz="quarter" idx="24"/>
          </p:nvPr>
        </p:nvSpPr>
        <p:spPr>
          <a:xfrm>
            <a:off x="6012107" y="7827210"/>
            <a:ext cx="12767224" cy="39624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04" name="Image"/>
          <p:cNvSpPr/>
          <p:nvPr>
            <p:ph type="pic" sz="quarter" idx="25"/>
          </p:nvPr>
        </p:nvSpPr>
        <p:spPr>
          <a:xfrm>
            <a:off x="2777796" y="3836850"/>
            <a:ext cx="2746553" cy="24413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5" name="Image"/>
          <p:cNvSpPr/>
          <p:nvPr>
            <p:ph type="pic" sz="quarter" idx="26"/>
          </p:nvPr>
        </p:nvSpPr>
        <p:spPr>
          <a:xfrm>
            <a:off x="2777796" y="8587720"/>
            <a:ext cx="2746553" cy="24413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6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21578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115" name="Freeform 17"/>
          <p:cNvSpPr/>
          <p:nvPr/>
        </p:nvSpPr>
        <p:spPr>
          <a:xfrm>
            <a:off x="12259971" y="3694957"/>
            <a:ext cx="3400670" cy="409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35" y="6649"/>
                </a:moveTo>
                <a:cubicBezTo>
                  <a:pt x="18435" y="6649"/>
                  <a:pt x="18435" y="6649"/>
                  <a:pt x="18435" y="6649"/>
                </a:cubicBezTo>
                <a:cubicBezTo>
                  <a:pt x="18611" y="6649"/>
                  <a:pt x="18787" y="6691"/>
                  <a:pt x="18963" y="6775"/>
                </a:cubicBezTo>
                <a:cubicBezTo>
                  <a:pt x="19063" y="6838"/>
                  <a:pt x="19139" y="6879"/>
                  <a:pt x="19214" y="6963"/>
                </a:cubicBezTo>
                <a:cubicBezTo>
                  <a:pt x="19365" y="7088"/>
                  <a:pt x="19490" y="7235"/>
                  <a:pt x="19591" y="7423"/>
                </a:cubicBezTo>
                <a:cubicBezTo>
                  <a:pt x="19741" y="7674"/>
                  <a:pt x="20018" y="7862"/>
                  <a:pt x="20344" y="7883"/>
                </a:cubicBezTo>
                <a:cubicBezTo>
                  <a:pt x="20394" y="7904"/>
                  <a:pt x="20445" y="7904"/>
                  <a:pt x="20495" y="7904"/>
                </a:cubicBezTo>
                <a:cubicBezTo>
                  <a:pt x="20821" y="7904"/>
                  <a:pt x="21123" y="7799"/>
                  <a:pt x="21374" y="7632"/>
                </a:cubicBezTo>
                <a:cubicBezTo>
                  <a:pt x="21600" y="7465"/>
                  <a:pt x="21600" y="7465"/>
                  <a:pt x="21600" y="7465"/>
                </a:cubicBezTo>
                <a:cubicBezTo>
                  <a:pt x="21600" y="836"/>
                  <a:pt x="21600" y="836"/>
                  <a:pt x="21600" y="836"/>
                </a:cubicBezTo>
                <a:cubicBezTo>
                  <a:pt x="21600" y="376"/>
                  <a:pt x="21148" y="0"/>
                  <a:pt x="20595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452" y="0"/>
                  <a:pt x="0" y="376"/>
                  <a:pt x="0" y="836"/>
                </a:cubicBezTo>
                <a:cubicBezTo>
                  <a:pt x="0" y="7883"/>
                  <a:pt x="0" y="7883"/>
                  <a:pt x="0" y="7883"/>
                </a:cubicBezTo>
                <a:cubicBezTo>
                  <a:pt x="25" y="7883"/>
                  <a:pt x="75" y="7883"/>
                  <a:pt x="100" y="7883"/>
                </a:cubicBezTo>
                <a:cubicBezTo>
                  <a:pt x="151" y="7883"/>
                  <a:pt x="201" y="7883"/>
                  <a:pt x="251" y="7883"/>
                </a:cubicBezTo>
                <a:cubicBezTo>
                  <a:pt x="578" y="7862"/>
                  <a:pt x="854" y="7674"/>
                  <a:pt x="1005" y="7402"/>
                </a:cubicBezTo>
                <a:cubicBezTo>
                  <a:pt x="1105" y="7235"/>
                  <a:pt x="1231" y="7068"/>
                  <a:pt x="1381" y="6963"/>
                </a:cubicBezTo>
                <a:cubicBezTo>
                  <a:pt x="1457" y="6879"/>
                  <a:pt x="1532" y="6817"/>
                  <a:pt x="1633" y="6775"/>
                </a:cubicBezTo>
                <a:cubicBezTo>
                  <a:pt x="1808" y="6691"/>
                  <a:pt x="1984" y="6649"/>
                  <a:pt x="2160" y="6649"/>
                </a:cubicBezTo>
                <a:cubicBezTo>
                  <a:pt x="3039" y="6649"/>
                  <a:pt x="3717" y="7653"/>
                  <a:pt x="3717" y="8991"/>
                </a:cubicBezTo>
                <a:cubicBezTo>
                  <a:pt x="3717" y="10330"/>
                  <a:pt x="3039" y="11333"/>
                  <a:pt x="2160" y="11333"/>
                </a:cubicBezTo>
                <a:cubicBezTo>
                  <a:pt x="1984" y="11333"/>
                  <a:pt x="1808" y="11291"/>
                  <a:pt x="1633" y="11208"/>
                </a:cubicBezTo>
                <a:cubicBezTo>
                  <a:pt x="1532" y="11166"/>
                  <a:pt x="1457" y="11103"/>
                  <a:pt x="1381" y="11020"/>
                </a:cubicBezTo>
                <a:cubicBezTo>
                  <a:pt x="1231" y="10915"/>
                  <a:pt x="1105" y="10748"/>
                  <a:pt x="1005" y="10580"/>
                </a:cubicBezTo>
                <a:cubicBezTo>
                  <a:pt x="854" y="10309"/>
                  <a:pt x="578" y="10120"/>
                  <a:pt x="251" y="10100"/>
                </a:cubicBezTo>
                <a:cubicBezTo>
                  <a:pt x="201" y="10100"/>
                  <a:pt x="151" y="10100"/>
                  <a:pt x="100" y="10100"/>
                </a:cubicBezTo>
                <a:cubicBezTo>
                  <a:pt x="75" y="10100"/>
                  <a:pt x="25" y="10100"/>
                  <a:pt x="0" y="10100"/>
                </a:cubicBezTo>
                <a:cubicBezTo>
                  <a:pt x="0" y="17146"/>
                  <a:pt x="0" y="17146"/>
                  <a:pt x="0" y="17146"/>
                </a:cubicBezTo>
                <a:cubicBezTo>
                  <a:pt x="0" y="17606"/>
                  <a:pt x="452" y="17983"/>
                  <a:pt x="1005" y="17983"/>
                </a:cubicBezTo>
                <a:cubicBezTo>
                  <a:pt x="8941" y="17983"/>
                  <a:pt x="8941" y="17983"/>
                  <a:pt x="8941" y="17983"/>
                </a:cubicBezTo>
                <a:cubicBezTo>
                  <a:pt x="9419" y="17983"/>
                  <a:pt x="9419" y="17983"/>
                  <a:pt x="9419" y="17983"/>
                </a:cubicBezTo>
                <a:cubicBezTo>
                  <a:pt x="9670" y="18233"/>
                  <a:pt x="9820" y="18547"/>
                  <a:pt x="9820" y="18903"/>
                </a:cubicBezTo>
                <a:cubicBezTo>
                  <a:pt x="9820" y="18944"/>
                  <a:pt x="9820" y="19007"/>
                  <a:pt x="9820" y="19049"/>
                </a:cubicBezTo>
                <a:cubicBezTo>
                  <a:pt x="9770" y="19425"/>
                  <a:pt x="9469" y="19739"/>
                  <a:pt x="9042" y="19906"/>
                </a:cubicBezTo>
                <a:cubicBezTo>
                  <a:pt x="8866" y="19990"/>
                  <a:pt x="8715" y="20074"/>
                  <a:pt x="8590" y="20157"/>
                </a:cubicBezTo>
                <a:cubicBezTo>
                  <a:pt x="8540" y="20220"/>
                  <a:pt x="8464" y="20262"/>
                  <a:pt x="8439" y="20324"/>
                </a:cubicBezTo>
                <a:cubicBezTo>
                  <a:pt x="8364" y="20408"/>
                  <a:pt x="8339" y="20513"/>
                  <a:pt x="8339" y="20617"/>
                </a:cubicBezTo>
                <a:cubicBezTo>
                  <a:pt x="8339" y="21161"/>
                  <a:pt x="9444" y="21600"/>
                  <a:pt x="10800" y="21600"/>
                </a:cubicBezTo>
                <a:cubicBezTo>
                  <a:pt x="12156" y="21600"/>
                  <a:pt x="13261" y="21161"/>
                  <a:pt x="13261" y="20617"/>
                </a:cubicBezTo>
                <a:cubicBezTo>
                  <a:pt x="13261" y="20513"/>
                  <a:pt x="13236" y="20408"/>
                  <a:pt x="13161" y="20324"/>
                </a:cubicBezTo>
                <a:cubicBezTo>
                  <a:pt x="13111" y="20262"/>
                  <a:pt x="13060" y="20199"/>
                  <a:pt x="13010" y="20157"/>
                </a:cubicBezTo>
                <a:cubicBezTo>
                  <a:pt x="12885" y="20074"/>
                  <a:pt x="12734" y="19969"/>
                  <a:pt x="12533" y="19906"/>
                </a:cubicBezTo>
                <a:cubicBezTo>
                  <a:pt x="12131" y="19739"/>
                  <a:pt x="11830" y="19425"/>
                  <a:pt x="11780" y="19049"/>
                </a:cubicBezTo>
                <a:cubicBezTo>
                  <a:pt x="11780" y="19007"/>
                  <a:pt x="11780" y="18944"/>
                  <a:pt x="11780" y="18882"/>
                </a:cubicBezTo>
                <a:cubicBezTo>
                  <a:pt x="11780" y="18547"/>
                  <a:pt x="11930" y="18233"/>
                  <a:pt x="12156" y="17983"/>
                </a:cubicBezTo>
                <a:cubicBezTo>
                  <a:pt x="12181" y="17983"/>
                  <a:pt x="12181" y="17983"/>
                  <a:pt x="12181" y="17983"/>
                </a:cubicBezTo>
                <a:cubicBezTo>
                  <a:pt x="12633" y="17983"/>
                  <a:pt x="12633" y="17983"/>
                  <a:pt x="12633" y="17983"/>
                </a:cubicBezTo>
                <a:cubicBezTo>
                  <a:pt x="20595" y="17983"/>
                  <a:pt x="20595" y="17983"/>
                  <a:pt x="20595" y="17983"/>
                </a:cubicBezTo>
                <a:cubicBezTo>
                  <a:pt x="21148" y="17983"/>
                  <a:pt x="21600" y="17606"/>
                  <a:pt x="21600" y="17146"/>
                </a:cubicBezTo>
                <a:cubicBezTo>
                  <a:pt x="21600" y="10539"/>
                  <a:pt x="21600" y="10539"/>
                  <a:pt x="21600" y="10539"/>
                </a:cubicBezTo>
                <a:cubicBezTo>
                  <a:pt x="21374" y="10371"/>
                  <a:pt x="21374" y="10371"/>
                  <a:pt x="21374" y="10371"/>
                </a:cubicBezTo>
                <a:cubicBezTo>
                  <a:pt x="21123" y="10183"/>
                  <a:pt x="20821" y="10100"/>
                  <a:pt x="20495" y="10100"/>
                </a:cubicBezTo>
                <a:cubicBezTo>
                  <a:pt x="20445" y="10100"/>
                  <a:pt x="20394" y="10100"/>
                  <a:pt x="20344" y="10100"/>
                </a:cubicBezTo>
                <a:cubicBezTo>
                  <a:pt x="20018" y="10141"/>
                  <a:pt x="19741" y="10309"/>
                  <a:pt x="19591" y="10580"/>
                </a:cubicBezTo>
                <a:cubicBezTo>
                  <a:pt x="19490" y="10769"/>
                  <a:pt x="19365" y="10915"/>
                  <a:pt x="19214" y="11040"/>
                </a:cubicBezTo>
                <a:cubicBezTo>
                  <a:pt x="19139" y="11103"/>
                  <a:pt x="19063" y="11166"/>
                  <a:pt x="18963" y="11208"/>
                </a:cubicBezTo>
                <a:cubicBezTo>
                  <a:pt x="18787" y="11312"/>
                  <a:pt x="18611" y="11354"/>
                  <a:pt x="18435" y="11354"/>
                </a:cubicBezTo>
                <a:cubicBezTo>
                  <a:pt x="18435" y="11354"/>
                  <a:pt x="18435" y="11354"/>
                  <a:pt x="18435" y="11354"/>
                </a:cubicBezTo>
                <a:cubicBezTo>
                  <a:pt x="17958" y="11354"/>
                  <a:pt x="17556" y="11082"/>
                  <a:pt x="17255" y="10580"/>
                </a:cubicBezTo>
                <a:cubicBezTo>
                  <a:pt x="17004" y="10162"/>
                  <a:pt x="16878" y="9598"/>
                  <a:pt x="16878" y="8991"/>
                </a:cubicBezTo>
                <a:cubicBezTo>
                  <a:pt x="16878" y="7653"/>
                  <a:pt x="17531" y="6649"/>
                  <a:pt x="18435" y="6649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6" name="Freeform 18"/>
          <p:cNvSpPr/>
          <p:nvPr/>
        </p:nvSpPr>
        <p:spPr>
          <a:xfrm>
            <a:off x="11570468" y="7259635"/>
            <a:ext cx="4090177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64" y="0"/>
                </a:moveTo>
                <a:cubicBezTo>
                  <a:pt x="13725" y="0"/>
                  <a:pt x="13725" y="0"/>
                  <a:pt x="13725" y="0"/>
                </a:cubicBezTo>
                <a:cubicBezTo>
                  <a:pt x="13725" y="25"/>
                  <a:pt x="13725" y="75"/>
                  <a:pt x="13725" y="100"/>
                </a:cubicBezTo>
                <a:cubicBezTo>
                  <a:pt x="13725" y="151"/>
                  <a:pt x="13725" y="201"/>
                  <a:pt x="13725" y="251"/>
                </a:cubicBezTo>
                <a:cubicBezTo>
                  <a:pt x="13745" y="578"/>
                  <a:pt x="13933" y="854"/>
                  <a:pt x="14205" y="1005"/>
                </a:cubicBezTo>
                <a:cubicBezTo>
                  <a:pt x="14372" y="1105"/>
                  <a:pt x="14539" y="1231"/>
                  <a:pt x="14644" y="1381"/>
                </a:cubicBezTo>
                <a:cubicBezTo>
                  <a:pt x="14727" y="1457"/>
                  <a:pt x="14790" y="1532"/>
                  <a:pt x="14832" y="1633"/>
                </a:cubicBezTo>
                <a:cubicBezTo>
                  <a:pt x="14915" y="1808"/>
                  <a:pt x="14957" y="1984"/>
                  <a:pt x="14957" y="2160"/>
                </a:cubicBezTo>
                <a:cubicBezTo>
                  <a:pt x="14957" y="2637"/>
                  <a:pt x="14685" y="3039"/>
                  <a:pt x="14205" y="3340"/>
                </a:cubicBezTo>
                <a:cubicBezTo>
                  <a:pt x="13766" y="3592"/>
                  <a:pt x="13202" y="3717"/>
                  <a:pt x="12617" y="3717"/>
                </a:cubicBezTo>
                <a:cubicBezTo>
                  <a:pt x="12617" y="3717"/>
                  <a:pt x="12617" y="3717"/>
                  <a:pt x="12617" y="3717"/>
                </a:cubicBezTo>
                <a:cubicBezTo>
                  <a:pt x="12032" y="3717"/>
                  <a:pt x="11468" y="3592"/>
                  <a:pt x="11030" y="3340"/>
                </a:cubicBezTo>
                <a:cubicBezTo>
                  <a:pt x="10549" y="3039"/>
                  <a:pt x="10278" y="2637"/>
                  <a:pt x="10278" y="2160"/>
                </a:cubicBezTo>
                <a:cubicBezTo>
                  <a:pt x="10278" y="1984"/>
                  <a:pt x="10320" y="1808"/>
                  <a:pt x="10403" y="1633"/>
                </a:cubicBezTo>
                <a:cubicBezTo>
                  <a:pt x="10445" y="1532"/>
                  <a:pt x="10508" y="1457"/>
                  <a:pt x="10591" y="1381"/>
                </a:cubicBezTo>
                <a:cubicBezTo>
                  <a:pt x="10696" y="1231"/>
                  <a:pt x="10863" y="1105"/>
                  <a:pt x="11030" y="1005"/>
                </a:cubicBezTo>
                <a:cubicBezTo>
                  <a:pt x="11301" y="854"/>
                  <a:pt x="11489" y="578"/>
                  <a:pt x="11510" y="251"/>
                </a:cubicBezTo>
                <a:cubicBezTo>
                  <a:pt x="11510" y="201"/>
                  <a:pt x="11510" y="151"/>
                  <a:pt x="11510" y="100"/>
                </a:cubicBezTo>
                <a:cubicBezTo>
                  <a:pt x="11510" y="75"/>
                  <a:pt x="11510" y="25"/>
                  <a:pt x="11510" y="0"/>
                </a:cubicBezTo>
                <a:cubicBezTo>
                  <a:pt x="4470" y="0"/>
                  <a:pt x="4470" y="0"/>
                  <a:pt x="4470" y="0"/>
                </a:cubicBezTo>
                <a:cubicBezTo>
                  <a:pt x="4011" y="0"/>
                  <a:pt x="3635" y="452"/>
                  <a:pt x="3635" y="1005"/>
                </a:cubicBezTo>
                <a:cubicBezTo>
                  <a:pt x="3635" y="8941"/>
                  <a:pt x="3635" y="8941"/>
                  <a:pt x="3635" y="8941"/>
                </a:cubicBezTo>
                <a:cubicBezTo>
                  <a:pt x="3635" y="9419"/>
                  <a:pt x="3635" y="9419"/>
                  <a:pt x="3635" y="9419"/>
                </a:cubicBezTo>
                <a:cubicBezTo>
                  <a:pt x="3384" y="9670"/>
                  <a:pt x="3071" y="9820"/>
                  <a:pt x="2716" y="9820"/>
                </a:cubicBezTo>
                <a:cubicBezTo>
                  <a:pt x="2653" y="9820"/>
                  <a:pt x="2611" y="9820"/>
                  <a:pt x="2549" y="9820"/>
                </a:cubicBezTo>
                <a:cubicBezTo>
                  <a:pt x="2173" y="9770"/>
                  <a:pt x="1859" y="9469"/>
                  <a:pt x="1713" y="9042"/>
                </a:cubicBezTo>
                <a:cubicBezTo>
                  <a:pt x="1629" y="8866"/>
                  <a:pt x="1546" y="8715"/>
                  <a:pt x="1441" y="8590"/>
                </a:cubicBezTo>
                <a:cubicBezTo>
                  <a:pt x="1400" y="8540"/>
                  <a:pt x="1337" y="8464"/>
                  <a:pt x="1295" y="8439"/>
                </a:cubicBezTo>
                <a:cubicBezTo>
                  <a:pt x="1191" y="8364"/>
                  <a:pt x="1107" y="8339"/>
                  <a:pt x="1003" y="8339"/>
                </a:cubicBezTo>
                <a:cubicBezTo>
                  <a:pt x="439" y="8339"/>
                  <a:pt x="0" y="9444"/>
                  <a:pt x="0" y="10800"/>
                </a:cubicBezTo>
                <a:cubicBezTo>
                  <a:pt x="0" y="12156"/>
                  <a:pt x="460" y="13261"/>
                  <a:pt x="1003" y="13261"/>
                </a:cubicBezTo>
                <a:cubicBezTo>
                  <a:pt x="1107" y="13261"/>
                  <a:pt x="1212" y="13236"/>
                  <a:pt x="1295" y="13161"/>
                </a:cubicBezTo>
                <a:cubicBezTo>
                  <a:pt x="1358" y="13111"/>
                  <a:pt x="1400" y="13060"/>
                  <a:pt x="1462" y="13010"/>
                </a:cubicBezTo>
                <a:cubicBezTo>
                  <a:pt x="1546" y="12885"/>
                  <a:pt x="1629" y="12734"/>
                  <a:pt x="1713" y="12533"/>
                </a:cubicBezTo>
                <a:cubicBezTo>
                  <a:pt x="1880" y="12131"/>
                  <a:pt x="2173" y="11830"/>
                  <a:pt x="2549" y="11780"/>
                </a:cubicBezTo>
                <a:cubicBezTo>
                  <a:pt x="2611" y="11780"/>
                  <a:pt x="2653" y="11780"/>
                  <a:pt x="2716" y="11780"/>
                </a:cubicBezTo>
                <a:cubicBezTo>
                  <a:pt x="3071" y="11780"/>
                  <a:pt x="3384" y="11930"/>
                  <a:pt x="3635" y="12181"/>
                </a:cubicBezTo>
                <a:cubicBezTo>
                  <a:pt x="3635" y="12181"/>
                  <a:pt x="3635" y="12181"/>
                  <a:pt x="3635" y="12181"/>
                </a:cubicBezTo>
                <a:cubicBezTo>
                  <a:pt x="3635" y="12633"/>
                  <a:pt x="3635" y="12633"/>
                  <a:pt x="3635" y="12633"/>
                </a:cubicBezTo>
                <a:cubicBezTo>
                  <a:pt x="3635" y="20595"/>
                  <a:pt x="3635" y="20595"/>
                  <a:pt x="3635" y="20595"/>
                </a:cubicBezTo>
                <a:cubicBezTo>
                  <a:pt x="3635" y="21148"/>
                  <a:pt x="4011" y="21600"/>
                  <a:pt x="4470" y="21600"/>
                </a:cubicBezTo>
                <a:cubicBezTo>
                  <a:pt x="11092" y="21600"/>
                  <a:pt x="11092" y="21600"/>
                  <a:pt x="11092" y="21600"/>
                </a:cubicBezTo>
                <a:cubicBezTo>
                  <a:pt x="11239" y="21374"/>
                  <a:pt x="11239" y="21374"/>
                  <a:pt x="11239" y="21374"/>
                </a:cubicBezTo>
                <a:cubicBezTo>
                  <a:pt x="11427" y="21123"/>
                  <a:pt x="11510" y="20821"/>
                  <a:pt x="11510" y="20495"/>
                </a:cubicBezTo>
                <a:cubicBezTo>
                  <a:pt x="11510" y="20445"/>
                  <a:pt x="11510" y="20394"/>
                  <a:pt x="11510" y="20344"/>
                </a:cubicBezTo>
                <a:cubicBezTo>
                  <a:pt x="11489" y="20018"/>
                  <a:pt x="11301" y="19741"/>
                  <a:pt x="11030" y="19591"/>
                </a:cubicBezTo>
                <a:cubicBezTo>
                  <a:pt x="10863" y="19490"/>
                  <a:pt x="10696" y="19365"/>
                  <a:pt x="10570" y="19214"/>
                </a:cubicBezTo>
                <a:cubicBezTo>
                  <a:pt x="10508" y="19139"/>
                  <a:pt x="10445" y="19063"/>
                  <a:pt x="10403" y="18963"/>
                </a:cubicBezTo>
                <a:cubicBezTo>
                  <a:pt x="10320" y="18787"/>
                  <a:pt x="10278" y="18611"/>
                  <a:pt x="10278" y="18435"/>
                </a:cubicBezTo>
                <a:cubicBezTo>
                  <a:pt x="10257" y="17556"/>
                  <a:pt x="11280" y="16878"/>
                  <a:pt x="12617" y="16878"/>
                </a:cubicBezTo>
                <a:cubicBezTo>
                  <a:pt x="12617" y="16878"/>
                  <a:pt x="12617" y="16878"/>
                  <a:pt x="12617" y="16878"/>
                </a:cubicBezTo>
                <a:cubicBezTo>
                  <a:pt x="13954" y="16878"/>
                  <a:pt x="14957" y="17531"/>
                  <a:pt x="14957" y="18435"/>
                </a:cubicBezTo>
                <a:cubicBezTo>
                  <a:pt x="14957" y="18611"/>
                  <a:pt x="14915" y="18787"/>
                  <a:pt x="14832" y="18963"/>
                </a:cubicBezTo>
                <a:cubicBezTo>
                  <a:pt x="14790" y="19063"/>
                  <a:pt x="14727" y="19139"/>
                  <a:pt x="14644" y="19214"/>
                </a:cubicBezTo>
                <a:cubicBezTo>
                  <a:pt x="14539" y="19365"/>
                  <a:pt x="14372" y="19490"/>
                  <a:pt x="14205" y="19591"/>
                </a:cubicBezTo>
                <a:cubicBezTo>
                  <a:pt x="13933" y="19741"/>
                  <a:pt x="13745" y="20018"/>
                  <a:pt x="13725" y="20344"/>
                </a:cubicBezTo>
                <a:cubicBezTo>
                  <a:pt x="13725" y="20394"/>
                  <a:pt x="13725" y="20445"/>
                  <a:pt x="13725" y="20495"/>
                </a:cubicBezTo>
                <a:cubicBezTo>
                  <a:pt x="13725" y="20495"/>
                  <a:pt x="13725" y="20495"/>
                  <a:pt x="13725" y="20495"/>
                </a:cubicBezTo>
                <a:cubicBezTo>
                  <a:pt x="13725" y="20821"/>
                  <a:pt x="13808" y="21123"/>
                  <a:pt x="13996" y="21374"/>
                </a:cubicBezTo>
                <a:cubicBezTo>
                  <a:pt x="14142" y="21600"/>
                  <a:pt x="14142" y="21600"/>
                  <a:pt x="14142" y="21600"/>
                </a:cubicBezTo>
                <a:cubicBezTo>
                  <a:pt x="20764" y="21600"/>
                  <a:pt x="20764" y="21600"/>
                  <a:pt x="20764" y="21600"/>
                </a:cubicBezTo>
                <a:cubicBezTo>
                  <a:pt x="21224" y="21600"/>
                  <a:pt x="21600" y="21148"/>
                  <a:pt x="21600" y="20595"/>
                </a:cubicBezTo>
                <a:cubicBezTo>
                  <a:pt x="21600" y="1005"/>
                  <a:pt x="21600" y="1005"/>
                  <a:pt x="21600" y="1005"/>
                </a:cubicBezTo>
                <a:cubicBezTo>
                  <a:pt x="21600" y="452"/>
                  <a:pt x="21224" y="0"/>
                  <a:pt x="2076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7" name="Freeform 19"/>
          <p:cNvSpPr/>
          <p:nvPr/>
        </p:nvSpPr>
        <p:spPr>
          <a:xfrm>
            <a:off x="8698642" y="3694957"/>
            <a:ext cx="4090176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97" y="8339"/>
                </a:moveTo>
                <a:cubicBezTo>
                  <a:pt x="20493" y="8339"/>
                  <a:pt x="20409" y="8364"/>
                  <a:pt x="20305" y="8439"/>
                </a:cubicBezTo>
                <a:cubicBezTo>
                  <a:pt x="20263" y="8489"/>
                  <a:pt x="20200" y="8540"/>
                  <a:pt x="20159" y="8590"/>
                </a:cubicBezTo>
                <a:cubicBezTo>
                  <a:pt x="20054" y="8715"/>
                  <a:pt x="19971" y="8866"/>
                  <a:pt x="19908" y="9067"/>
                </a:cubicBezTo>
                <a:cubicBezTo>
                  <a:pt x="19741" y="9469"/>
                  <a:pt x="19427" y="9770"/>
                  <a:pt x="19051" y="9820"/>
                </a:cubicBezTo>
                <a:cubicBezTo>
                  <a:pt x="18989" y="9820"/>
                  <a:pt x="18947" y="9820"/>
                  <a:pt x="18884" y="9820"/>
                </a:cubicBezTo>
                <a:cubicBezTo>
                  <a:pt x="18529" y="9820"/>
                  <a:pt x="18216" y="9670"/>
                  <a:pt x="17965" y="9419"/>
                </a:cubicBezTo>
                <a:cubicBezTo>
                  <a:pt x="17965" y="8967"/>
                  <a:pt x="17965" y="8967"/>
                  <a:pt x="17965" y="8967"/>
                </a:cubicBezTo>
                <a:cubicBezTo>
                  <a:pt x="17965" y="1005"/>
                  <a:pt x="17965" y="1005"/>
                  <a:pt x="17965" y="1005"/>
                </a:cubicBezTo>
                <a:cubicBezTo>
                  <a:pt x="17965" y="452"/>
                  <a:pt x="17589" y="0"/>
                  <a:pt x="17130" y="0"/>
                </a:cubicBezTo>
                <a:cubicBezTo>
                  <a:pt x="10508" y="0"/>
                  <a:pt x="10508" y="0"/>
                  <a:pt x="10508" y="0"/>
                </a:cubicBezTo>
                <a:cubicBezTo>
                  <a:pt x="10361" y="201"/>
                  <a:pt x="10361" y="201"/>
                  <a:pt x="10361" y="201"/>
                </a:cubicBezTo>
                <a:cubicBezTo>
                  <a:pt x="10173" y="452"/>
                  <a:pt x="10090" y="753"/>
                  <a:pt x="10090" y="1080"/>
                </a:cubicBezTo>
                <a:cubicBezTo>
                  <a:pt x="10090" y="1130"/>
                  <a:pt x="10090" y="1180"/>
                  <a:pt x="10090" y="1231"/>
                </a:cubicBezTo>
                <a:cubicBezTo>
                  <a:pt x="10111" y="1557"/>
                  <a:pt x="10299" y="1833"/>
                  <a:pt x="10570" y="1984"/>
                </a:cubicBezTo>
                <a:cubicBezTo>
                  <a:pt x="10737" y="2085"/>
                  <a:pt x="10904" y="2210"/>
                  <a:pt x="11009" y="2361"/>
                </a:cubicBezTo>
                <a:cubicBezTo>
                  <a:pt x="11092" y="2436"/>
                  <a:pt x="11155" y="2512"/>
                  <a:pt x="11197" y="2612"/>
                </a:cubicBezTo>
                <a:cubicBezTo>
                  <a:pt x="11280" y="2788"/>
                  <a:pt x="11322" y="2964"/>
                  <a:pt x="11322" y="3140"/>
                </a:cubicBezTo>
                <a:cubicBezTo>
                  <a:pt x="11322" y="4019"/>
                  <a:pt x="10320" y="4697"/>
                  <a:pt x="8983" y="4697"/>
                </a:cubicBezTo>
                <a:cubicBezTo>
                  <a:pt x="7646" y="4697"/>
                  <a:pt x="6643" y="4019"/>
                  <a:pt x="6643" y="3140"/>
                </a:cubicBezTo>
                <a:cubicBezTo>
                  <a:pt x="6643" y="2964"/>
                  <a:pt x="6685" y="2788"/>
                  <a:pt x="6768" y="2612"/>
                </a:cubicBezTo>
                <a:cubicBezTo>
                  <a:pt x="6810" y="2512"/>
                  <a:pt x="6873" y="2436"/>
                  <a:pt x="6956" y="2361"/>
                </a:cubicBezTo>
                <a:cubicBezTo>
                  <a:pt x="7061" y="2210"/>
                  <a:pt x="7228" y="2085"/>
                  <a:pt x="7395" y="1984"/>
                </a:cubicBezTo>
                <a:cubicBezTo>
                  <a:pt x="7667" y="1833"/>
                  <a:pt x="7855" y="1557"/>
                  <a:pt x="7875" y="1231"/>
                </a:cubicBezTo>
                <a:cubicBezTo>
                  <a:pt x="7875" y="1180"/>
                  <a:pt x="7875" y="1130"/>
                  <a:pt x="7875" y="1080"/>
                </a:cubicBezTo>
                <a:cubicBezTo>
                  <a:pt x="7875" y="753"/>
                  <a:pt x="7792" y="452"/>
                  <a:pt x="7604" y="201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376" y="0"/>
                  <a:pt x="0" y="452"/>
                  <a:pt x="0" y="1005"/>
                </a:cubicBezTo>
                <a:cubicBezTo>
                  <a:pt x="0" y="20595"/>
                  <a:pt x="0" y="20595"/>
                  <a:pt x="0" y="20595"/>
                </a:cubicBezTo>
                <a:cubicBezTo>
                  <a:pt x="0" y="21148"/>
                  <a:pt x="376" y="21600"/>
                  <a:pt x="836" y="21600"/>
                </a:cubicBezTo>
                <a:cubicBezTo>
                  <a:pt x="4366" y="21600"/>
                  <a:pt x="4366" y="21600"/>
                  <a:pt x="4366" y="21600"/>
                </a:cubicBezTo>
                <a:cubicBezTo>
                  <a:pt x="7437" y="21600"/>
                  <a:pt x="7437" y="21600"/>
                  <a:pt x="7437" y="21600"/>
                </a:cubicBezTo>
                <a:cubicBezTo>
                  <a:pt x="7875" y="21600"/>
                  <a:pt x="7875" y="21600"/>
                  <a:pt x="7875" y="21600"/>
                </a:cubicBezTo>
                <a:cubicBezTo>
                  <a:pt x="7875" y="21575"/>
                  <a:pt x="7875" y="21550"/>
                  <a:pt x="7875" y="21525"/>
                </a:cubicBezTo>
                <a:cubicBezTo>
                  <a:pt x="7875" y="21474"/>
                  <a:pt x="7875" y="21424"/>
                  <a:pt x="7875" y="21374"/>
                </a:cubicBezTo>
                <a:cubicBezTo>
                  <a:pt x="7855" y="21047"/>
                  <a:pt x="7667" y="20771"/>
                  <a:pt x="7395" y="20620"/>
                </a:cubicBezTo>
                <a:cubicBezTo>
                  <a:pt x="7228" y="20520"/>
                  <a:pt x="7061" y="20394"/>
                  <a:pt x="6956" y="20269"/>
                </a:cubicBezTo>
                <a:cubicBezTo>
                  <a:pt x="6873" y="20168"/>
                  <a:pt x="6810" y="20093"/>
                  <a:pt x="6768" y="19993"/>
                </a:cubicBezTo>
                <a:cubicBezTo>
                  <a:pt x="6685" y="19817"/>
                  <a:pt x="6643" y="19641"/>
                  <a:pt x="6643" y="19465"/>
                </a:cubicBezTo>
                <a:cubicBezTo>
                  <a:pt x="6643" y="18586"/>
                  <a:pt x="7646" y="17908"/>
                  <a:pt x="8983" y="17908"/>
                </a:cubicBezTo>
                <a:cubicBezTo>
                  <a:pt x="8983" y="17908"/>
                  <a:pt x="8983" y="17908"/>
                  <a:pt x="8983" y="17908"/>
                </a:cubicBezTo>
                <a:cubicBezTo>
                  <a:pt x="10320" y="17908"/>
                  <a:pt x="11322" y="18586"/>
                  <a:pt x="11322" y="19465"/>
                </a:cubicBezTo>
                <a:cubicBezTo>
                  <a:pt x="11322" y="19641"/>
                  <a:pt x="11280" y="19817"/>
                  <a:pt x="11197" y="19993"/>
                </a:cubicBezTo>
                <a:cubicBezTo>
                  <a:pt x="11155" y="20093"/>
                  <a:pt x="11092" y="20168"/>
                  <a:pt x="11030" y="20244"/>
                </a:cubicBezTo>
                <a:cubicBezTo>
                  <a:pt x="10904" y="20394"/>
                  <a:pt x="10737" y="20520"/>
                  <a:pt x="10570" y="20620"/>
                </a:cubicBezTo>
                <a:cubicBezTo>
                  <a:pt x="10299" y="20771"/>
                  <a:pt x="10111" y="21047"/>
                  <a:pt x="10090" y="21374"/>
                </a:cubicBezTo>
                <a:cubicBezTo>
                  <a:pt x="10090" y="21424"/>
                  <a:pt x="10090" y="21474"/>
                  <a:pt x="10090" y="21525"/>
                </a:cubicBezTo>
                <a:cubicBezTo>
                  <a:pt x="10090" y="21550"/>
                  <a:pt x="10090" y="21575"/>
                  <a:pt x="10090" y="21600"/>
                </a:cubicBezTo>
                <a:cubicBezTo>
                  <a:pt x="10508" y="21600"/>
                  <a:pt x="10508" y="21600"/>
                  <a:pt x="10508" y="21600"/>
                </a:cubicBezTo>
                <a:cubicBezTo>
                  <a:pt x="13056" y="21600"/>
                  <a:pt x="13056" y="21600"/>
                  <a:pt x="13056" y="21600"/>
                </a:cubicBezTo>
                <a:cubicBezTo>
                  <a:pt x="17130" y="21600"/>
                  <a:pt x="17130" y="21600"/>
                  <a:pt x="17130" y="21600"/>
                </a:cubicBezTo>
                <a:cubicBezTo>
                  <a:pt x="17589" y="21600"/>
                  <a:pt x="17965" y="21148"/>
                  <a:pt x="17965" y="20595"/>
                </a:cubicBezTo>
                <a:cubicBezTo>
                  <a:pt x="17965" y="12633"/>
                  <a:pt x="17965" y="12633"/>
                  <a:pt x="17965" y="12633"/>
                </a:cubicBezTo>
                <a:cubicBezTo>
                  <a:pt x="17965" y="12181"/>
                  <a:pt x="17965" y="12181"/>
                  <a:pt x="17965" y="12181"/>
                </a:cubicBezTo>
                <a:cubicBezTo>
                  <a:pt x="18216" y="11930"/>
                  <a:pt x="18529" y="11780"/>
                  <a:pt x="18884" y="11780"/>
                </a:cubicBezTo>
                <a:cubicBezTo>
                  <a:pt x="18947" y="11780"/>
                  <a:pt x="18989" y="11780"/>
                  <a:pt x="19051" y="11780"/>
                </a:cubicBezTo>
                <a:cubicBezTo>
                  <a:pt x="19427" y="11830"/>
                  <a:pt x="19741" y="12131"/>
                  <a:pt x="19908" y="12533"/>
                </a:cubicBezTo>
                <a:cubicBezTo>
                  <a:pt x="19971" y="12734"/>
                  <a:pt x="20054" y="12885"/>
                  <a:pt x="20159" y="13010"/>
                </a:cubicBezTo>
                <a:cubicBezTo>
                  <a:pt x="20200" y="13060"/>
                  <a:pt x="20263" y="13111"/>
                  <a:pt x="20305" y="13161"/>
                </a:cubicBezTo>
                <a:cubicBezTo>
                  <a:pt x="20409" y="13236"/>
                  <a:pt x="20493" y="13261"/>
                  <a:pt x="20597" y="13261"/>
                </a:cubicBezTo>
                <a:cubicBezTo>
                  <a:pt x="21161" y="13261"/>
                  <a:pt x="21600" y="12156"/>
                  <a:pt x="21600" y="10800"/>
                </a:cubicBezTo>
                <a:cubicBezTo>
                  <a:pt x="21600" y="9444"/>
                  <a:pt x="21161" y="8339"/>
                  <a:pt x="20597" y="833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8" name="Freeform 20"/>
          <p:cNvSpPr/>
          <p:nvPr/>
        </p:nvSpPr>
        <p:spPr>
          <a:xfrm>
            <a:off x="10067611" y="6628703"/>
            <a:ext cx="664404" cy="471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014" y="21055"/>
                </a:moveTo>
                <a:cubicBezTo>
                  <a:pt x="14014" y="20511"/>
                  <a:pt x="14014" y="19966"/>
                  <a:pt x="14014" y="19422"/>
                </a:cubicBezTo>
                <a:cubicBezTo>
                  <a:pt x="14400" y="15429"/>
                  <a:pt x="16200" y="11798"/>
                  <a:pt x="18900" y="9983"/>
                </a:cubicBezTo>
                <a:cubicBezTo>
                  <a:pt x="19800" y="9439"/>
                  <a:pt x="20314" y="8894"/>
                  <a:pt x="20829" y="8168"/>
                </a:cubicBezTo>
                <a:cubicBezTo>
                  <a:pt x="21086" y="7987"/>
                  <a:pt x="21214" y="7624"/>
                  <a:pt x="21343" y="7261"/>
                </a:cubicBezTo>
                <a:cubicBezTo>
                  <a:pt x="21600" y="6897"/>
                  <a:pt x="21600" y="6534"/>
                  <a:pt x="21600" y="6171"/>
                </a:cubicBezTo>
                <a:cubicBezTo>
                  <a:pt x="21600" y="3630"/>
                  <a:pt x="17486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114" y="0"/>
                  <a:pt x="0" y="3630"/>
                  <a:pt x="0" y="6171"/>
                </a:cubicBezTo>
                <a:cubicBezTo>
                  <a:pt x="0" y="6534"/>
                  <a:pt x="0" y="6897"/>
                  <a:pt x="257" y="7261"/>
                </a:cubicBezTo>
                <a:cubicBezTo>
                  <a:pt x="386" y="7624"/>
                  <a:pt x="514" y="7987"/>
                  <a:pt x="771" y="8168"/>
                </a:cubicBezTo>
                <a:cubicBezTo>
                  <a:pt x="1286" y="8894"/>
                  <a:pt x="1929" y="9439"/>
                  <a:pt x="2700" y="9983"/>
                </a:cubicBezTo>
                <a:cubicBezTo>
                  <a:pt x="5400" y="11798"/>
                  <a:pt x="7200" y="15429"/>
                  <a:pt x="7586" y="19422"/>
                </a:cubicBezTo>
                <a:cubicBezTo>
                  <a:pt x="7586" y="19966"/>
                  <a:pt x="7586" y="20511"/>
                  <a:pt x="7586" y="21055"/>
                </a:cubicBezTo>
                <a:cubicBezTo>
                  <a:pt x="7586" y="21237"/>
                  <a:pt x="7586" y="21418"/>
                  <a:pt x="7586" y="21600"/>
                </a:cubicBezTo>
                <a:cubicBezTo>
                  <a:pt x="14014" y="21600"/>
                  <a:pt x="14014" y="21600"/>
                  <a:pt x="14014" y="21600"/>
                </a:cubicBezTo>
                <a:cubicBezTo>
                  <a:pt x="14014" y="21418"/>
                  <a:pt x="14014" y="21237"/>
                  <a:pt x="14014" y="21055"/>
                </a:cubicBezTo>
                <a:close/>
              </a:path>
            </a:pathLst>
          </a:custGeom>
          <a:solidFill>
            <a:srgbClr val="C6BDB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baseline="0" sz="1300">
                <a:solidFill>
                  <a:srgbClr val="262626"/>
                </a:solidFill>
              </a:defRPr>
            </a:pPr>
          </a:p>
        </p:txBody>
      </p:sp>
      <p:sp>
        <p:nvSpPr>
          <p:cNvPr id="119" name="Freeform 21"/>
          <p:cNvSpPr/>
          <p:nvPr/>
        </p:nvSpPr>
        <p:spPr>
          <a:xfrm>
            <a:off x="8698642" y="6573478"/>
            <a:ext cx="3402343" cy="409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15" y="10267"/>
                </a:moveTo>
                <a:cubicBezTo>
                  <a:pt x="19440" y="10267"/>
                  <a:pt x="19440" y="10267"/>
                  <a:pt x="19440" y="10267"/>
                </a:cubicBezTo>
                <a:cubicBezTo>
                  <a:pt x="19616" y="10267"/>
                  <a:pt x="19792" y="10309"/>
                  <a:pt x="19967" y="10392"/>
                </a:cubicBezTo>
                <a:cubicBezTo>
                  <a:pt x="20043" y="10434"/>
                  <a:pt x="20143" y="10497"/>
                  <a:pt x="20219" y="10560"/>
                </a:cubicBezTo>
                <a:cubicBezTo>
                  <a:pt x="20369" y="10685"/>
                  <a:pt x="20495" y="10852"/>
                  <a:pt x="20595" y="11020"/>
                </a:cubicBezTo>
                <a:cubicBezTo>
                  <a:pt x="20746" y="11291"/>
                  <a:pt x="21022" y="11459"/>
                  <a:pt x="21349" y="11500"/>
                </a:cubicBezTo>
                <a:cubicBezTo>
                  <a:pt x="21399" y="11500"/>
                  <a:pt x="21449" y="11500"/>
                  <a:pt x="21500" y="11500"/>
                </a:cubicBezTo>
                <a:cubicBezTo>
                  <a:pt x="21500" y="11500"/>
                  <a:pt x="21500" y="11500"/>
                  <a:pt x="21500" y="11500"/>
                </a:cubicBezTo>
                <a:cubicBezTo>
                  <a:pt x="21525" y="11500"/>
                  <a:pt x="21575" y="11500"/>
                  <a:pt x="21600" y="11500"/>
                </a:cubicBezTo>
                <a:cubicBezTo>
                  <a:pt x="21600" y="4454"/>
                  <a:pt x="21600" y="4454"/>
                  <a:pt x="21600" y="4454"/>
                </a:cubicBezTo>
                <a:cubicBezTo>
                  <a:pt x="21600" y="3994"/>
                  <a:pt x="21148" y="3617"/>
                  <a:pt x="20595" y="3617"/>
                </a:cubicBezTo>
                <a:cubicBezTo>
                  <a:pt x="12156" y="3617"/>
                  <a:pt x="12156" y="3617"/>
                  <a:pt x="12156" y="3617"/>
                </a:cubicBezTo>
                <a:cubicBezTo>
                  <a:pt x="11930" y="3367"/>
                  <a:pt x="11780" y="3053"/>
                  <a:pt x="11780" y="2718"/>
                </a:cubicBezTo>
                <a:cubicBezTo>
                  <a:pt x="11780" y="2656"/>
                  <a:pt x="11780" y="2614"/>
                  <a:pt x="11780" y="2551"/>
                </a:cubicBezTo>
                <a:cubicBezTo>
                  <a:pt x="11830" y="2175"/>
                  <a:pt x="12131" y="1861"/>
                  <a:pt x="12558" y="1715"/>
                </a:cubicBezTo>
                <a:cubicBezTo>
                  <a:pt x="12734" y="1631"/>
                  <a:pt x="12885" y="1547"/>
                  <a:pt x="13010" y="1443"/>
                </a:cubicBezTo>
                <a:cubicBezTo>
                  <a:pt x="13060" y="1401"/>
                  <a:pt x="13136" y="1338"/>
                  <a:pt x="13161" y="1296"/>
                </a:cubicBezTo>
                <a:cubicBezTo>
                  <a:pt x="13236" y="1192"/>
                  <a:pt x="13261" y="1108"/>
                  <a:pt x="13261" y="1004"/>
                </a:cubicBezTo>
                <a:cubicBezTo>
                  <a:pt x="13261" y="439"/>
                  <a:pt x="12156" y="0"/>
                  <a:pt x="10800" y="0"/>
                </a:cubicBezTo>
                <a:cubicBezTo>
                  <a:pt x="9444" y="0"/>
                  <a:pt x="8339" y="460"/>
                  <a:pt x="8339" y="1004"/>
                </a:cubicBezTo>
                <a:cubicBezTo>
                  <a:pt x="8339" y="1108"/>
                  <a:pt x="8364" y="1192"/>
                  <a:pt x="8439" y="1296"/>
                </a:cubicBezTo>
                <a:cubicBezTo>
                  <a:pt x="8489" y="1338"/>
                  <a:pt x="8540" y="1401"/>
                  <a:pt x="8590" y="1443"/>
                </a:cubicBezTo>
                <a:cubicBezTo>
                  <a:pt x="8715" y="1547"/>
                  <a:pt x="8866" y="1631"/>
                  <a:pt x="9067" y="1715"/>
                </a:cubicBezTo>
                <a:cubicBezTo>
                  <a:pt x="9469" y="1861"/>
                  <a:pt x="9770" y="2175"/>
                  <a:pt x="9820" y="2551"/>
                </a:cubicBezTo>
                <a:cubicBezTo>
                  <a:pt x="9820" y="2614"/>
                  <a:pt x="9820" y="2656"/>
                  <a:pt x="9820" y="2718"/>
                </a:cubicBezTo>
                <a:cubicBezTo>
                  <a:pt x="9820" y="3053"/>
                  <a:pt x="9695" y="3367"/>
                  <a:pt x="9444" y="3617"/>
                </a:cubicBezTo>
                <a:cubicBezTo>
                  <a:pt x="1005" y="3617"/>
                  <a:pt x="1005" y="3617"/>
                  <a:pt x="1005" y="3617"/>
                </a:cubicBezTo>
                <a:cubicBezTo>
                  <a:pt x="452" y="3617"/>
                  <a:pt x="0" y="3994"/>
                  <a:pt x="0" y="4454"/>
                </a:cubicBezTo>
                <a:cubicBezTo>
                  <a:pt x="0" y="11124"/>
                  <a:pt x="0" y="11124"/>
                  <a:pt x="0" y="11124"/>
                </a:cubicBezTo>
                <a:cubicBezTo>
                  <a:pt x="176" y="11250"/>
                  <a:pt x="176" y="11250"/>
                  <a:pt x="176" y="11250"/>
                </a:cubicBezTo>
                <a:cubicBezTo>
                  <a:pt x="452" y="11417"/>
                  <a:pt x="753" y="11521"/>
                  <a:pt x="1080" y="11521"/>
                </a:cubicBezTo>
                <a:cubicBezTo>
                  <a:pt x="1130" y="11521"/>
                  <a:pt x="1180" y="11521"/>
                  <a:pt x="1231" y="11500"/>
                </a:cubicBezTo>
                <a:cubicBezTo>
                  <a:pt x="1532" y="11480"/>
                  <a:pt x="1808" y="11291"/>
                  <a:pt x="1959" y="11040"/>
                </a:cubicBezTo>
                <a:cubicBezTo>
                  <a:pt x="2085" y="10852"/>
                  <a:pt x="2185" y="10685"/>
                  <a:pt x="2336" y="10580"/>
                </a:cubicBezTo>
                <a:cubicBezTo>
                  <a:pt x="2411" y="10497"/>
                  <a:pt x="2512" y="10434"/>
                  <a:pt x="2587" y="10392"/>
                </a:cubicBezTo>
                <a:cubicBezTo>
                  <a:pt x="2763" y="10309"/>
                  <a:pt x="2939" y="10267"/>
                  <a:pt x="3140" y="10267"/>
                </a:cubicBezTo>
                <a:cubicBezTo>
                  <a:pt x="3140" y="10267"/>
                  <a:pt x="3140" y="10267"/>
                  <a:pt x="3140" y="10267"/>
                </a:cubicBezTo>
                <a:cubicBezTo>
                  <a:pt x="4019" y="10267"/>
                  <a:pt x="4672" y="11270"/>
                  <a:pt x="4697" y="12609"/>
                </a:cubicBezTo>
                <a:cubicBezTo>
                  <a:pt x="4697" y="13194"/>
                  <a:pt x="4546" y="13759"/>
                  <a:pt x="4320" y="14177"/>
                </a:cubicBezTo>
                <a:cubicBezTo>
                  <a:pt x="4019" y="14679"/>
                  <a:pt x="3617" y="14951"/>
                  <a:pt x="3165" y="14951"/>
                </a:cubicBezTo>
                <a:cubicBezTo>
                  <a:pt x="3140" y="14951"/>
                  <a:pt x="3140" y="14951"/>
                  <a:pt x="3140" y="14951"/>
                </a:cubicBezTo>
                <a:cubicBezTo>
                  <a:pt x="2964" y="14951"/>
                  <a:pt x="2788" y="14909"/>
                  <a:pt x="2612" y="14825"/>
                </a:cubicBezTo>
                <a:cubicBezTo>
                  <a:pt x="2537" y="14783"/>
                  <a:pt x="2436" y="14721"/>
                  <a:pt x="2361" y="14658"/>
                </a:cubicBezTo>
                <a:cubicBezTo>
                  <a:pt x="2210" y="14532"/>
                  <a:pt x="2085" y="14365"/>
                  <a:pt x="1984" y="14198"/>
                </a:cubicBezTo>
                <a:cubicBezTo>
                  <a:pt x="1833" y="13926"/>
                  <a:pt x="1557" y="13759"/>
                  <a:pt x="1231" y="13717"/>
                </a:cubicBezTo>
                <a:cubicBezTo>
                  <a:pt x="1180" y="13717"/>
                  <a:pt x="1130" y="13717"/>
                  <a:pt x="1080" y="13717"/>
                </a:cubicBezTo>
                <a:cubicBezTo>
                  <a:pt x="1080" y="13717"/>
                  <a:pt x="1080" y="13717"/>
                  <a:pt x="1080" y="13717"/>
                </a:cubicBezTo>
                <a:cubicBezTo>
                  <a:pt x="753" y="13717"/>
                  <a:pt x="452" y="13821"/>
                  <a:pt x="201" y="13989"/>
                </a:cubicBezTo>
                <a:cubicBezTo>
                  <a:pt x="0" y="14135"/>
                  <a:pt x="0" y="14135"/>
                  <a:pt x="0" y="14135"/>
                </a:cubicBezTo>
                <a:cubicBezTo>
                  <a:pt x="0" y="20764"/>
                  <a:pt x="0" y="20764"/>
                  <a:pt x="0" y="20764"/>
                </a:cubicBezTo>
                <a:cubicBezTo>
                  <a:pt x="0" y="21224"/>
                  <a:pt x="452" y="21600"/>
                  <a:pt x="1005" y="21600"/>
                </a:cubicBezTo>
                <a:cubicBezTo>
                  <a:pt x="9017" y="21600"/>
                  <a:pt x="9017" y="21600"/>
                  <a:pt x="9017" y="21600"/>
                </a:cubicBezTo>
                <a:cubicBezTo>
                  <a:pt x="12633" y="21600"/>
                  <a:pt x="12633" y="21600"/>
                  <a:pt x="12633" y="21600"/>
                </a:cubicBezTo>
                <a:cubicBezTo>
                  <a:pt x="20595" y="21600"/>
                  <a:pt x="20595" y="21600"/>
                  <a:pt x="20595" y="21600"/>
                </a:cubicBezTo>
                <a:cubicBezTo>
                  <a:pt x="21148" y="21600"/>
                  <a:pt x="21600" y="21224"/>
                  <a:pt x="21600" y="20764"/>
                </a:cubicBezTo>
                <a:cubicBezTo>
                  <a:pt x="21600" y="13717"/>
                  <a:pt x="21600" y="13717"/>
                  <a:pt x="21600" y="13717"/>
                </a:cubicBezTo>
                <a:cubicBezTo>
                  <a:pt x="21575" y="13717"/>
                  <a:pt x="21525" y="13717"/>
                  <a:pt x="21500" y="13717"/>
                </a:cubicBezTo>
                <a:cubicBezTo>
                  <a:pt x="21449" y="13717"/>
                  <a:pt x="21399" y="13717"/>
                  <a:pt x="21349" y="13717"/>
                </a:cubicBezTo>
                <a:cubicBezTo>
                  <a:pt x="21022" y="13738"/>
                  <a:pt x="20746" y="13926"/>
                  <a:pt x="20595" y="14198"/>
                </a:cubicBezTo>
                <a:cubicBezTo>
                  <a:pt x="20495" y="14365"/>
                  <a:pt x="20369" y="14532"/>
                  <a:pt x="20219" y="14637"/>
                </a:cubicBezTo>
                <a:cubicBezTo>
                  <a:pt x="20143" y="14721"/>
                  <a:pt x="20068" y="14783"/>
                  <a:pt x="19967" y="14825"/>
                </a:cubicBezTo>
                <a:cubicBezTo>
                  <a:pt x="19792" y="14909"/>
                  <a:pt x="19616" y="14951"/>
                  <a:pt x="19440" y="14951"/>
                </a:cubicBezTo>
                <a:cubicBezTo>
                  <a:pt x="19440" y="14951"/>
                  <a:pt x="19440" y="14951"/>
                  <a:pt x="19440" y="14951"/>
                </a:cubicBezTo>
                <a:cubicBezTo>
                  <a:pt x="18963" y="14951"/>
                  <a:pt x="18561" y="14679"/>
                  <a:pt x="18260" y="14198"/>
                </a:cubicBezTo>
                <a:cubicBezTo>
                  <a:pt x="18008" y="13759"/>
                  <a:pt x="17883" y="13194"/>
                  <a:pt x="17883" y="12609"/>
                </a:cubicBezTo>
                <a:cubicBezTo>
                  <a:pt x="17883" y="11270"/>
                  <a:pt x="18536" y="10267"/>
                  <a:pt x="19415" y="10267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0" name="Shape"/>
          <p:cNvSpPr/>
          <p:nvPr>
            <p:ph type="body" sz="quarter" idx="21"/>
          </p:nvPr>
        </p:nvSpPr>
        <p:spPr>
          <a:xfrm>
            <a:off x="13526575" y="4723111"/>
            <a:ext cx="867462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1" name="Shape"/>
          <p:cNvSpPr/>
          <p:nvPr>
            <p:ph type="body" sz="quarter" idx="22"/>
          </p:nvPr>
        </p:nvSpPr>
        <p:spPr>
          <a:xfrm>
            <a:off x="9966083" y="8299838"/>
            <a:ext cx="867461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2" name="Shape"/>
          <p:cNvSpPr/>
          <p:nvPr>
            <p:ph type="body" sz="quarter" idx="23"/>
          </p:nvPr>
        </p:nvSpPr>
        <p:spPr>
          <a:xfrm>
            <a:off x="10093083" y="4862159"/>
            <a:ext cx="867461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3" name="Shape"/>
          <p:cNvSpPr/>
          <p:nvPr>
            <p:ph type="body" sz="quarter" idx="24"/>
          </p:nvPr>
        </p:nvSpPr>
        <p:spPr>
          <a:xfrm>
            <a:off x="13526575" y="8299838"/>
            <a:ext cx="867462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4" name="Bullet points 2"/>
          <p:cNvSpPr/>
          <p:nvPr>
            <p:ph type="body" sz="quarter" idx="25"/>
          </p:nvPr>
        </p:nvSpPr>
        <p:spPr>
          <a:xfrm>
            <a:off x="16039337" y="3699664"/>
            <a:ext cx="7021116" cy="3356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2</a:t>
            </a:r>
          </a:p>
        </p:txBody>
      </p:sp>
      <p:sp>
        <p:nvSpPr>
          <p:cNvPr id="125" name="Bullet points 4"/>
          <p:cNvSpPr/>
          <p:nvPr>
            <p:ph type="body" sz="quarter" idx="26"/>
          </p:nvPr>
        </p:nvSpPr>
        <p:spPr>
          <a:xfrm>
            <a:off x="16051110" y="7284294"/>
            <a:ext cx="7021116" cy="335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4</a:t>
            </a:r>
          </a:p>
        </p:txBody>
      </p:sp>
      <p:sp>
        <p:nvSpPr>
          <p:cNvPr id="126" name="Bullet points 1"/>
          <p:cNvSpPr/>
          <p:nvPr>
            <p:ph type="body" sz="quarter" idx="27"/>
          </p:nvPr>
        </p:nvSpPr>
        <p:spPr>
          <a:xfrm>
            <a:off x="1438774" y="3737873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0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1</a:t>
            </a:r>
          </a:p>
        </p:txBody>
      </p:sp>
      <p:sp>
        <p:nvSpPr>
          <p:cNvPr id="127" name="Bullet points 3"/>
          <p:cNvSpPr/>
          <p:nvPr>
            <p:ph type="body" sz="quarter" idx="28"/>
          </p:nvPr>
        </p:nvSpPr>
        <p:spPr>
          <a:xfrm>
            <a:off x="1438784" y="7302551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3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3</a:t>
            </a:r>
          </a:p>
        </p:txBody>
      </p:sp>
      <p:sp>
        <p:nvSpPr>
          <p:cNvPr id="12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3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3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"/>
          <p:cNvSpPr/>
          <p:nvPr>
            <p:ph type="body" sz="quarter" idx="21"/>
          </p:nvPr>
        </p:nvSpPr>
        <p:spPr>
          <a:xfrm>
            <a:off x="1987242" y="2034261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0" name="Bullet points 1"/>
          <p:cNvSpPr/>
          <p:nvPr>
            <p:ph type="body" sz="quarter" idx="22"/>
          </p:nvPr>
        </p:nvSpPr>
        <p:spPr>
          <a:xfrm>
            <a:off x="5604669" y="2034261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41" name="Rounded Rectangle"/>
          <p:cNvSpPr/>
          <p:nvPr>
            <p:ph type="body" sz="quarter" idx="23"/>
          </p:nvPr>
        </p:nvSpPr>
        <p:spPr>
          <a:xfrm>
            <a:off x="1987242" y="5567405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2" name="Bullet points 2"/>
          <p:cNvSpPr/>
          <p:nvPr>
            <p:ph type="body" sz="quarter" idx="24"/>
          </p:nvPr>
        </p:nvSpPr>
        <p:spPr>
          <a:xfrm>
            <a:off x="5604668" y="5567405"/>
            <a:ext cx="13174663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43" name="Slide Title"/>
          <p:cNvSpPr txBox="1"/>
          <p:nvPr>
            <p:ph type="title" hasCustomPrompt="1"/>
          </p:nvPr>
        </p:nvSpPr>
        <p:spPr>
          <a:xfrm>
            <a:off x="2095500" y="-12054"/>
            <a:ext cx="20834183" cy="149335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44" name="Rounded Rectangle"/>
          <p:cNvSpPr/>
          <p:nvPr>
            <p:ph type="body" sz="quarter" idx="25"/>
          </p:nvPr>
        </p:nvSpPr>
        <p:spPr>
          <a:xfrm>
            <a:off x="1987242" y="9221199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5" name="Bullet points 3"/>
          <p:cNvSpPr/>
          <p:nvPr>
            <p:ph type="body" sz="quarter" idx="26"/>
          </p:nvPr>
        </p:nvSpPr>
        <p:spPr>
          <a:xfrm>
            <a:off x="5604669" y="9221199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146" name="Image"/>
          <p:cNvSpPr/>
          <p:nvPr>
            <p:ph type="pic" sz="quarter" idx="27"/>
          </p:nvPr>
        </p:nvSpPr>
        <p:spPr>
          <a:xfrm>
            <a:off x="2585116" y="9639167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sz="quarter" idx="28"/>
          </p:nvPr>
        </p:nvSpPr>
        <p:spPr>
          <a:xfrm>
            <a:off x="2585116" y="5985373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8" name="Image"/>
          <p:cNvSpPr/>
          <p:nvPr>
            <p:ph type="pic" sz="quarter" idx="29"/>
          </p:nvPr>
        </p:nvSpPr>
        <p:spPr>
          <a:xfrm>
            <a:off x="2585116" y="2452229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6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baseline="0" sz="1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9pPr>
    </p:titleStyle>
    <p:bodyStyle>
      <a:lvl1pPr marL="508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1pPr>
      <a:lvl2pPr marL="1117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2pPr>
      <a:lvl3pPr marL="1727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3pPr>
      <a:lvl4pPr marL="2336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4pPr>
      <a:lvl5pPr marL="29464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5pPr>
      <a:lvl6pPr marL="3429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6pPr>
      <a:lvl7pPr marL="4038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7pPr>
      <a:lvl8pPr marL="4648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8pPr>
      <a:lvl9pPr marL="5257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trukture podataka 2"/>
          <p:cNvSpPr txBox="1"/>
          <p:nvPr>
            <p:ph type="ctrTitle"/>
          </p:nvPr>
        </p:nvSpPr>
        <p:spPr>
          <a:xfrm>
            <a:off x="3289300" y="9446566"/>
            <a:ext cx="17805400" cy="3166508"/>
          </a:xfrm>
          <a:prstGeom prst="rect">
            <a:avLst/>
          </a:prstGeom>
        </p:spPr>
        <p:txBody>
          <a:bodyPr/>
          <a:lstStyle/>
          <a:p>
            <a:pPr/>
            <a:r>
              <a:t>Strukture podataka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Osnovne met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Osnovne metode</a:t>
            </a:r>
          </a:p>
        </p:txBody>
      </p:sp>
      <p:sp>
        <p:nvSpPr>
          <p:cNvPr id="392" name="Dodaje novi element na kraj reda…"/>
          <p:cNvSpPr txBox="1"/>
          <p:nvPr>
            <p:ph type="body" sz="quarter" idx="1"/>
          </p:nvPr>
        </p:nvSpPr>
        <p:spPr>
          <a:xfrm>
            <a:off x="2037957" y="4287727"/>
            <a:ext cx="9917971" cy="1572568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n-lt"/>
                <a:ea typeface="+mn-ea"/>
                <a:cs typeface="+mn-cs"/>
                <a:sym typeface="Montserrat Thin Bold"/>
              </a:rPr>
              <a:t>Dodaje novi element na kraj reda</a:t>
            </a:r>
          </a:p>
          <a:p>
            <a:pPr/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393" name="Uklanja i vraća prvi dodat element…"/>
          <p:cNvSpPr txBox="1"/>
          <p:nvPr/>
        </p:nvSpPr>
        <p:spPr>
          <a:xfrm>
            <a:off x="13086956" y="5408943"/>
            <a:ext cx="9084931" cy="157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Uklanja i vraća prvi dodat element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394" name="Vraća element na početku reda bez uklanjanja…"/>
          <p:cNvSpPr txBox="1"/>
          <p:nvPr/>
        </p:nvSpPr>
        <p:spPr>
          <a:xfrm>
            <a:off x="2037957" y="9864799"/>
            <a:ext cx="9917971" cy="157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Vraća element na početku reda bez uklanjanja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395" name="Proverava da li red ima elemenata…"/>
          <p:cNvSpPr txBox="1"/>
          <p:nvPr/>
        </p:nvSpPr>
        <p:spPr>
          <a:xfrm>
            <a:off x="13086956" y="8858339"/>
            <a:ext cx="9084931" cy="279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Proverava da li red ima elemenata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39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7355" y="91045"/>
            <a:ext cx="9820906" cy="7658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543" y="80426"/>
            <a:ext cx="9820907" cy="661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6543" y="4547373"/>
            <a:ext cx="9820907" cy="7658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87356" y="4551106"/>
            <a:ext cx="9820904" cy="6615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6" grpId="3"/>
      <p:bldP build="p" bldLvl="5" animBg="1" rev="0" advAuto="0" spid="392" grpId="2"/>
      <p:bldP build="p" bldLvl="5" animBg="1" rev="0" advAuto="0" spid="394" grpId="6"/>
      <p:bldP build="whole" bldLvl="1" animBg="1" rev="0" advAuto="0" spid="398" grpId="5"/>
      <p:bldP build="whole" bldLvl="1" animBg="1" rev="0" advAuto="0" spid="399" grpId="7"/>
      <p:bldP build="p" bldLvl="5" animBg="1" rev="0" advAuto="0" spid="395" grpId="8"/>
      <p:bldP build="p" bldLvl="5" animBg="1" rev="0" advAuto="0" spid="393" grpId="4"/>
      <p:bldP build="whole" bldLvl="1" animBg="1" rev="0" advAuto="0" spid="3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Zadatak: Upravljanje redom zadatak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Zadatak: Upravljanje redom zadataka</a:t>
            </a:r>
          </a:p>
        </p:txBody>
      </p:sp>
      <p:sp>
        <p:nvSpPr>
          <p:cNvPr id="402" name="Zadatak…"/>
          <p:cNvSpPr txBox="1"/>
          <p:nvPr>
            <p:ph type="body" idx="1"/>
          </p:nvPr>
        </p:nvSpPr>
        <p:spPr>
          <a:xfrm>
            <a:off x="2035112" y="2814528"/>
            <a:ext cx="20644115" cy="9821362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🎯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Zadatak</a:t>
            </a:r>
          </a:p>
          <a:p>
            <a:pPr lvl="1"/>
            <a:r>
              <a:t>Napisati program koji simulira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izvršavanje zadataka preko reda čekanja</a:t>
            </a:r>
            <a:r>
              <a:t> (</a:t>
            </a:r>
            <a:r>
              <a:rPr i="1"/>
              <a:t>Queue</a:t>
            </a:r>
            <a:r>
              <a:t>)</a:t>
            </a:r>
          </a:p>
          <a:p>
            <a:pPr lvl="1"/>
            <a:r>
              <a:t>Svaki zadatak ima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naziv</a:t>
            </a:r>
            <a:r>
              <a:t> 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trajanje u sekundama</a:t>
            </a: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Ulazni podaci</a:t>
            </a:r>
          </a:p>
          <a:p>
            <a:pPr lvl="1"/>
            <a:r>
              <a:t>Zadatak se unosi kao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par (naziv, trajanje)</a:t>
            </a:r>
          </a:p>
          <a:p>
            <a:pPr lvl="1"/>
            <a:r>
              <a:t>Zadatke dodajemo u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red po </a:t>
            </a:r>
            <a:r>
              <a:rPr i="1"/>
              <a:t>FIFO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principu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/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/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✅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Cilj</a:t>
            </a:r>
          </a:p>
          <a:p>
            <a:pPr lvl="1"/>
            <a:r>
              <a:rPr>
                <a:latin typeface="+mn-lt"/>
                <a:ea typeface="+mn-ea"/>
                <a:cs typeface="+mn-cs"/>
                <a:sym typeface="Montserrat Thin Bold"/>
              </a:rPr>
              <a:t>Dodati</a:t>
            </a:r>
            <a:r>
              <a:t> sve zadatke u red koristeći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enqueue()</a:t>
            </a:r>
          </a:p>
          <a:p>
            <a:pPr lvl="1"/>
            <a:r>
              <a:rPr>
                <a:latin typeface="+mn-lt"/>
                <a:ea typeface="+mn-ea"/>
                <a:cs typeface="+mn-cs"/>
                <a:sym typeface="Montserrat Thin Bold"/>
              </a:rPr>
              <a:t>Izvršavati</a:t>
            </a:r>
            <a:r>
              <a:t> ih redom koristeći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dequeue()</a:t>
            </a:r>
          </a:p>
          <a:p>
            <a:pPr lvl="1"/>
            <a:r>
              <a:t>Ispisati poruku: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"Izvršava se zadatak: &lt;naziv&gt; (traje &lt;n&gt; sekundi)”</a:t>
            </a:r>
          </a:p>
          <a:p>
            <a:pPr lvl="1"/>
            <a:r>
              <a:t>Na kraju, red mora biti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prazan</a:t>
            </a:r>
          </a:p>
        </p:txBody>
      </p:sp>
      <p:pic>
        <p:nvPicPr>
          <p:cNvPr id="40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919" y="4239209"/>
            <a:ext cx="19570595" cy="6596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2" grpId="1"/>
      <p:bldP build="whole" bldLvl="1" animBg="1" rev="0" advAuto="0" spid="40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linked list.gif" descr="linked list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2383" y="4521901"/>
            <a:ext cx="12169665" cy="4824598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Rounded Rectangle"/>
          <p:cNvSpPr/>
          <p:nvPr/>
        </p:nvSpPr>
        <p:spPr>
          <a:xfrm>
            <a:off x="2032762" y="5528094"/>
            <a:ext cx="9303479" cy="2812212"/>
          </a:xfrm>
          <a:prstGeom prst="roundRect">
            <a:avLst>
              <a:gd name="adj" fmla="val 6774"/>
            </a:avLst>
          </a:prstGeom>
          <a:solidFill>
            <a:srgbClr val="D9ECF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07" name="Rounded Rectangle"/>
          <p:cNvSpPr/>
          <p:nvPr/>
        </p:nvSpPr>
        <p:spPr>
          <a:xfrm>
            <a:off x="2032762" y="8860379"/>
            <a:ext cx="12264960" cy="2812212"/>
          </a:xfrm>
          <a:prstGeom prst="roundRect">
            <a:avLst>
              <a:gd name="adj" fmla="val 6774"/>
            </a:avLst>
          </a:prstGeom>
          <a:solidFill>
            <a:srgbClr val="FFE4D6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08" name="Linked List"/>
          <p:cNvSpPr txBox="1"/>
          <p:nvPr>
            <p:ph type="title"/>
          </p:nvPr>
        </p:nvSpPr>
        <p:spPr>
          <a:xfrm>
            <a:off x="2092990" y="203772"/>
            <a:ext cx="5693988" cy="1988246"/>
          </a:xfrm>
          <a:prstGeom prst="rect">
            <a:avLst/>
          </a:prstGeom>
        </p:spPr>
        <p:txBody>
          <a:bodyPr/>
          <a:lstStyle/>
          <a:p>
            <a:pPr/>
            <a:r>
              <a:t>Linked List</a:t>
            </a:r>
          </a:p>
        </p:txBody>
      </p:sp>
      <p:sp>
        <p:nvSpPr>
          <p:cNvPr id="409" name="Povezana lista je linearna struktura podataka u kojoj su elementi (čvorovi) međusobno povezani pokazivačima. Za razliku od nizova, elementi nisu smešteni u susetnim memorijskim lokacijama."/>
          <p:cNvSpPr txBox="1"/>
          <p:nvPr>
            <p:ph type="body" sz="quarter" idx="1"/>
          </p:nvPr>
        </p:nvSpPr>
        <p:spPr>
          <a:xfrm>
            <a:off x="805525" y="2354304"/>
            <a:ext cx="22772950" cy="148922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aseline="-9375" sz="3200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Povezana lista</a:t>
            </a:r>
            <a:r>
              <a:t> je linearna struktura podataka u kojoj su elementi (čvorovi) međusobno povezani pokazivačima. Za razliku od nizova,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elementi nisu smešteni u susetnim memorijskim lokacijama</a:t>
            </a:r>
            <a:r>
              <a:t>. </a:t>
            </a:r>
          </a:p>
        </p:txBody>
      </p:sp>
      <p:sp>
        <p:nvSpPr>
          <p:cNvPr id="410" name="Primene u programiranju…"/>
          <p:cNvSpPr txBox="1"/>
          <p:nvPr/>
        </p:nvSpPr>
        <p:spPr>
          <a:xfrm>
            <a:off x="2161486" y="5519234"/>
            <a:ext cx="9046031" cy="282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🖥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Primene u programiranju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Dinamičko</a:t>
            </a:r>
            <a:r>
              <a:t> upravljanje memorijom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Implementacija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složenijih struktura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Često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dodavanje/uklanjanje</a:t>
            </a:r>
            <a:r>
              <a:t> elemenata</a:t>
            </a:r>
          </a:p>
        </p:txBody>
      </p:sp>
      <p:sp>
        <p:nvSpPr>
          <p:cNvPr id="411" name="Zašto je bitan?…"/>
          <p:cNvSpPr txBox="1"/>
          <p:nvPr/>
        </p:nvSpPr>
        <p:spPr>
          <a:xfrm>
            <a:off x="2032762" y="8851519"/>
            <a:ext cx="12169665" cy="271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❗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je bitan?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Nema potrebe za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predefinisanim kapacitetom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Dodavanje i uklanjanje elemnata sa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početka ili sredine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Odlična za probleme sa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promejnivim brojem elemenata</a:t>
            </a:r>
          </a:p>
        </p:txBody>
      </p:sp>
      <p:sp>
        <p:nvSpPr>
          <p:cNvPr id="412" name="Analogija iz stvarnog sveta:…"/>
          <p:cNvSpPr txBox="1"/>
          <p:nvPr/>
        </p:nvSpPr>
        <p:spPr>
          <a:xfrm>
            <a:off x="1927890" y="4005814"/>
            <a:ext cx="18129645" cy="148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🎒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  <a:lvl2pPr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lvl2pPr>
          </a:lstStyle>
          <a:p>
            <a:pPr/>
            <a:r>
              <a:t>Analogija iz stvarnog sveta:</a:t>
            </a:r>
          </a:p>
          <a:p>
            <a:pPr lvl="1"/>
            <a:r>
              <a:t>Vagoni — svaki vagon zna gde je sledeći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5"/>
      <p:bldP build="whole" bldLvl="1" animBg="1" rev="0" advAuto="0" spid="406" grpId="3"/>
      <p:bldP build="p" bldLvl="5" animBg="1" rev="0" advAuto="0" spid="412" grpId="2"/>
      <p:bldP build="whole" bldLvl="1" animBg="1" rev="0" advAuto="0" spid="409" grpId="1"/>
      <p:bldP build="whole" bldLvl="1" animBg="1" rev="0" advAuto="0" spid="407" grpId="6"/>
      <p:bldP build="p" bldLvl="5" animBg="1" rev="0" advAuto="0" spid="411" grpId="7"/>
      <p:bldP build="p" bldLvl="5" animBg="1" rev="0" advAuto="0" spid="410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Kako implementirati Linked List u Python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Kako implementirati Linked List u Pythonu?</a:t>
            </a:r>
          </a:p>
        </p:txBody>
      </p:sp>
      <p:sp>
        <p:nvSpPr>
          <p:cNvPr id="415" name="U Pythonu nemamo ugrađenu LinkedList strukturu — zato je sami pravimo koristeći klase…"/>
          <p:cNvSpPr txBox="1"/>
          <p:nvPr/>
        </p:nvSpPr>
        <p:spPr>
          <a:xfrm>
            <a:off x="2033723" y="2409847"/>
            <a:ext cx="18522948" cy="3012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U Pythonu nemamo ugrađenu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t> strukturu — zato je sami pravimo koristeći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klase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Napravimo dve klase:</a:t>
            </a:r>
          </a:p>
          <a:p>
            <a:pPr lvl="1" marL="1371600" indent="-635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🔗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t> – predstavlja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jedan čvor liste</a:t>
            </a:r>
            <a:r>
              <a:t> (</a:t>
            </a:r>
            <a:r>
              <a:rPr i="1"/>
              <a:t>vrednost + veza ka sledećem</a:t>
            </a:r>
            <a:r>
              <a:t>)</a:t>
            </a:r>
          </a:p>
          <a:p>
            <a:pPr lvl="1" marL="1371600" indent="-635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📦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t> –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upravlja celom listom</a:t>
            </a:r>
            <a:r>
              <a:t> (</a:t>
            </a:r>
            <a:r>
              <a:rPr i="1"/>
              <a:t>čuva početni čvor i metode</a:t>
            </a:r>
            <a:r>
              <a:t>)</a:t>
            </a:r>
          </a:p>
        </p:txBody>
      </p:sp>
      <p:sp>
        <p:nvSpPr>
          <p:cNvPr id="416" name="Šta radimo u konstruktorima?"/>
          <p:cNvSpPr txBox="1"/>
          <p:nvPr/>
        </p:nvSpPr>
        <p:spPr>
          <a:xfrm>
            <a:off x="2033723" y="5468102"/>
            <a:ext cx="1852294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📌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Šta radimo u konstruktorima?</a:t>
            </a:r>
          </a:p>
        </p:txBody>
      </p:sp>
      <p:sp>
        <p:nvSpPr>
          <p:cNvPr id="417" name="Prednosti ovakve implementacije:…"/>
          <p:cNvSpPr txBox="1"/>
          <p:nvPr/>
        </p:nvSpPr>
        <p:spPr>
          <a:xfrm>
            <a:off x="2033723" y="9287740"/>
            <a:ext cx="18522948" cy="28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💡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Prednosti ovakve implementacije: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Možemo lako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dodavati ili brisati čvorove bez pomeranja ostalih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Modularna struktura</a:t>
            </a:r>
            <a:r>
              <a:t> — svaki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t> je nezavisna jedinica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Pogodno za proširivanje</a:t>
            </a:r>
            <a:r>
              <a:t> (</a:t>
            </a:r>
            <a:r>
              <a:rPr i="1"/>
              <a:t>npr. dvosmerna lista, kuržna lista</a:t>
            </a:r>
            <a:r>
              <a:t>)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2033723" y="5072796"/>
            <a:ext cx="10888475" cy="5820028"/>
            <a:chOff x="0" y="0"/>
            <a:chExt cx="10888473" cy="5820027"/>
          </a:xfrm>
        </p:grpSpPr>
        <p:sp>
          <p:nvSpPr>
            <p:cNvPr id="418" name="Node klasa:"/>
            <p:cNvSpPr txBox="1"/>
            <p:nvPr/>
          </p:nvSpPr>
          <p:spPr>
            <a:xfrm>
              <a:off x="0" y="1199230"/>
              <a:ext cx="3711176" cy="92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🧩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Node klasa:</a:t>
              </a:r>
            </a:p>
          </p:txBody>
        </p:sp>
        <p:pic>
          <p:nvPicPr>
            <p:cNvPr id="41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9" y="0"/>
              <a:ext cx="10885965" cy="58200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3" name="Group"/>
          <p:cNvGrpSpPr/>
          <p:nvPr/>
        </p:nvGrpSpPr>
        <p:grpSpPr>
          <a:xfrm>
            <a:off x="13599937" y="4956307"/>
            <a:ext cx="9933942" cy="5720160"/>
            <a:chOff x="0" y="0"/>
            <a:chExt cx="9933940" cy="5720159"/>
          </a:xfrm>
        </p:grpSpPr>
        <p:sp>
          <p:nvSpPr>
            <p:cNvPr id="421" name="LinkedList klasa:"/>
            <p:cNvSpPr txBox="1"/>
            <p:nvPr/>
          </p:nvSpPr>
          <p:spPr>
            <a:xfrm>
              <a:off x="11952" y="1315719"/>
              <a:ext cx="4855962" cy="92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🧱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LinkedList klasa:</a:t>
              </a:r>
            </a:p>
          </p:txBody>
        </p:sp>
        <p:pic>
          <p:nvPicPr>
            <p:cNvPr id="422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933941" cy="5720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5" grpId="1"/>
      <p:bldP build="whole" bldLvl="1" animBg="1" rev="0" advAuto="0" spid="423" grpId="3"/>
      <p:bldP build="whole" bldLvl="1" animBg="1" rev="0" advAuto="0" spid="420" grpId="4"/>
      <p:bldP build="p" bldLvl="5" animBg="1" rev="0" advAuto="0" spid="416" grpId="2"/>
      <p:bldP build="p" bldLvl="5" animBg="1" rev="0" advAuto="0" spid="417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snovne met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Osnovne metode</a:t>
            </a:r>
          </a:p>
        </p:txBody>
      </p:sp>
      <p:sp>
        <p:nvSpPr>
          <p:cNvPr id="426" name="Dodavanje čvora na kraj liste…"/>
          <p:cNvSpPr txBox="1"/>
          <p:nvPr>
            <p:ph type="body" sz="quarter" idx="1"/>
          </p:nvPr>
        </p:nvSpPr>
        <p:spPr>
          <a:xfrm>
            <a:off x="2122623" y="6365148"/>
            <a:ext cx="9084931" cy="224335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n-lt"/>
                <a:ea typeface="+mn-ea"/>
                <a:cs typeface="+mn-cs"/>
                <a:sym typeface="Montserrat Thin Bold"/>
              </a:rPr>
              <a:t>Dodavanje čvora na kraj liste</a:t>
            </a:r>
          </a:p>
          <a:p>
            <a:pPr/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427" name="Dodavanje čvora na početak liste…"/>
          <p:cNvSpPr txBox="1"/>
          <p:nvPr/>
        </p:nvSpPr>
        <p:spPr>
          <a:xfrm>
            <a:off x="13053090" y="4469143"/>
            <a:ext cx="9084931" cy="157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Dodavanje čvora na početak liste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428" name="Pronalaženje elementa u listi…"/>
          <p:cNvSpPr txBox="1"/>
          <p:nvPr/>
        </p:nvSpPr>
        <p:spPr>
          <a:xfrm>
            <a:off x="2071823" y="11223699"/>
            <a:ext cx="9917972" cy="157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Pronalaženje elementa u listi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429" name="Brisanje prvog čvora sa datom vrednošću…"/>
          <p:cNvSpPr txBox="1"/>
          <p:nvPr/>
        </p:nvSpPr>
        <p:spPr>
          <a:xfrm>
            <a:off x="13137756" y="10742172"/>
            <a:ext cx="9282509" cy="279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Brisanje prvog čvora sa datom vrednošću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43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636" y="357487"/>
            <a:ext cx="9513828" cy="7876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70897" y="469939"/>
            <a:ext cx="9513828" cy="586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0636" y="6025489"/>
            <a:ext cx="9513828" cy="7076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70897" y="4233705"/>
            <a:ext cx="9513828" cy="8285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1"/>
      <p:bldP build="whole" bldLvl="1" animBg="1" rev="0" advAuto="0" spid="431" grpId="3"/>
      <p:bldP build="p" bldLvl="5" animBg="1" rev="0" advAuto="0" spid="426" grpId="2"/>
      <p:bldP build="p" bldLvl="5" animBg="1" rev="0" advAuto="0" spid="428" grpId="6"/>
      <p:bldP build="whole" bldLvl="1" animBg="1" rev="0" advAuto="0" spid="432" grpId="5"/>
      <p:bldP build="p" bldLvl="5" animBg="1" rev="0" advAuto="0" spid="427" grpId="4"/>
      <p:bldP build="whole" bldLvl="1" animBg="1" rev="0" advAuto="0" spid="433" grpId="7"/>
      <p:bldP build="p" bldLvl="5" animBg="1" rev="0" advAuto="0" spid="429" grpId="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Zadatak: Josephu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Zadatak: Josephus Problem</a:t>
            </a:r>
          </a:p>
        </p:txBody>
      </p:sp>
      <p:sp>
        <p:nvSpPr>
          <p:cNvPr id="436" name="Zadatak…"/>
          <p:cNvSpPr txBox="1"/>
          <p:nvPr>
            <p:ph type="body" idx="1"/>
          </p:nvPr>
        </p:nvSpPr>
        <p:spPr>
          <a:xfrm>
            <a:off x="2035112" y="2814528"/>
            <a:ext cx="20968362" cy="9821362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🎯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Zadatak</a:t>
            </a:r>
          </a:p>
          <a:p>
            <a:pPr lvl="1"/>
            <a:r>
              <a:t>Zamislimo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 osoba</a:t>
            </a:r>
            <a:r>
              <a:t> koje stoje u krugu i broje u krug do broja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k</a:t>
            </a:r>
            <a:r>
              <a:t>. Svaka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k-ta osoba biva eliminisana</a:t>
            </a:r>
            <a:r>
              <a:t> iz kruga, i brojanje kreće iznova od sledeće osobe. Proces se ponavlja dok ne ostane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samo jedan preživeli</a:t>
            </a:r>
            <a:r>
              <a:t>.</a:t>
            </a: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Ulazni podaci</a:t>
            </a:r>
          </a:p>
          <a:p>
            <a:pPr lvl="1"/>
            <a:r>
              <a:rPr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t> – broj osoba u krugu</a:t>
            </a:r>
          </a:p>
          <a:p>
            <a:pPr lvl="1"/>
            <a:r>
              <a:rPr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t> – broj nakon kojeg se osoba eliminiše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📤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Izlaz:</a:t>
            </a:r>
          </a:p>
          <a:p>
            <a:pPr lvl="1"/>
            <a:r>
              <a:t>Rednosled eliminisanih osoba</a:t>
            </a:r>
          </a:p>
          <a:p>
            <a:pPr lvl="1"/>
            <a:r>
              <a:t>Broj preživelih osoba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✅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Cilj</a:t>
            </a:r>
          </a:p>
          <a:p>
            <a:pPr lvl="1"/>
            <a:r>
              <a:t>Implementirati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cirkularnu jednostruko povezanu listu</a:t>
            </a:r>
            <a:r>
              <a:t> i koristiti je za rešavanje Josephus problema. Prikazati redosled eliminacija i odrediti konačnog pobednika.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trees.gif" descr="tree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51100" y="5657324"/>
            <a:ext cx="8509000" cy="4191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Rounded Rectangle"/>
          <p:cNvSpPr/>
          <p:nvPr/>
        </p:nvSpPr>
        <p:spPr>
          <a:xfrm>
            <a:off x="2032762" y="5528094"/>
            <a:ext cx="9303479" cy="2812212"/>
          </a:xfrm>
          <a:prstGeom prst="roundRect">
            <a:avLst>
              <a:gd name="adj" fmla="val 6774"/>
            </a:avLst>
          </a:prstGeom>
          <a:solidFill>
            <a:srgbClr val="D9ECF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40" name="Rounded Rectangle"/>
          <p:cNvSpPr/>
          <p:nvPr/>
        </p:nvSpPr>
        <p:spPr>
          <a:xfrm>
            <a:off x="2032762" y="8860379"/>
            <a:ext cx="13114360" cy="2812212"/>
          </a:xfrm>
          <a:prstGeom prst="roundRect">
            <a:avLst>
              <a:gd name="adj" fmla="val 6774"/>
            </a:avLst>
          </a:prstGeom>
          <a:solidFill>
            <a:srgbClr val="FFE4D6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41" name="Tree"/>
          <p:cNvSpPr txBox="1"/>
          <p:nvPr>
            <p:ph type="title"/>
          </p:nvPr>
        </p:nvSpPr>
        <p:spPr>
          <a:xfrm>
            <a:off x="2092990" y="203772"/>
            <a:ext cx="5693988" cy="1988246"/>
          </a:xfrm>
          <a:prstGeom prst="rect">
            <a:avLst/>
          </a:prstGeom>
        </p:spPr>
        <p:txBody>
          <a:bodyPr/>
          <a:lstStyle/>
          <a:p>
            <a:pPr/>
            <a:r>
              <a:t>Tree</a:t>
            </a:r>
          </a:p>
        </p:txBody>
      </p:sp>
      <p:sp>
        <p:nvSpPr>
          <p:cNvPr id="442" name="Stablo je nelinearna struktura podataka koja se sastoji od čvorova povezanih relacijom roditelj–dete.…"/>
          <p:cNvSpPr txBox="1"/>
          <p:nvPr>
            <p:ph type="body" sz="quarter" idx="1"/>
          </p:nvPr>
        </p:nvSpPr>
        <p:spPr>
          <a:xfrm>
            <a:off x="805525" y="2354304"/>
            <a:ext cx="22772950" cy="148922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aseline="-9375" sz="3200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Stablo </a:t>
            </a:r>
            <a:r>
              <a:t>je nelinearna struktura podataka koja se sastoji od čvorova povezanih relacijom roditelj–dete.</a:t>
            </a:r>
          </a:p>
          <a:p>
            <a:pPr marL="0" indent="0" algn="ctr">
              <a:buClrTx/>
              <a:buSzTx/>
              <a:buNone/>
              <a:defRPr baseline="-9375" sz="3200"/>
            </a:pPr>
            <a:r>
              <a:t>Počinje od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korena </a:t>
            </a:r>
            <a:r>
              <a:t>(</a:t>
            </a:r>
            <a:r>
              <a:rPr i="1"/>
              <a:t>root</a:t>
            </a:r>
            <a:r>
              <a:t>), a svaki čvor može imati više potomaka.</a:t>
            </a:r>
          </a:p>
        </p:txBody>
      </p:sp>
      <p:sp>
        <p:nvSpPr>
          <p:cNvPr id="443" name="Primene u programiranju…"/>
          <p:cNvSpPr txBox="1"/>
          <p:nvPr/>
        </p:nvSpPr>
        <p:spPr>
          <a:xfrm>
            <a:off x="2161486" y="5519234"/>
            <a:ext cx="9046031" cy="282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🖥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Primene u programiranju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Algoritmi odlučivanja </a:t>
            </a:r>
            <a:r>
              <a:t>(</a:t>
            </a:r>
            <a:r>
              <a:rPr i="1"/>
              <a:t>decision trees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Brza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pretraga i sortiranje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Organizacija podataka</a:t>
            </a:r>
            <a:r>
              <a:t> u bazama</a:t>
            </a:r>
          </a:p>
        </p:txBody>
      </p:sp>
      <p:sp>
        <p:nvSpPr>
          <p:cNvPr id="444" name="Zašto je bitno?…"/>
          <p:cNvSpPr txBox="1"/>
          <p:nvPr/>
        </p:nvSpPr>
        <p:spPr>
          <a:xfrm>
            <a:off x="2032762" y="8851519"/>
            <a:ext cx="13114360" cy="271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❗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je bitno?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Omogućava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efikasnu hijerarhijsku organizaciju podataka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Osnova za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mnoge napredne sturkture</a:t>
            </a:r>
            <a:r>
              <a:t> (</a:t>
            </a:r>
            <a:r>
              <a:rPr i="1"/>
              <a:t>heap, tree, …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Ima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prirodnu primenu</a:t>
            </a:r>
            <a:r>
              <a:t> u rešavanju mnogih realnih problema</a:t>
            </a:r>
          </a:p>
        </p:txBody>
      </p:sp>
      <p:sp>
        <p:nvSpPr>
          <p:cNvPr id="445" name="Analogija iz stvarnog sveta:…"/>
          <p:cNvSpPr txBox="1"/>
          <p:nvPr/>
        </p:nvSpPr>
        <p:spPr>
          <a:xfrm>
            <a:off x="1927890" y="4005814"/>
            <a:ext cx="18129645" cy="148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🎒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  <a:lvl2pPr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lvl2pPr>
          </a:lstStyle>
          <a:p>
            <a:pPr/>
            <a:r>
              <a:t>Analogija iz stvarnog sveta:</a:t>
            </a:r>
          </a:p>
          <a:p>
            <a:pPr lvl="1"/>
            <a:r>
              <a:t>Porodično stablo, Hijerarhija u firmi, Fajl sistem (folderi unutar foldera)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4" grpId="7"/>
      <p:bldP build="p" bldLvl="5" animBg="1" rev="0" advAuto="0" spid="445" grpId="2"/>
      <p:bldP build="whole" bldLvl="1" animBg="1" rev="0" advAuto="0" spid="439" grpId="3"/>
      <p:bldP build="whole" bldLvl="1" animBg="1" rev="0" advAuto="0" spid="438" grpId="5"/>
      <p:bldP build="whole" bldLvl="1" animBg="1" rev="0" advAuto="0" spid="440" grpId="6"/>
      <p:bldP build="whole" bldLvl="1" animBg="1" rev="0" advAuto="0" spid="442" grpId="1"/>
      <p:bldP build="p" bldLvl="5" animBg="1" rev="0" advAuto="0" spid="443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Kako implementirati Tree u Python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Kako implementirati Tree u Pythonu?</a:t>
            </a:r>
          </a:p>
        </p:txBody>
      </p:sp>
      <p:sp>
        <p:nvSpPr>
          <p:cNvPr id="448" name="Koristićemo binarno stablo, gde svaki čvor može imati najviše dva potomka: levog i desnog"/>
          <p:cNvSpPr txBox="1"/>
          <p:nvPr/>
        </p:nvSpPr>
        <p:spPr>
          <a:xfrm>
            <a:off x="2033723" y="2409847"/>
            <a:ext cx="18522948" cy="714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Koristićemo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binarno stablo</a:t>
            </a:r>
            <a:r>
              <a:t>, gde svaki čvor može imati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najviše dva potomka</a:t>
            </a:r>
            <a:r>
              <a:t>: </a:t>
            </a:r>
            <a:r>
              <a:rPr i="1"/>
              <a:t>levog</a:t>
            </a:r>
            <a:r>
              <a:t> i </a:t>
            </a:r>
            <a:r>
              <a:rPr i="1"/>
              <a:t>desnog</a:t>
            </a:r>
          </a:p>
        </p:txBody>
      </p:sp>
      <p:sp>
        <p:nvSpPr>
          <p:cNvPr id="449" name="Zašto koristimo ovu strukturu?…"/>
          <p:cNvSpPr txBox="1"/>
          <p:nvPr/>
        </p:nvSpPr>
        <p:spPr>
          <a:xfrm>
            <a:off x="2033723" y="9287740"/>
            <a:ext cx="18522948" cy="28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⚙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koristimo ovu strukturu?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Intuitivna reprezentacija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hijerarhijskih odnosa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Laka nadogradnja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dodatnim metodama</a:t>
            </a:r>
            <a:r>
              <a:t> (</a:t>
            </a:r>
            <a:r>
              <a:rPr i="1"/>
              <a:t>npr. preorder obilazak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Osnova za složenije strukture: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BST, Heap, AVL…</a:t>
            </a:r>
          </a:p>
        </p:txBody>
      </p:sp>
      <p:grpSp>
        <p:nvGrpSpPr>
          <p:cNvPr id="452" name="Group"/>
          <p:cNvGrpSpPr/>
          <p:nvPr/>
        </p:nvGrpSpPr>
        <p:grpSpPr>
          <a:xfrm>
            <a:off x="2031999" y="2011663"/>
            <a:ext cx="7786072" cy="6163248"/>
            <a:chOff x="0" y="0"/>
            <a:chExt cx="7786070" cy="6163246"/>
          </a:xfrm>
        </p:grpSpPr>
        <p:sp>
          <p:nvSpPr>
            <p:cNvPr id="450" name="Node klasa:"/>
            <p:cNvSpPr txBox="1"/>
            <p:nvPr/>
          </p:nvSpPr>
          <p:spPr>
            <a:xfrm>
              <a:off x="0" y="1147540"/>
              <a:ext cx="3711176" cy="92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🧱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Node klasa:</a:t>
              </a:r>
            </a:p>
          </p:txBody>
        </p:sp>
        <p:pic>
          <p:nvPicPr>
            <p:cNvPr id="45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020" y="0"/>
              <a:ext cx="7771051" cy="6163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5" name="Group"/>
          <p:cNvGrpSpPr/>
          <p:nvPr/>
        </p:nvGrpSpPr>
        <p:grpSpPr>
          <a:xfrm>
            <a:off x="12494290" y="2002532"/>
            <a:ext cx="7825943" cy="5378486"/>
            <a:chOff x="0" y="0"/>
            <a:chExt cx="7825942" cy="5378484"/>
          </a:xfrm>
        </p:grpSpPr>
        <p:sp>
          <p:nvSpPr>
            <p:cNvPr id="453" name="BinaryTree klasa:"/>
            <p:cNvSpPr txBox="1"/>
            <p:nvPr/>
          </p:nvSpPr>
          <p:spPr>
            <a:xfrm>
              <a:off x="0" y="1156671"/>
              <a:ext cx="4887116" cy="927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>
              <a:lvl1pPr marL="609600" indent="-609600" defTabSz="825500">
                <a:lnSpc>
                  <a:spcPct val="100000"/>
                </a:lnSpc>
                <a:spcBef>
                  <a:spcPts val="0"/>
                </a:spcBef>
                <a:buClr>
                  <a:schemeClr val="accent6">
                    <a:hueOff val="13513096"/>
                    <a:satOff val="-92324"/>
                    <a:lumOff val="-42615"/>
                  </a:schemeClr>
                </a:buClr>
                <a:buSzPct val="123000"/>
                <a:buChar char="🌲"/>
                <a:defRPr baseline="0" sz="3600">
                  <a:latin typeface="+mn-lt"/>
                  <a:ea typeface="+mn-ea"/>
                  <a:cs typeface="+mn-cs"/>
                  <a:sym typeface="Montserrat Thin Bold"/>
                </a:defRPr>
              </a:lvl1pPr>
            </a:lstStyle>
            <a:p>
              <a:pPr/>
              <a:r>
                <a:t>BinaryTree klasa:</a:t>
              </a:r>
            </a:p>
          </p:txBody>
        </p:sp>
        <p:pic>
          <p:nvPicPr>
            <p:cNvPr id="454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892" y="0"/>
              <a:ext cx="7771051" cy="53784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6" name="Svaki čvor čuva vrednost (value) i reference ka levom i desnom detetu…"/>
          <p:cNvSpPr txBox="1"/>
          <p:nvPr/>
        </p:nvSpPr>
        <p:spPr>
          <a:xfrm>
            <a:off x="2507857" y="6370491"/>
            <a:ext cx="7528623" cy="28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97840" indent="-373380" defTabSz="2389572">
              <a:spcBef>
                <a:spcPts val="40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 baseline="-10204" sz="2940"/>
            </a:pPr>
            <a:r>
              <a:t>Svaki čvor čuva vrednost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t>) i reference ka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levom</a:t>
            </a:r>
            <a:r>
              <a:t> 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desnom detetu</a:t>
            </a:r>
          </a:p>
          <a:p>
            <a:pPr marL="497840" indent="-373380" defTabSz="2389572">
              <a:spcBef>
                <a:spcPts val="40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 baseline="-10204" sz="2940"/>
            </a:pPr>
            <a:r>
              <a:t>Prazni pokazivači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t>) znače da čvor nema potomke</a:t>
            </a:r>
          </a:p>
        </p:txBody>
      </p:sp>
      <p:sp>
        <p:nvSpPr>
          <p:cNvPr id="457" name="Klasa BinaryTree služi za rad sa stablom kao celinom…"/>
          <p:cNvSpPr txBox="1"/>
          <p:nvPr/>
        </p:nvSpPr>
        <p:spPr>
          <a:xfrm>
            <a:off x="13091190" y="5599116"/>
            <a:ext cx="7071556" cy="28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Klasa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t> služi za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rad sa stablom kao celinom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Može sadržati metode za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umetanje, pretragu, obilazak</a:t>
            </a:r>
            <a:r>
              <a:t> itd.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2"/>
      <p:bldP build="p" bldLvl="5" animBg="1" rev="0" advAuto="0" spid="457" grpId="5"/>
      <p:bldP build="p" bldLvl="5" animBg="1" rev="0" advAuto="0" spid="449" grpId="6"/>
      <p:bldP build="p" bldLvl="5" animBg="1" rev="0" advAuto="0" spid="448" grpId="1"/>
      <p:bldP build="p" bldLvl="5" animBg="1" rev="0" advAuto="0" spid="456" grpId="3"/>
      <p:bldP build="whole" bldLvl="1" animBg="1" rev="0" advAuto="0" spid="45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Osnovne met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Osnovne metode</a:t>
            </a:r>
          </a:p>
        </p:txBody>
      </p:sp>
      <p:sp>
        <p:nvSpPr>
          <p:cNvPr id="460" name="Dodaje čvor na odgovarajuću poziciju u skladu sa BST pravilima…"/>
          <p:cNvSpPr txBox="1"/>
          <p:nvPr/>
        </p:nvSpPr>
        <p:spPr>
          <a:xfrm>
            <a:off x="2033723" y="7625366"/>
            <a:ext cx="9917972" cy="2373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Dodaje čvor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na odgovarajuću poziciju u skladu sa BST pravilima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</a:t>
            </a:r>
            <a:r>
              <a:rPr i="1"/>
              <a:t>prosečno</a:t>
            </a:r>
            <a:r>
              <a:t>)</a:t>
            </a:r>
          </a:p>
        </p:txBody>
      </p:sp>
      <p:sp>
        <p:nvSpPr>
          <p:cNvPr id="461" name="Pronalaženje vrednosti u stablu…"/>
          <p:cNvSpPr txBox="1"/>
          <p:nvPr/>
        </p:nvSpPr>
        <p:spPr>
          <a:xfrm>
            <a:off x="13903990" y="7320467"/>
            <a:ext cx="9282508" cy="153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Pronalaženje vrednosti 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u stablu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46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421" y="29633"/>
            <a:ext cx="11599377" cy="9594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15486" y="-21167"/>
            <a:ext cx="8927050" cy="9391080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Obliazak u redu: korenski ➝ levo ➝ desno…"/>
          <p:cNvSpPr txBox="1"/>
          <p:nvPr/>
        </p:nvSpPr>
        <p:spPr>
          <a:xfrm>
            <a:off x="9876839" y="10014816"/>
            <a:ext cx="9917972" cy="2373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Obliazak u redu: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korenski ➝ levo ➝ desno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Koristi se često za serijalizaciju stabla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46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3620" y="7738291"/>
            <a:ext cx="8690905" cy="6926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3" grpId="3"/>
      <p:bldP build="p" bldLvl="5" animBg="1" rev="0" advAuto="0" spid="460" grpId="2"/>
      <p:bldP build="p" bldLvl="5" animBg="1" rev="0" advAuto="0" spid="461" grpId="4"/>
      <p:bldP build="whole" bldLvl="1" animBg="1" rev="0" advAuto="0" spid="465" grpId="5"/>
      <p:bldP build="whole" bldLvl="1" animBg="1" rev="0" advAuto="0" spid="462" grpId="1"/>
      <p:bldP build="p" bldLvl="5" animBg="1" rev="0" advAuto="0" spid="464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Zadatak: Sortirani telefonski kontak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Zadatak: Sortirani telefonski kontakti</a:t>
            </a:r>
          </a:p>
        </p:txBody>
      </p:sp>
      <p:sp>
        <p:nvSpPr>
          <p:cNvPr id="468" name="Zadatak…"/>
          <p:cNvSpPr txBox="1"/>
          <p:nvPr>
            <p:ph type="body" idx="1"/>
          </p:nvPr>
        </p:nvSpPr>
        <p:spPr>
          <a:xfrm>
            <a:off x="2035112" y="2814528"/>
            <a:ext cx="20968362" cy="9821362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🎯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Zadatak</a:t>
            </a:r>
          </a:p>
          <a:p>
            <a:pPr lvl="1"/>
            <a:r>
              <a:t>Napravi program koji čuva kontakte kao stringove (</a:t>
            </a:r>
            <a:r>
              <a:rPr i="1"/>
              <a:t>imena</a:t>
            </a:r>
            <a:r>
              <a:t>) koristeći </a:t>
            </a:r>
            <a:r>
              <a:rPr i="1">
                <a:latin typeface="+mn-lt"/>
                <a:ea typeface="+mn-ea"/>
                <a:cs typeface="+mn-cs"/>
                <a:sym typeface="Montserrat Thin Bold"/>
              </a:rPr>
              <a:t>BST</a:t>
            </a:r>
            <a:r>
              <a:rPr i="1"/>
              <a:t>.</a:t>
            </a:r>
          </a:p>
          <a:p>
            <a:pPr lvl="1"/>
            <a:r>
              <a:t>Umetni imena u BST, a zatim ih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ispisi po abecednom redu</a:t>
            </a:r>
            <a:r>
              <a:t> koristeći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inorder obilazak</a:t>
            </a:r>
            <a:r>
              <a:t>.</a:t>
            </a: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Koraci</a:t>
            </a:r>
          </a:p>
          <a:p>
            <a:pPr lvl="1" marL="1444625" indent="-555625">
              <a:buClrTx/>
              <a:buSzPct val="100000"/>
              <a:buAutoNum type="arabicPeriod" startAt="1"/>
            </a:pPr>
            <a:r>
              <a:t>Kreiraj klasu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t> sa vrednošću, levim i desnim detetom.</a:t>
            </a:r>
          </a:p>
          <a:p>
            <a:pPr lvl="1" marL="1444625" indent="-555625">
              <a:buClrTx/>
              <a:buSzPct val="100000"/>
              <a:buAutoNum type="arabicPeriod" startAt="1"/>
            </a:pPr>
            <a:r>
              <a:t>Napravi klasu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BinaryTree</a:t>
            </a:r>
            <a:r>
              <a:t> sa metodom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insert()</a:t>
            </a:r>
            <a:r>
              <a:t> koja umeće nova imena u </a:t>
            </a:r>
            <a:r>
              <a:rPr i="1"/>
              <a:t>BST</a:t>
            </a:r>
            <a:r>
              <a:t>.</a:t>
            </a:r>
          </a:p>
          <a:p>
            <a:pPr lvl="1" marL="1444625" indent="-555625">
              <a:buClrTx/>
              <a:buSzPct val="100000"/>
              <a:buAutoNum type="arabicPeriod" startAt="1"/>
            </a:pPr>
            <a:r>
              <a:t>Napravi metodu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inorder()</a:t>
            </a:r>
            <a:r>
              <a:t> koja obilazi stablo i ispisuje imena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 abecedi</a:t>
            </a:r>
            <a:r>
              <a:t>.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📈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Složenost:</a:t>
            </a:r>
          </a:p>
          <a:p>
            <a:pPr lvl="1"/>
            <a:r>
              <a:t>Umetanje: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u proseku</a:t>
            </a:r>
          </a:p>
          <a:p>
            <a:pPr lvl="1"/>
            <a:r>
              <a:t>Inorder obilazak: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ounded Rectangle"/>
          <p:cNvSpPr/>
          <p:nvPr/>
        </p:nvSpPr>
        <p:spPr>
          <a:xfrm>
            <a:off x="2032762" y="5528094"/>
            <a:ext cx="8894036" cy="2812212"/>
          </a:xfrm>
          <a:prstGeom prst="roundRect">
            <a:avLst>
              <a:gd name="adj" fmla="val 6774"/>
            </a:avLst>
          </a:prstGeom>
          <a:solidFill>
            <a:srgbClr val="D9ECF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40" name="Rounded Rectangle"/>
          <p:cNvSpPr/>
          <p:nvPr/>
        </p:nvSpPr>
        <p:spPr>
          <a:xfrm>
            <a:off x="2032762" y="8860379"/>
            <a:ext cx="8894036" cy="3486240"/>
          </a:xfrm>
          <a:prstGeom prst="roundRect">
            <a:avLst>
              <a:gd name="adj" fmla="val 5464"/>
            </a:avLst>
          </a:prstGeom>
          <a:solidFill>
            <a:srgbClr val="FFE4D6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41" name="Stack"/>
          <p:cNvSpPr txBox="1"/>
          <p:nvPr>
            <p:ph type="title"/>
          </p:nvPr>
        </p:nvSpPr>
        <p:spPr>
          <a:xfrm>
            <a:off x="2092990" y="203772"/>
            <a:ext cx="3288065" cy="1988246"/>
          </a:xfrm>
          <a:prstGeom prst="rect">
            <a:avLst/>
          </a:prstGeom>
        </p:spPr>
        <p:txBody>
          <a:bodyPr/>
          <a:lstStyle/>
          <a:p>
            <a:pPr/>
            <a:r>
              <a:t>Stack</a:t>
            </a:r>
          </a:p>
        </p:txBody>
      </p:sp>
      <p:sp>
        <p:nvSpPr>
          <p:cNvPr id="342" name="Stack je apstraktna struktura popdataka koja radi po principu LIFO (Last In, First Out ) — poslednji elemnt koji je dodat je prvi koji se uklanja"/>
          <p:cNvSpPr txBox="1"/>
          <p:nvPr>
            <p:ph type="body" sz="quarter" idx="1"/>
          </p:nvPr>
        </p:nvSpPr>
        <p:spPr>
          <a:xfrm>
            <a:off x="2734847" y="2354304"/>
            <a:ext cx="19339454" cy="148922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aseline="-9375" sz="3200"/>
            </a:pPr>
            <a:r>
              <a:t>Stack je apstraktna struktura popdataka koja radi po principu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LIFO</a:t>
            </a:r>
            <a:r>
              <a:t> (</a:t>
            </a:r>
            <a:r>
              <a:rPr i="1"/>
              <a:t>Last In, First Out</a:t>
            </a:r>
            <a:r>
              <a:t> ) —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poslednji elemnt koji je dodat je prvi koji se uklanja</a:t>
            </a:r>
          </a:p>
        </p:txBody>
      </p:sp>
      <p:sp>
        <p:nvSpPr>
          <p:cNvPr id="343" name="Primene u programiranju…"/>
          <p:cNvSpPr txBox="1"/>
          <p:nvPr/>
        </p:nvSpPr>
        <p:spPr>
          <a:xfrm>
            <a:off x="2161486" y="5519234"/>
            <a:ext cx="8636588" cy="282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🖥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Primene u programiranju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Praćenje poziva funckija (</a:t>
            </a:r>
            <a:r>
              <a:rPr i="1"/>
              <a:t>call stack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Implementacija </a:t>
            </a:r>
            <a:r>
              <a:rPr i="1"/>
              <a:t>undo/redo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Parsiranje izraza i balansiranje zagrada</a:t>
            </a:r>
          </a:p>
        </p:txBody>
      </p:sp>
      <p:sp>
        <p:nvSpPr>
          <p:cNvPr id="344" name="Zašto je bitan?…"/>
          <p:cNvSpPr txBox="1"/>
          <p:nvPr/>
        </p:nvSpPr>
        <p:spPr>
          <a:xfrm>
            <a:off x="2032762" y="8851519"/>
            <a:ext cx="8442326" cy="3457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❗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je bitan?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Jednostavan</a:t>
            </a:r>
            <a:r>
              <a:t> je za implementaciju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Efikasan</a:t>
            </a:r>
            <a:r>
              <a:t> — osnovne opracije su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Pojavljuje se 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brojnim algortimima</a:t>
            </a:r>
            <a:r>
              <a:t> 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problemskim zadacima</a:t>
            </a:r>
          </a:p>
        </p:txBody>
      </p:sp>
      <p:sp>
        <p:nvSpPr>
          <p:cNvPr id="345" name="Analogija iz stvarnog sveta:…"/>
          <p:cNvSpPr txBox="1"/>
          <p:nvPr/>
        </p:nvSpPr>
        <p:spPr>
          <a:xfrm>
            <a:off x="1927890" y="4005814"/>
            <a:ext cx="16499481" cy="148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🎒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Analogija iz stvarnog sveta: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Slaganje tanjira —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poslednji tanjir</a:t>
            </a:r>
            <a:r>
              <a:t> koji je stavljen na vrh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prvi koji će biti uzet</a:t>
            </a:r>
          </a:p>
        </p:txBody>
      </p:sp>
      <p:pic>
        <p:nvPicPr>
          <p:cNvPr id="346" name="stack.gif" descr="stack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3066" y="5635195"/>
            <a:ext cx="10678112" cy="6673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3" grpId="5"/>
      <p:bldP build="whole" bldLvl="1" animBg="1" rev="0" advAuto="0" spid="339" grpId="4"/>
      <p:bldP build="p" bldLvl="5" animBg="1" rev="0" advAuto="0" spid="345" grpId="2"/>
      <p:bldP build="whole" bldLvl="1" animBg="1" rev="0" advAuto="0" spid="346" grpId="3"/>
      <p:bldP build="p" bldLvl="5" animBg="1" rev="0" advAuto="0" spid="344" grpId="7"/>
      <p:bldP build="whole" bldLvl="1" animBg="1" rev="0" advAuto="0" spid="340" grpId="6"/>
      <p:bldP build="whole" bldLvl="1" animBg="1" rev="0" advAuto="0" spid="34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Kako implementirati Stack u Pyhton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Kako implementirati Stack u Pyhtonu?</a:t>
            </a:r>
          </a:p>
        </p:txBody>
      </p:sp>
      <p:sp>
        <p:nvSpPr>
          <p:cNvPr id="349" name="U Pythonu ne postoji posebna ugrađena struktura podataka stack, ali je lako možemo implementirati korišćenjem klasa i OOP pristupa…"/>
          <p:cNvSpPr txBox="1"/>
          <p:nvPr>
            <p:ph type="body" sz="half" idx="1"/>
          </p:nvPr>
        </p:nvSpPr>
        <p:spPr>
          <a:xfrm>
            <a:off x="2029490" y="2483810"/>
            <a:ext cx="16603462" cy="7602708"/>
          </a:xfrm>
          <a:prstGeom prst="rect">
            <a:avLst/>
          </a:prstGeom>
        </p:spPr>
        <p:txBody>
          <a:bodyPr/>
          <a:lstStyle/>
          <a:p>
            <a:pPr/>
            <a:r>
              <a:t>U Pythonu ne postoji posebna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ugrađena struktura</a:t>
            </a:r>
            <a:r>
              <a:t> podataka </a:t>
            </a:r>
            <a:r>
              <a:rPr i="1"/>
              <a:t>stack</a:t>
            </a:r>
            <a:r>
              <a:t>, ali je lako možemo implementirati korišćenjem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klasa </a:t>
            </a:r>
            <a:r>
              <a:t>i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OOP pristupa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/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/>
            <a:r>
              <a:t>Koristićemo klasu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Stack</a:t>
            </a:r>
            <a:r>
              <a:t> u kojoj ćemo definisati osnovne metode za rad sa stekom:</a:t>
            </a:r>
          </a:p>
          <a:p>
            <a:pPr lvl="1"/>
            <a:r>
              <a:rPr>
                <a:latin typeface="Consolas"/>
                <a:ea typeface="Consolas"/>
                <a:cs typeface="Consolas"/>
                <a:sym typeface="Consolas"/>
              </a:rPr>
              <a:t>push()</a:t>
            </a:r>
            <a:r>
              <a:t> — dodavanje elementa</a:t>
            </a:r>
          </a:p>
          <a:p>
            <a:pPr lvl="1"/>
            <a:r>
              <a:rPr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t> — uklanjanje poslednjeg elementa</a:t>
            </a:r>
          </a:p>
          <a:p>
            <a:pPr lvl="1"/>
            <a:r>
              <a:rPr>
                <a:latin typeface="Consolas"/>
                <a:ea typeface="Consolas"/>
                <a:cs typeface="Consolas"/>
                <a:sym typeface="Consolas"/>
              </a:rPr>
              <a:t>peek()</a:t>
            </a:r>
            <a:r>
              <a:t> — uvid u vrh steka</a:t>
            </a:r>
          </a:p>
          <a:p>
            <a:pPr lvl="1"/>
            <a:r>
              <a:rPr>
                <a:latin typeface="Consolas"/>
                <a:ea typeface="Consolas"/>
                <a:cs typeface="Consolas"/>
                <a:sym typeface="Consolas"/>
              </a:rPr>
              <a:t>is_empty()</a:t>
            </a:r>
            <a:r>
              <a:t> — provera da li je stek prazan</a:t>
            </a:r>
          </a:p>
          <a:p>
            <a:pPr/>
            <a:r>
              <a:t>Unutrašnje skladištenje elemenata ćemo rešiti pomoću obične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liste</a:t>
            </a:r>
            <a:r>
              <a:t> (</a:t>
            </a:r>
            <a:r>
              <a:rPr i="1"/>
              <a:t>list</a:t>
            </a:r>
            <a:r>
              <a:t>),                 jer nudi efikasne operacije na kraju</a:t>
            </a:r>
          </a:p>
        </p:txBody>
      </p:sp>
      <p:sp>
        <p:nvSpPr>
          <p:cNvPr id="350" name="Ovako dobijamo čist, organizovan i proširiv kod koji olakšava kasniju upotrebu i testiranje."/>
          <p:cNvSpPr txBox="1"/>
          <p:nvPr/>
        </p:nvSpPr>
        <p:spPr>
          <a:xfrm>
            <a:off x="2802581" y="10378310"/>
            <a:ext cx="19339453" cy="76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>
              <a:defRPr baseline="-9375" sz="3200"/>
            </a:pPr>
            <a:r>
              <a:t>Ovako dobijamo </a:t>
            </a:r>
            <a:r>
              <a:rPr i="1"/>
              <a:t>čist, organizovan i proširiv kod</a:t>
            </a:r>
            <a:r>
              <a:t> koji olakšava kasniju upotrebu i testiranje.</a:t>
            </a:r>
          </a:p>
        </p:txBody>
      </p:sp>
      <p:pic>
        <p:nvPicPr>
          <p:cNvPr id="35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44433" y="4773329"/>
            <a:ext cx="6684220" cy="3957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1" grpId="2"/>
      <p:bldP build="whole" bldLvl="1" animBg="1" rev="0" advAuto="0" spid="350" grpId="3"/>
      <p:bldP build="p" bldLvl="5" animBg="1" rev="0" advAuto="0" spid="34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Kreiranje klase i konstruk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Kreiranje klase i konstruktor</a:t>
            </a:r>
          </a:p>
        </p:txBody>
      </p:sp>
      <p:sp>
        <p:nvSpPr>
          <p:cNvPr id="354" name="Objašnjenje:…"/>
          <p:cNvSpPr txBox="1"/>
          <p:nvPr>
            <p:ph type="body" sz="half" idx="1"/>
          </p:nvPr>
        </p:nvSpPr>
        <p:spPr>
          <a:xfrm>
            <a:off x="2029490" y="5371461"/>
            <a:ext cx="19201209" cy="4201335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📘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Objašnjenje:</a:t>
            </a:r>
          </a:p>
          <a:p>
            <a:pPr lvl="1"/>
            <a:r>
              <a:t>Prilikom kreiranja objekta klase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t>, inicijalizujemo praznu listu items koja će sadržati elemente steka</a:t>
            </a: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🧱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ovako?</a:t>
            </a:r>
          </a:p>
          <a:p>
            <a:pPr lvl="1"/>
            <a:r>
              <a:t>Lista omogućava efikasne operacije na kraju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), a enkapsulacijom u klasu olakšavamo dodavanje dodatnih funkcionalnosti kasnije</a:t>
            </a:r>
          </a:p>
        </p:txBody>
      </p:sp>
      <p:pic>
        <p:nvPicPr>
          <p:cNvPr id="3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3463" y="304800"/>
            <a:ext cx="8517688" cy="718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  <p:bldP build="p" bldLvl="5" animBg="1" rev="0" advAuto="0" spid="35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Osnovne met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Osnovne metode</a:t>
            </a:r>
          </a:p>
        </p:txBody>
      </p:sp>
      <p:sp>
        <p:nvSpPr>
          <p:cNvPr id="358" name="Dodaje novi element na vrh steka (kraj liste)…"/>
          <p:cNvSpPr txBox="1"/>
          <p:nvPr>
            <p:ph type="body" sz="quarter" idx="1"/>
          </p:nvPr>
        </p:nvSpPr>
        <p:spPr>
          <a:xfrm>
            <a:off x="2037957" y="4711061"/>
            <a:ext cx="9803936" cy="1572567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n-lt"/>
                <a:ea typeface="+mn-ea"/>
                <a:cs typeface="+mn-cs"/>
                <a:sym typeface="Montserrat Thin Bold"/>
              </a:rPr>
              <a:t>Dodaje novi element na vrh steka</a:t>
            </a:r>
            <a:r>
              <a:t> (kraj liste)</a:t>
            </a:r>
          </a:p>
          <a:p>
            <a:pPr/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359" name="Uklanja i vraća poslednji ubačeni element…"/>
          <p:cNvSpPr txBox="1"/>
          <p:nvPr/>
        </p:nvSpPr>
        <p:spPr>
          <a:xfrm>
            <a:off x="13053090" y="5459305"/>
            <a:ext cx="9084931" cy="279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Uklanja i vraća poslednji ubačeni element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je stek, prazan vraća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None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36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6595" y="16933"/>
            <a:ext cx="9444321" cy="7260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5957" y="245904"/>
            <a:ext cx="9084930" cy="7456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5862" y="4197346"/>
            <a:ext cx="9084932" cy="7456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705957" y="5614239"/>
            <a:ext cx="9084930" cy="6459228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Vraća element sa vrha steka bez uklanjanja…"/>
          <p:cNvSpPr txBox="1"/>
          <p:nvPr/>
        </p:nvSpPr>
        <p:spPr>
          <a:xfrm>
            <a:off x="2037957" y="9365266"/>
            <a:ext cx="9803936" cy="2649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Vraća element sa vrha steka bez uklanjanja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je stek prazan vraća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None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365" name="Proverava da li je stek prazan…"/>
          <p:cNvSpPr txBox="1"/>
          <p:nvPr/>
        </p:nvSpPr>
        <p:spPr>
          <a:xfrm>
            <a:off x="13053090" y="9792036"/>
            <a:ext cx="9084931" cy="279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Proverava da li je stek prazan</a:t>
            </a:r>
          </a:p>
          <a:p>
            <a:pPr marL="5080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Vremenska složenost: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8" grpId="2"/>
      <p:bldP build="p" bldLvl="5" animBg="1" rev="0" advAuto="0" spid="365" grpId="8"/>
      <p:bldP build="p" bldLvl="5" animBg="1" rev="0" advAuto="0" spid="364" grpId="6"/>
      <p:bldP build="whole" bldLvl="1" animBg="1" rev="0" advAuto="0" spid="360" grpId="1"/>
      <p:bldP build="whole" bldLvl="1" animBg="1" rev="0" advAuto="0" spid="361" grpId="3"/>
      <p:bldP build="p" bldLvl="5" animBg="1" rev="0" advAuto="0" spid="359" grpId="4"/>
      <p:bldP build="whole" bldLvl="1" animBg="1" rev="0" advAuto="0" spid="362" grpId="5"/>
      <p:bldP build="whole" bldLvl="1" animBg="1" rev="0" advAuto="0" spid="363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Zadatak: Validacija izraza sa zagrada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Zadatak: Validacija izraza sa zagradama</a:t>
            </a:r>
          </a:p>
        </p:txBody>
      </p:sp>
      <p:sp>
        <p:nvSpPr>
          <p:cNvPr id="368" name="Zadatak…"/>
          <p:cNvSpPr txBox="1"/>
          <p:nvPr>
            <p:ph type="body" idx="1"/>
          </p:nvPr>
        </p:nvSpPr>
        <p:spPr>
          <a:xfrm>
            <a:off x="2035112" y="2814528"/>
            <a:ext cx="20644115" cy="7053278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🎯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Zadatak</a:t>
            </a:r>
          </a:p>
          <a:p>
            <a:pPr lvl="1"/>
            <a:r>
              <a:t>Napisati program koji simulira izvršavanje zadataka preko reda čekanja (Queue</a:t>
            </a: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Podržane zagrade</a:t>
            </a:r>
          </a:p>
          <a:p>
            <a:pPr lvl="1"/>
            <a:r>
              <a:rPr>
                <a:latin typeface="+mn-lt"/>
                <a:ea typeface="+mn-ea"/>
                <a:cs typeface="+mn-cs"/>
                <a:sym typeface="Montserrat Thin Bold"/>
              </a:rPr>
              <a:t>Okrugle: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( )</a:t>
            </a:r>
          </a:p>
          <a:p>
            <a:pPr lvl="1"/>
            <a:r>
              <a:rPr>
                <a:latin typeface="+mn-lt"/>
                <a:ea typeface="+mn-ea"/>
                <a:cs typeface="+mn-cs"/>
                <a:sym typeface="Montserrat Thin Bold"/>
              </a:rPr>
              <a:t>Uglaste: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[ ]</a:t>
            </a:r>
          </a:p>
          <a:p>
            <a:pPr lvl="1"/>
            <a:r>
              <a:rPr>
                <a:latin typeface="+mn-lt"/>
                <a:ea typeface="+mn-ea"/>
                <a:cs typeface="+mn-cs"/>
                <a:sym typeface="Montserrat Thin Bold"/>
              </a:rPr>
              <a:t>Vitičaste: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{ 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✅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Cilj</a:t>
            </a:r>
          </a:p>
          <a:p>
            <a:pPr lvl="1"/>
            <a:r>
              <a:t>Svaka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otvorena</a:t>
            </a:r>
            <a:r>
              <a:t> zagrada mora imati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odgovarajuću zatvorenu</a:t>
            </a:r>
          </a:p>
          <a:p>
            <a:pPr lvl="1"/>
            <a:r>
              <a:rPr>
                <a:latin typeface="+mn-lt"/>
                <a:ea typeface="+mn-ea"/>
                <a:cs typeface="+mn-cs"/>
                <a:sym typeface="Montserrat Thin Bold"/>
              </a:rPr>
              <a:t>Redosled uparivanja</a:t>
            </a:r>
            <a:r>
              <a:t> mora biti ispravan (</a:t>
            </a:r>
            <a:r>
              <a:rPr i="1"/>
              <a:t>LIFO</a:t>
            </a:r>
            <a:r>
              <a:t> princip)</a:t>
            </a:r>
          </a:p>
          <a:p>
            <a:pPr lvl="1"/>
            <a:r>
              <a:t>Na kraju obrade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stek mora biti prazan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queue.gif" descr="queu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2666" y="2832585"/>
            <a:ext cx="14767292" cy="9229557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Rounded Rectangle"/>
          <p:cNvSpPr/>
          <p:nvPr/>
        </p:nvSpPr>
        <p:spPr>
          <a:xfrm>
            <a:off x="2032762" y="5528094"/>
            <a:ext cx="8894036" cy="2812212"/>
          </a:xfrm>
          <a:prstGeom prst="roundRect">
            <a:avLst>
              <a:gd name="adj" fmla="val 6774"/>
            </a:avLst>
          </a:prstGeom>
          <a:solidFill>
            <a:srgbClr val="D9ECFF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72" name="Rounded Rectangle"/>
          <p:cNvSpPr/>
          <p:nvPr/>
        </p:nvSpPr>
        <p:spPr>
          <a:xfrm>
            <a:off x="2032762" y="8860379"/>
            <a:ext cx="11266092" cy="2812212"/>
          </a:xfrm>
          <a:prstGeom prst="roundRect">
            <a:avLst>
              <a:gd name="adj" fmla="val 6774"/>
            </a:avLst>
          </a:prstGeom>
          <a:solidFill>
            <a:srgbClr val="FFE4D6"/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73" name="Queue"/>
          <p:cNvSpPr txBox="1"/>
          <p:nvPr>
            <p:ph type="title"/>
          </p:nvPr>
        </p:nvSpPr>
        <p:spPr>
          <a:xfrm>
            <a:off x="2092990" y="203772"/>
            <a:ext cx="3288065" cy="1988246"/>
          </a:xfrm>
          <a:prstGeom prst="rect">
            <a:avLst/>
          </a:prstGeom>
        </p:spPr>
        <p:txBody>
          <a:bodyPr/>
          <a:lstStyle/>
          <a:p>
            <a:pPr/>
            <a:r>
              <a:t>Queue</a:t>
            </a:r>
          </a:p>
        </p:txBody>
      </p:sp>
      <p:sp>
        <p:nvSpPr>
          <p:cNvPr id="374" name="Queue je apstraktna struktura popdataka koja radi po principu FIFO (First In, First Out ) —    prvi elemnt koji je dodat je prvi koji se uklanja"/>
          <p:cNvSpPr txBox="1"/>
          <p:nvPr>
            <p:ph type="body" sz="quarter" idx="1"/>
          </p:nvPr>
        </p:nvSpPr>
        <p:spPr>
          <a:xfrm>
            <a:off x="2734847" y="2354304"/>
            <a:ext cx="19339454" cy="1489224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baseline="-9375" sz="3200"/>
            </a:pPr>
            <a:r>
              <a:t>Queue je apstraktna struktura popdataka koja radi po principu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FIFO</a:t>
            </a:r>
            <a:r>
              <a:t> (</a:t>
            </a:r>
            <a:r>
              <a:rPr i="1"/>
              <a:t>First In, First Out</a:t>
            </a:r>
            <a:r>
              <a:t> ) —   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prvi elemnt koji je dodat je prvi koji se uklanja</a:t>
            </a:r>
          </a:p>
        </p:txBody>
      </p:sp>
      <p:sp>
        <p:nvSpPr>
          <p:cNvPr id="375" name="Primene u programiranju…"/>
          <p:cNvSpPr txBox="1"/>
          <p:nvPr/>
        </p:nvSpPr>
        <p:spPr>
          <a:xfrm>
            <a:off x="2161486" y="5519234"/>
            <a:ext cx="8636588" cy="282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🖥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Primene u programiranju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Planiranje procesa</a:t>
            </a:r>
            <a:r>
              <a:t> u OS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BFS</a:t>
            </a:r>
            <a:r>
              <a:t> algoritam u grafovima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Kontrola toka podataka</a:t>
            </a:r>
            <a:r>
              <a:t> u mrežama</a:t>
            </a:r>
          </a:p>
        </p:txBody>
      </p:sp>
      <p:sp>
        <p:nvSpPr>
          <p:cNvPr id="376" name="Zašto je bitan?…"/>
          <p:cNvSpPr txBox="1"/>
          <p:nvPr/>
        </p:nvSpPr>
        <p:spPr>
          <a:xfrm>
            <a:off x="2032762" y="8851519"/>
            <a:ext cx="11266092" cy="271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❗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je bitan?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Omogućava </a:t>
            </a:r>
            <a:r>
              <a:rPr i="1"/>
              <a:t>fer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redosled obrade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Ima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efikasne operacije</a:t>
            </a:r>
            <a:r>
              <a:t> kad se korisit </a:t>
            </a:r>
            <a:r>
              <a:rPr i="1"/>
              <a:t>deque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Neophodan u mnogim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algoritmima i simulacijama</a:t>
            </a:r>
          </a:p>
        </p:txBody>
      </p:sp>
      <p:sp>
        <p:nvSpPr>
          <p:cNvPr id="377" name="Analogija iz stvarnog sveta:…"/>
          <p:cNvSpPr txBox="1"/>
          <p:nvPr/>
        </p:nvSpPr>
        <p:spPr>
          <a:xfrm>
            <a:off x="1927890" y="4005814"/>
            <a:ext cx="18129645" cy="148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🎒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Analogija iz stvarnog sveta: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Red u banci, supermarketu ili kol-centru —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prvi koji stigne</a:t>
            </a:r>
            <a:r>
              <a:t>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prvi koji se uslužuje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8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7" grpId="2"/>
      <p:bldP build="whole" bldLvl="1" animBg="1" rev="0" advAuto="0" spid="374" grpId="1"/>
      <p:bldP build="whole" bldLvl="1" animBg="1" rev="0" advAuto="0" spid="372" grpId="6"/>
      <p:bldP build="whole" bldLvl="1" animBg="1" rev="0" advAuto="0" spid="370" grpId="3"/>
      <p:bldP build="p" bldLvl="5" animBg="1" rev="0" advAuto="0" spid="375" grpId="5"/>
      <p:bldP build="p" bldLvl="5" animBg="1" rev="0" advAuto="0" spid="376" grpId="7"/>
      <p:bldP build="whole" bldLvl="1" animBg="1" rev="0" advAuto="0" spid="371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Kako implementirati Queue u Pythonu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Kako implementirati Queue u Pythonu?</a:t>
            </a:r>
          </a:p>
        </p:txBody>
      </p:sp>
      <p:sp>
        <p:nvSpPr>
          <p:cNvPr id="380" name="Zašto nećemo koristiti listu?…"/>
          <p:cNvSpPr txBox="1"/>
          <p:nvPr/>
        </p:nvSpPr>
        <p:spPr>
          <a:xfrm>
            <a:off x="2033723" y="2638447"/>
            <a:ext cx="18522948" cy="280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🛑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nećemo koristiti listu?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Iako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list.append()</a:t>
            </a:r>
            <a:r>
              <a:t> ima vremensku složenost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metoda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pop(0)</a:t>
            </a:r>
            <a:r>
              <a:t> ima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jer mora pomeriti sve elemente ulevo.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To čini listu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neefikasnom za uklanjanje sa početka reda</a:t>
            </a:r>
            <a:r>
              <a:t> (što je suština </a:t>
            </a:r>
            <a:r>
              <a:rPr i="1"/>
              <a:t>queue</a:t>
            </a:r>
            <a:r>
              <a:t>-a).</a:t>
            </a:r>
          </a:p>
        </p:txBody>
      </p:sp>
      <p:sp>
        <p:nvSpPr>
          <p:cNvPr id="381" name="Rešenje: collections.deque"/>
          <p:cNvSpPr txBox="1"/>
          <p:nvPr/>
        </p:nvSpPr>
        <p:spPr>
          <a:xfrm>
            <a:off x="2033723" y="5564212"/>
            <a:ext cx="18522948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✅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Rešenje: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collections.deque</a:t>
            </a:r>
          </a:p>
        </p:txBody>
      </p:sp>
      <p:pic>
        <p:nvPicPr>
          <p:cNvPr id="38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7397" y="3904577"/>
            <a:ext cx="10196939" cy="700049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deque.append() ➜ dodavanje na kraj reda:…"/>
          <p:cNvSpPr txBox="1"/>
          <p:nvPr/>
        </p:nvSpPr>
        <p:spPr>
          <a:xfrm>
            <a:off x="2033723" y="8594747"/>
            <a:ext cx="18522948" cy="1639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deque.append()</a:t>
            </a:r>
            <a:r>
              <a:t> ➜ dodavanje na kraj reda: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deque.popleft()</a:t>
            </a:r>
            <a:r>
              <a:t> ➜ uklanjanje sa početka: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sp>
        <p:nvSpPr>
          <p:cNvPr id="384" name="deque (double-ended queue) podržava efikasne operacije i na početku i na kraju kolekcije"/>
          <p:cNvSpPr txBox="1"/>
          <p:nvPr/>
        </p:nvSpPr>
        <p:spPr>
          <a:xfrm>
            <a:off x="2191680" y="10870343"/>
            <a:ext cx="19015073" cy="149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ctr">
              <a:defRPr baseline="-9375" sz="32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t> (</a:t>
            </a:r>
            <a:r>
              <a:rPr i="1"/>
              <a:t>double-ended queue</a:t>
            </a:r>
            <a:r>
              <a:t>) podržava efikasne operacije i na početku i na kraju kolekcije</a:t>
            </a:r>
          </a:p>
        </p:txBody>
      </p:sp>
      <p:pic>
        <p:nvPicPr>
          <p:cNvPr id="38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62863" y="6049680"/>
            <a:ext cx="6439432" cy="4215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1000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Class="entr" nodeType="with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0" dur="10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4" grpId="6"/>
      <p:bldP build="whole" bldLvl="1" animBg="1" rev="0" advAuto="0" spid="382" grpId="3"/>
      <p:bldP build="p" bldLvl="5" animBg="1" rev="0" advAuto="0" spid="383" grpId="4"/>
      <p:bldP build="p" bldLvl="5" animBg="1" rev="0" advAuto="0" spid="381" grpId="2"/>
      <p:bldP build="whole" bldLvl="1" animBg="1" rev="0" advAuto="0" spid="385" grpId="5"/>
      <p:bldP build="p" bldLvl="5" animBg="1" rev="0" advAuto="0" spid="38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Kreiranje klase i konstruk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Kreiranje klase i konstruktor</a:t>
            </a:r>
          </a:p>
        </p:txBody>
      </p:sp>
      <p:sp>
        <p:nvSpPr>
          <p:cNvPr id="388" name="Objašnjenje:…"/>
          <p:cNvSpPr txBox="1"/>
          <p:nvPr>
            <p:ph type="body" sz="half" idx="1"/>
          </p:nvPr>
        </p:nvSpPr>
        <p:spPr>
          <a:xfrm>
            <a:off x="2029490" y="5371461"/>
            <a:ext cx="19201209" cy="6282881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📘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Objašnjenje:</a:t>
            </a:r>
          </a:p>
          <a:p>
            <a:pPr lvl="1"/>
            <a:r>
              <a:t>U konstruktoru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t>) pravimo promenljivu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self.items</a:t>
            </a:r>
            <a:r>
              <a:t> koja je instanca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deque</a:t>
            </a:r>
          </a:p>
          <a:p>
            <a:pPr lvl="1"/>
            <a:r>
              <a:rPr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t>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dvostruko povezani red</a:t>
            </a:r>
            <a:r>
              <a:t> (</a:t>
            </a:r>
            <a:r>
              <a:rPr i="1"/>
              <a:t>double-ended queue</a:t>
            </a:r>
            <a:r>
              <a:t>) koji omogućava:</a:t>
            </a:r>
          </a:p>
          <a:p>
            <a:pPr lvl="2"/>
            <a:r>
              <a:rPr>
                <a:latin typeface="+mn-lt"/>
                <a:ea typeface="+mn-ea"/>
                <a:cs typeface="+mn-cs"/>
                <a:sym typeface="Montserrat Thin Bold"/>
              </a:rPr>
              <a:t>Brze operacije</a:t>
            </a:r>
            <a:r>
              <a:t> dodavanja i uklanjanja elemenata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sa obe strane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2"/>
            <a:r>
              <a:rPr>
                <a:latin typeface="+mn-lt"/>
                <a:ea typeface="+mn-ea"/>
                <a:cs typeface="+mn-cs"/>
                <a:sym typeface="Montserrat Thin Bold"/>
              </a:rPr>
              <a:t>Bolju efikasnost</a:t>
            </a:r>
            <a:r>
              <a:t> od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t> za red</a:t>
            </a:r>
          </a:p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🧱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ovako?</a:t>
            </a:r>
          </a:p>
          <a:p>
            <a:pPr lvl="1"/>
            <a:r>
              <a:t>Dizajniran je upravo za ovakve slučajeve korišćenja</a:t>
            </a:r>
          </a:p>
          <a:p>
            <a:pPr lvl="1"/>
            <a:r>
              <a:t>Ponaša se kao red sa obe strane: možemo lako implementirati običan </a:t>
            </a:r>
            <a:r>
              <a:rPr i="1"/>
              <a:t>queue</a:t>
            </a:r>
            <a:r>
              <a:t>, </a:t>
            </a:r>
            <a:r>
              <a:rPr i="1"/>
              <a:t>stack</a:t>
            </a:r>
            <a:r>
              <a:t>, pa čak i </a:t>
            </a:r>
            <a:r>
              <a:rPr i="1"/>
              <a:t>priority queue</a:t>
            </a:r>
            <a:r>
              <a:t> varijante</a:t>
            </a:r>
          </a:p>
        </p:txBody>
      </p:sp>
      <p:pic>
        <p:nvPicPr>
          <p:cNvPr id="3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5630" y="-84667"/>
            <a:ext cx="9967172" cy="7849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1"/>
      <p:bldP build="p" bldLvl="5" animBg="1" rev="0" advAuto="0" spid="38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