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1pPr>
    <a:lvl2pPr marL="0" marR="0" indent="4572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2pPr>
    <a:lvl3pPr marL="0" marR="0" indent="9144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3pPr>
    <a:lvl4pPr marL="0" marR="0" indent="13716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4pPr>
    <a:lvl5pPr marL="0" marR="0" indent="18288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5pPr>
    <a:lvl6pPr marL="0" marR="0" indent="22860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6pPr>
    <a:lvl7pPr marL="0" marR="0" indent="27432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7pPr>
    <a:lvl8pPr marL="0" marR="0" indent="32004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8pPr>
    <a:lvl9pPr marL="0" marR="0" indent="36576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5" name="Shape 3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oftverski algoritmi u sistemima automatskog upravljanja"/>
          <p:cNvSpPr txBox="1"/>
          <p:nvPr/>
        </p:nvSpPr>
        <p:spPr>
          <a:xfrm>
            <a:off x="3289300" y="8592777"/>
            <a:ext cx="1237681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aseline="-9375" sz="3200"/>
            </a:lvl1pPr>
          </a:lstStyle>
          <a:p>
            <a:pPr/>
            <a:r>
              <a:t>Softverski algoritmi u sistemima automatskog upravljanja</a:t>
            </a:r>
          </a:p>
        </p:txBody>
      </p:sp>
      <p:sp>
        <p:nvSpPr>
          <p:cNvPr id="16" name="Rectangle"/>
          <p:cNvSpPr/>
          <p:nvPr/>
        </p:nvSpPr>
        <p:spPr>
          <a:xfrm>
            <a:off x="23639349" y="4393670"/>
            <a:ext cx="745471" cy="492866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7" name="Rectangle"/>
          <p:cNvSpPr/>
          <p:nvPr/>
        </p:nvSpPr>
        <p:spPr>
          <a:xfrm>
            <a:off x="3299967" y="9201629"/>
            <a:ext cx="6122595" cy="70030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8" name="Rectangle"/>
          <p:cNvSpPr/>
          <p:nvPr/>
        </p:nvSpPr>
        <p:spPr>
          <a:xfrm>
            <a:off x="9333023" y="9201629"/>
            <a:ext cx="5813865" cy="85376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9" name="Presentation Title"/>
          <p:cNvSpPr txBox="1"/>
          <p:nvPr>
            <p:ph type="title" hasCustomPrompt="1"/>
          </p:nvPr>
        </p:nvSpPr>
        <p:spPr>
          <a:xfrm>
            <a:off x="3289300" y="9446566"/>
            <a:ext cx="15581090" cy="255248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pc="-180" sz="9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0" name="Rectangle"/>
          <p:cNvSpPr/>
          <p:nvPr/>
        </p:nvSpPr>
        <p:spPr>
          <a:xfrm>
            <a:off x="5946398" y="1280486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1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2" name="Danilo Kaćanski, Ivan Radman"/>
          <p:cNvSpPr/>
          <p:nvPr/>
        </p:nvSpPr>
        <p:spPr>
          <a:xfrm>
            <a:off x="52152" y="12787982"/>
            <a:ext cx="5813866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Danilo Kaćanski, Ivan Radman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"/>
          <p:cNvSpPr/>
          <p:nvPr/>
        </p:nvSpPr>
        <p:spPr>
          <a:xfrm>
            <a:off x="-28181" y="4299837"/>
            <a:ext cx="725727" cy="5116326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57" name="Slide Title"/>
          <p:cNvSpPr txBox="1"/>
          <p:nvPr>
            <p:ph type="title" hasCustomPrompt="1"/>
          </p:nvPr>
        </p:nvSpPr>
        <p:spPr>
          <a:xfrm>
            <a:off x="5525783" y="3703090"/>
            <a:ext cx="4912101" cy="884338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</p:spPr>
        <p:txBody>
          <a:bodyPr anchor="ctr"/>
          <a:lstStyle>
            <a:lvl1pPr marR="177800" indent="190500" algn="ctr" defTabSz="825500">
              <a:lnSpc>
                <a:spcPct val="100000"/>
              </a:lnSpc>
              <a:defRPr spc="0" sz="3200"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58" name="Body Level One…"/>
          <p:cNvSpPr txBox="1"/>
          <p:nvPr>
            <p:ph type="body" sz="half" idx="1" hasCustomPrompt="1"/>
          </p:nvPr>
        </p:nvSpPr>
        <p:spPr>
          <a:xfrm>
            <a:off x="5514916" y="4601556"/>
            <a:ext cx="13354168" cy="5451400"/>
          </a:xfrm>
          <a:prstGeom prst="rect">
            <a:avLst/>
          </a:prstGeom>
          <a:solidFill>
            <a:schemeClr val="accent5">
              <a:hueOff val="-441271"/>
              <a:satOff val="-99999"/>
              <a:lumOff val="29232"/>
            </a:schemeClr>
          </a:solidFill>
        </p:spPr>
        <p:txBody>
          <a:bodyPr lIns="190500" tIns="190500" rIns="190500" bIns="190500" numCol="1" spcCol="381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9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60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61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162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copy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Body Level One…"/>
          <p:cNvSpPr txBox="1"/>
          <p:nvPr>
            <p:ph type="body" sz="quarter" idx="1" hasCustomPrompt="1"/>
          </p:nvPr>
        </p:nvSpPr>
        <p:spPr>
          <a:xfrm>
            <a:off x="1896820" y="1347411"/>
            <a:ext cx="14523376" cy="4393250"/>
          </a:xfrm>
          <a:prstGeom prst="rect">
            <a:avLst/>
          </a:prstGeom>
          <a:solidFill>
            <a:schemeClr val="accent5">
              <a:hueOff val="-441271"/>
              <a:satOff val="-99999"/>
              <a:lumOff val="29232"/>
            </a:schemeClr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</p:spPr>
        <p:txBody>
          <a:bodyPr lIns="0" tIns="0" rIns="0" bIns="0" numCol="1" spcCol="38100"/>
          <a:lstStyle>
            <a:lvl1pPr marL="698500"/>
            <a:lvl2pPr marL="1308100"/>
            <a:lvl3pPr marL="1917700"/>
            <a:lvl4pPr marL="2527300"/>
            <a:lvl5pPr marL="3136900"/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6" name="Rectangle"/>
          <p:cNvSpPr/>
          <p:nvPr/>
        </p:nvSpPr>
        <p:spPr>
          <a:xfrm>
            <a:off x="-28181" y="4299837"/>
            <a:ext cx="725727" cy="5116326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87" name="Slide Title"/>
          <p:cNvSpPr txBox="1"/>
          <p:nvPr>
            <p:ph type="title" hasCustomPrompt="1"/>
          </p:nvPr>
        </p:nvSpPr>
        <p:spPr>
          <a:xfrm>
            <a:off x="2721223" y="877121"/>
            <a:ext cx="4912102" cy="884338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</p:spPr>
        <p:txBody>
          <a:bodyPr anchor="ctr"/>
          <a:lstStyle>
            <a:lvl1pPr marR="177800" indent="190500" algn="ctr" defTabSz="825500">
              <a:lnSpc>
                <a:spcPct val="100000"/>
              </a:lnSpc>
              <a:defRPr spc="0" sz="3200"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88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89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90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191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00" name="Efficient Linux"/>
          <p:cNvSpPr txBox="1"/>
          <p:nvPr/>
        </p:nvSpPr>
        <p:spPr>
          <a:xfrm>
            <a:off x="2480453" y="8592777"/>
            <a:ext cx="3012457" cy="635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aseline="-9375" sz="3200"/>
            </a:lvl1pPr>
          </a:lstStyle>
          <a:p>
            <a:pPr/>
            <a:r>
              <a:t>Efficient Linux</a:t>
            </a:r>
          </a:p>
        </p:txBody>
      </p:sp>
      <p:sp>
        <p:nvSpPr>
          <p:cNvPr id="201" name="Rectangle"/>
          <p:cNvSpPr/>
          <p:nvPr/>
        </p:nvSpPr>
        <p:spPr>
          <a:xfrm>
            <a:off x="23639349" y="4393670"/>
            <a:ext cx="725727" cy="492866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2" name="Rectangle"/>
          <p:cNvSpPr/>
          <p:nvPr/>
        </p:nvSpPr>
        <p:spPr>
          <a:xfrm>
            <a:off x="2372868" y="9213336"/>
            <a:ext cx="3115076" cy="58323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3" name="Rectangle"/>
          <p:cNvSpPr/>
          <p:nvPr/>
        </p:nvSpPr>
        <p:spPr>
          <a:xfrm>
            <a:off x="4293656" y="9213336"/>
            <a:ext cx="1343512" cy="58323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4" name="Presentation Title"/>
          <p:cNvSpPr txBox="1"/>
          <p:nvPr/>
        </p:nvSpPr>
        <p:spPr>
          <a:xfrm>
            <a:off x="2458810" y="9446566"/>
            <a:ext cx="15581091" cy="16188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aseline="0" spc="-180" sz="9000"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05" name="Rectangle"/>
          <p:cNvSpPr/>
          <p:nvPr/>
        </p:nvSpPr>
        <p:spPr>
          <a:xfrm>
            <a:off x="-1" y="12752239"/>
            <a:ext cx="24384001" cy="3810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6" name="Jannis Seemann"/>
          <p:cNvSpPr/>
          <p:nvPr/>
        </p:nvSpPr>
        <p:spPr>
          <a:xfrm>
            <a:off x="1352" y="12787982"/>
            <a:ext cx="337412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207" name="Rectangle"/>
          <p:cNvSpPr/>
          <p:nvPr/>
        </p:nvSpPr>
        <p:spPr>
          <a:xfrm>
            <a:off x="3325272" y="12785813"/>
            <a:ext cx="38101" cy="93980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8" name="Efficient Linux"/>
          <p:cNvSpPr/>
          <p:nvPr/>
        </p:nvSpPr>
        <p:spPr>
          <a:xfrm>
            <a:off x="3349319" y="12797452"/>
            <a:ext cx="834972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217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 numCol="1" spcCol="38100"/>
          <a:lstStyle>
            <a:lvl1pPr marL="381000"/>
            <a:lvl2pPr marL="990600">
              <a:buChar char="‣"/>
            </a:lvl2pPr>
            <a:lvl3pPr marL="1600200">
              <a:buChar char="‣"/>
            </a:lvl3pPr>
            <a:lvl4pPr marL="2209800"/>
            <a:lvl5pPr marL="2819400">
              <a:buChar char="‣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18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19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8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229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238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 numCol="1" spcCol="38100"/>
          <a:lstStyle>
            <a:lvl1pPr marL="381000"/>
            <a:lvl2pPr marL="990600">
              <a:buChar char="‣"/>
            </a:lvl2pPr>
            <a:lvl3pPr marL="1600200">
              <a:buChar char="‣"/>
            </a:lvl3pPr>
            <a:lvl4pPr marL="2209800"/>
            <a:lvl5pPr marL="2819400">
              <a:buChar char="‣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9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248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 numCol="1" spcCol="38100"/>
          <a:lstStyle>
            <a:lvl1pPr marL="381000"/>
            <a:lvl2pPr marL="990600">
              <a:buChar char="‣"/>
            </a:lvl2pPr>
            <a:lvl3pPr marL="1600200">
              <a:buChar char="‣"/>
            </a:lvl3pPr>
            <a:lvl4pPr marL="2209800"/>
            <a:lvl5pPr marL="2819400">
              <a:buChar char="‣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9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undraw_file-manager_yics-2.svg"/>
          <p:cNvSpPr/>
          <p:nvPr>
            <p:ph type="pic" sz="quarter" idx="21"/>
          </p:nvPr>
        </p:nvSpPr>
        <p:spPr>
          <a:xfrm>
            <a:off x="16538019" y="869926"/>
            <a:ext cx="5341225" cy="566587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1" name="Efficient Linux"/>
          <p:cNvSpPr txBox="1"/>
          <p:nvPr/>
        </p:nvSpPr>
        <p:spPr>
          <a:xfrm>
            <a:off x="2480453" y="8592777"/>
            <a:ext cx="3012457" cy="635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aseline="-9375" sz="3200"/>
            </a:lvl1pPr>
          </a:lstStyle>
          <a:p>
            <a:pPr/>
            <a:r>
              <a:t>Efficient Linux</a:t>
            </a:r>
          </a:p>
        </p:txBody>
      </p:sp>
      <p:sp>
        <p:nvSpPr>
          <p:cNvPr id="32" name="Rectangle"/>
          <p:cNvSpPr/>
          <p:nvPr/>
        </p:nvSpPr>
        <p:spPr>
          <a:xfrm>
            <a:off x="23639349" y="4393670"/>
            <a:ext cx="725727" cy="492866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3" name="Rectangle"/>
          <p:cNvSpPr/>
          <p:nvPr/>
        </p:nvSpPr>
        <p:spPr>
          <a:xfrm>
            <a:off x="2372868" y="9213336"/>
            <a:ext cx="3115076" cy="58323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4" name="Rectangle"/>
          <p:cNvSpPr/>
          <p:nvPr/>
        </p:nvSpPr>
        <p:spPr>
          <a:xfrm>
            <a:off x="4293656" y="9213336"/>
            <a:ext cx="1343512" cy="58323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5" name="Presentation Title"/>
          <p:cNvSpPr txBox="1"/>
          <p:nvPr/>
        </p:nvSpPr>
        <p:spPr>
          <a:xfrm>
            <a:off x="2458810" y="9446566"/>
            <a:ext cx="15581091" cy="16188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aseline="0" spc="-180" sz="9000"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6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8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39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66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275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276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93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36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302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numCol="1" spcCol="38100"/>
          <a:lstStyle>
            <a:lvl1pPr marL="638923" indent="-4699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11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12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"/>
          <p:cNvSpPr/>
          <p:nvPr/>
        </p:nvSpPr>
        <p:spPr>
          <a:xfrm>
            <a:off x="5763672" y="12781631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48" name="Slide Title"/>
          <p:cNvSpPr txBox="1"/>
          <p:nvPr>
            <p:ph type="title" hasCustomPrompt="1"/>
          </p:nvPr>
        </p:nvSpPr>
        <p:spPr>
          <a:xfrm>
            <a:off x="2092990" y="203772"/>
            <a:ext cx="20758635" cy="1988246"/>
          </a:xfrm>
          <a:prstGeom prst="rect">
            <a:avLst/>
          </a:prstGeom>
        </p:spPr>
        <p:txBody>
          <a:bodyPr anchor="b"/>
          <a:lstStyle>
            <a:lvl1pPr>
              <a:lnSpc>
                <a:spcPct val="110000"/>
              </a:lnSpc>
            </a:lvl1pPr>
          </a:lstStyle>
          <a:p>
            <a:pPr/>
            <a:r>
              <a:t>Slide Title</a:t>
            </a:r>
          </a:p>
        </p:txBody>
      </p:sp>
      <p:sp>
        <p:nvSpPr>
          <p:cNvPr id="49" name="Body Level One…"/>
          <p:cNvSpPr txBox="1"/>
          <p:nvPr>
            <p:ph type="body" idx="1" hasCustomPrompt="1"/>
          </p:nvPr>
        </p:nvSpPr>
        <p:spPr>
          <a:xfrm>
            <a:off x="2029490" y="2483810"/>
            <a:ext cx="19339453" cy="10139379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0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51" name="Danilo Kaćanski, Ivan Radman"/>
          <p:cNvSpPr/>
          <p:nvPr/>
        </p:nvSpPr>
        <p:spPr>
          <a:xfrm>
            <a:off x="1352" y="12787982"/>
            <a:ext cx="5803234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Danilo Kaćanski, Ivan Radman</a:t>
            </a:r>
          </a:p>
        </p:txBody>
      </p:sp>
      <p:sp>
        <p:nvSpPr>
          <p:cNvPr id="52" name="Softverski algoritmi u sistemima automatskog upravljanja"/>
          <p:cNvSpPr/>
          <p:nvPr/>
        </p:nvSpPr>
        <p:spPr>
          <a:xfrm>
            <a:off x="5794613" y="12764750"/>
            <a:ext cx="9712907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Softverski algoritmi u sistemima automatskog upravljanja</a:t>
            </a:r>
          </a:p>
        </p:txBody>
      </p:sp>
      <p:sp>
        <p:nvSpPr>
          <p:cNvPr id="53" name="Rectangle"/>
          <p:cNvSpPr/>
          <p:nvPr/>
        </p:nvSpPr>
        <p:spPr>
          <a:xfrm>
            <a:off x="-492784" y="13900937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2092990" y="203772"/>
            <a:ext cx="20758635" cy="1988246"/>
          </a:xfrm>
          <a:prstGeom prst="rect">
            <a:avLst/>
          </a:prstGeom>
        </p:spPr>
        <p:txBody>
          <a:bodyPr anchor="b"/>
          <a:lstStyle>
            <a:lvl1pPr>
              <a:lnSpc>
                <a:spcPct val="110000"/>
              </a:lnSpc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idx="1" hasCustomPrompt="1"/>
          </p:nvPr>
        </p:nvSpPr>
        <p:spPr>
          <a:xfrm>
            <a:off x="2029490" y="2483810"/>
            <a:ext cx="19339453" cy="10139379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ncy bullets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"/>
          <p:cNvSpPr/>
          <p:nvPr>
            <p:ph type="body" sz="half" idx="21"/>
          </p:nvPr>
        </p:nvSpPr>
        <p:spPr>
          <a:xfrm>
            <a:off x="1987242" y="3212146"/>
            <a:ext cx="17077176" cy="3963284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71" name="Bullet points 1"/>
          <p:cNvSpPr/>
          <p:nvPr>
            <p:ph type="body" sz="quarter" idx="22"/>
          </p:nvPr>
        </p:nvSpPr>
        <p:spPr>
          <a:xfrm>
            <a:off x="1943456" y="3814434"/>
            <a:ext cx="17164748" cy="3360996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1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xfrm>
            <a:off x="2095500" y="0"/>
            <a:ext cx="20834183" cy="207953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73" name="Use custom"/>
          <p:cNvSpPr/>
          <p:nvPr>
            <p:ph type="body" sz="quarter" idx="23"/>
          </p:nvPr>
        </p:nvSpPr>
        <p:spPr>
          <a:xfrm>
            <a:off x="2950641" y="2719743"/>
            <a:ext cx="9611843" cy="1047382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Use custom </a:t>
            </a:r>
          </a:p>
        </p:txBody>
      </p:sp>
      <p:sp>
        <p:nvSpPr>
          <p:cNvPr id="74" name="Rectangle"/>
          <p:cNvSpPr/>
          <p:nvPr>
            <p:ph type="body" sz="half" idx="24"/>
          </p:nvPr>
        </p:nvSpPr>
        <p:spPr>
          <a:xfrm>
            <a:off x="1987243" y="8327090"/>
            <a:ext cx="17077175" cy="3963283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75" name="Bullet points 2"/>
          <p:cNvSpPr/>
          <p:nvPr>
            <p:ph type="body" sz="quarter" idx="25"/>
          </p:nvPr>
        </p:nvSpPr>
        <p:spPr>
          <a:xfrm>
            <a:off x="1943456" y="8929378"/>
            <a:ext cx="17164749" cy="3360996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2</a:t>
            </a:r>
          </a:p>
        </p:txBody>
      </p:sp>
      <p:sp>
        <p:nvSpPr>
          <p:cNvPr id="76" name="Use custom"/>
          <p:cNvSpPr/>
          <p:nvPr>
            <p:ph type="body" sz="quarter" idx="26"/>
          </p:nvPr>
        </p:nvSpPr>
        <p:spPr>
          <a:xfrm>
            <a:off x="2950641" y="7834686"/>
            <a:ext cx="9611844" cy="1047383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Use custom 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ncy bullets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"/>
          <p:cNvSpPr/>
          <p:nvPr>
            <p:ph type="body" sz="quarter" idx="21"/>
          </p:nvPr>
        </p:nvSpPr>
        <p:spPr>
          <a:xfrm>
            <a:off x="1987242" y="816173"/>
            <a:ext cx="17077176" cy="3175001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85" name="Bullet points 1"/>
          <p:cNvSpPr/>
          <p:nvPr>
            <p:ph type="body" sz="quarter" idx="22"/>
          </p:nvPr>
        </p:nvSpPr>
        <p:spPr>
          <a:xfrm>
            <a:off x="2913017" y="1418461"/>
            <a:ext cx="16195187" cy="2781452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1</a:t>
            </a:r>
          </a:p>
        </p:txBody>
      </p:sp>
      <p:sp>
        <p:nvSpPr>
          <p:cNvPr id="86" name="Subtitle 1"/>
          <p:cNvSpPr/>
          <p:nvPr>
            <p:ph type="body" sz="quarter" idx="23"/>
          </p:nvPr>
        </p:nvSpPr>
        <p:spPr>
          <a:xfrm>
            <a:off x="2950641" y="323770"/>
            <a:ext cx="11427674" cy="1047382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Subtitle 1</a:t>
            </a:r>
          </a:p>
        </p:txBody>
      </p:sp>
      <p:sp>
        <p:nvSpPr>
          <p:cNvPr id="87" name="Rectangle"/>
          <p:cNvSpPr/>
          <p:nvPr>
            <p:ph type="body" sz="quarter" idx="24"/>
          </p:nvPr>
        </p:nvSpPr>
        <p:spPr>
          <a:xfrm>
            <a:off x="1987243" y="4944462"/>
            <a:ext cx="17077175" cy="3175001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88" name="Bullet points 2"/>
          <p:cNvSpPr/>
          <p:nvPr>
            <p:ph type="body" sz="quarter" idx="25"/>
          </p:nvPr>
        </p:nvSpPr>
        <p:spPr>
          <a:xfrm>
            <a:off x="2913017" y="5546750"/>
            <a:ext cx="16195188" cy="2781452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2</a:t>
            </a:r>
          </a:p>
        </p:txBody>
      </p:sp>
      <p:sp>
        <p:nvSpPr>
          <p:cNvPr id="89" name="Subtitle 2"/>
          <p:cNvSpPr/>
          <p:nvPr>
            <p:ph type="body" sz="quarter" idx="26"/>
          </p:nvPr>
        </p:nvSpPr>
        <p:spPr>
          <a:xfrm>
            <a:off x="2950641" y="4452059"/>
            <a:ext cx="11427674" cy="1047382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Subtitle 2</a:t>
            </a:r>
          </a:p>
        </p:txBody>
      </p:sp>
      <p:sp>
        <p:nvSpPr>
          <p:cNvPr id="90" name="Rectangle"/>
          <p:cNvSpPr/>
          <p:nvPr>
            <p:ph type="body" sz="quarter" idx="27"/>
          </p:nvPr>
        </p:nvSpPr>
        <p:spPr>
          <a:xfrm>
            <a:off x="1987243" y="9197062"/>
            <a:ext cx="17077175" cy="3175001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91" name="Bullet points 3"/>
          <p:cNvSpPr/>
          <p:nvPr>
            <p:ph type="body" sz="quarter" idx="28"/>
          </p:nvPr>
        </p:nvSpPr>
        <p:spPr>
          <a:xfrm>
            <a:off x="2913017" y="9799350"/>
            <a:ext cx="16195188" cy="2564954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3</a:t>
            </a:r>
          </a:p>
        </p:txBody>
      </p:sp>
      <p:sp>
        <p:nvSpPr>
          <p:cNvPr id="92" name="Subtitle 3"/>
          <p:cNvSpPr/>
          <p:nvPr>
            <p:ph type="body" sz="quarter" idx="29"/>
          </p:nvPr>
        </p:nvSpPr>
        <p:spPr>
          <a:xfrm>
            <a:off x="2950641" y="8704659"/>
            <a:ext cx="11427674" cy="1047382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Subtitle 3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con bullets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"/>
          <p:cNvSpPr/>
          <p:nvPr>
            <p:ph type="body" sz="half" idx="21"/>
          </p:nvPr>
        </p:nvSpPr>
        <p:spPr>
          <a:xfrm>
            <a:off x="1987242" y="3075898"/>
            <a:ext cx="17077176" cy="3963284"/>
          </a:xfrm>
          <a:prstGeom prst="roundRect">
            <a:avLst>
              <a:gd name="adj" fmla="val 10405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01" name="Bullet points 1"/>
          <p:cNvSpPr/>
          <p:nvPr>
            <p:ph type="body" sz="quarter" idx="22"/>
          </p:nvPr>
        </p:nvSpPr>
        <p:spPr>
          <a:xfrm>
            <a:off x="6012107" y="3075898"/>
            <a:ext cx="12767224" cy="3963284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1</a:t>
            </a:r>
          </a:p>
        </p:txBody>
      </p:sp>
      <p:sp>
        <p:nvSpPr>
          <p:cNvPr id="102" name="Rounded Rectangle"/>
          <p:cNvSpPr/>
          <p:nvPr>
            <p:ph type="body" sz="half" idx="23"/>
          </p:nvPr>
        </p:nvSpPr>
        <p:spPr>
          <a:xfrm>
            <a:off x="1987242" y="7827210"/>
            <a:ext cx="17077176" cy="3962401"/>
          </a:xfrm>
          <a:prstGeom prst="roundRect">
            <a:avLst>
              <a:gd name="adj" fmla="val 10408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03" name="Bullet points 2"/>
          <p:cNvSpPr/>
          <p:nvPr>
            <p:ph type="body" sz="quarter" idx="24"/>
          </p:nvPr>
        </p:nvSpPr>
        <p:spPr>
          <a:xfrm>
            <a:off x="6012107" y="7827210"/>
            <a:ext cx="12767224" cy="3962401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2</a:t>
            </a:r>
          </a:p>
        </p:txBody>
      </p:sp>
      <p:sp>
        <p:nvSpPr>
          <p:cNvPr id="104" name="Image"/>
          <p:cNvSpPr/>
          <p:nvPr>
            <p:ph type="pic" sz="quarter" idx="25"/>
          </p:nvPr>
        </p:nvSpPr>
        <p:spPr>
          <a:xfrm>
            <a:off x="2777796" y="3836850"/>
            <a:ext cx="2746553" cy="244138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05" name="Image"/>
          <p:cNvSpPr/>
          <p:nvPr>
            <p:ph type="pic" sz="quarter" idx="26"/>
          </p:nvPr>
        </p:nvSpPr>
        <p:spPr>
          <a:xfrm>
            <a:off x="2777796" y="8587720"/>
            <a:ext cx="2746553" cy="24413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06" name="Slide Title"/>
          <p:cNvSpPr txBox="1"/>
          <p:nvPr>
            <p:ph type="title" hasCustomPrompt="1"/>
          </p:nvPr>
        </p:nvSpPr>
        <p:spPr>
          <a:xfrm>
            <a:off x="2095500" y="0"/>
            <a:ext cx="20834183" cy="221578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zz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Title"/>
          <p:cNvSpPr txBox="1"/>
          <p:nvPr>
            <p:ph type="title" hasCustomPrompt="1"/>
          </p:nvPr>
        </p:nvSpPr>
        <p:spPr>
          <a:xfrm>
            <a:off x="2092990" y="203772"/>
            <a:ext cx="20758635" cy="1988246"/>
          </a:xfrm>
          <a:prstGeom prst="rect">
            <a:avLst/>
          </a:prstGeom>
        </p:spPr>
        <p:txBody>
          <a:bodyPr anchor="b"/>
          <a:lstStyle>
            <a:lvl1pPr>
              <a:lnSpc>
                <a:spcPct val="110000"/>
              </a:lnSpc>
            </a:lvl1pPr>
          </a:lstStyle>
          <a:p>
            <a:pPr/>
            <a:r>
              <a:t>Slide Title</a:t>
            </a:r>
          </a:p>
        </p:txBody>
      </p:sp>
      <p:sp>
        <p:nvSpPr>
          <p:cNvPr id="115" name="Freeform 17"/>
          <p:cNvSpPr/>
          <p:nvPr/>
        </p:nvSpPr>
        <p:spPr>
          <a:xfrm>
            <a:off x="12259971" y="3694957"/>
            <a:ext cx="3400670" cy="4090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435" y="6649"/>
                </a:moveTo>
                <a:cubicBezTo>
                  <a:pt x="18435" y="6649"/>
                  <a:pt x="18435" y="6649"/>
                  <a:pt x="18435" y="6649"/>
                </a:cubicBezTo>
                <a:cubicBezTo>
                  <a:pt x="18611" y="6649"/>
                  <a:pt x="18787" y="6691"/>
                  <a:pt x="18963" y="6775"/>
                </a:cubicBezTo>
                <a:cubicBezTo>
                  <a:pt x="19063" y="6838"/>
                  <a:pt x="19139" y="6879"/>
                  <a:pt x="19214" y="6963"/>
                </a:cubicBezTo>
                <a:cubicBezTo>
                  <a:pt x="19365" y="7088"/>
                  <a:pt x="19490" y="7235"/>
                  <a:pt x="19591" y="7423"/>
                </a:cubicBezTo>
                <a:cubicBezTo>
                  <a:pt x="19741" y="7674"/>
                  <a:pt x="20018" y="7862"/>
                  <a:pt x="20344" y="7883"/>
                </a:cubicBezTo>
                <a:cubicBezTo>
                  <a:pt x="20394" y="7904"/>
                  <a:pt x="20445" y="7904"/>
                  <a:pt x="20495" y="7904"/>
                </a:cubicBezTo>
                <a:cubicBezTo>
                  <a:pt x="20821" y="7904"/>
                  <a:pt x="21123" y="7799"/>
                  <a:pt x="21374" y="7632"/>
                </a:cubicBezTo>
                <a:cubicBezTo>
                  <a:pt x="21600" y="7465"/>
                  <a:pt x="21600" y="7465"/>
                  <a:pt x="21600" y="7465"/>
                </a:cubicBezTo>
                <a:cubicBezTo>
                  <a:pt x="21600" y="836"/>
                  <a:pt x="21600" y="836"/>
                  <a:pt x="21600" y="836"/>
                </a:cubicBezTo>
                <a:cubicBezTo>
                  <a:pt x="21600" y="376"/>
                  <a:pt x="21148" y="0"/>
                  <a:pt x="20595" y="0"/>
                </a:cubicBezTo>
                <a:cubicBezTo>
                  <a:pt x="1005" y="0"/>
                  <a:pt x="1005" y="0"/>
                  <a:pt x="1005" y="0"/>
                </a:cubicBezTo>
                <a:cubicBezTo>
                  <a:pt x="452" y="0"/>
                  <a:pt x="0" y="376"/>
                  <a:pt x="0" y="836"/>
                </a:cubicBezTo>
                <a:cubicBezTo>
                  <a:pt x="0" y="7883"/>
                  <a:pt x="0" y="7883"/>
                  <a:pt x="0" y="7883"/>
                </a:cubicBezTo>
                <a:cubicBezTo>
                  <a:pt x="25" y="7883"/>
                  <a:pt x="75" y="7883"/>
                  <a:pt x="100" y="7883"/>
                </a:cubicBezTo>
                <a:cubicBezTo>
                  <a:pt x="151" y="7883"/>
                  <a:pt x="201" y="7883"/>
                  <a:pt x="251" y="7883"/>
                </a:cubicBezTo>
                <a:cubicBezTo>
                  <a:pt x="578" y="7862"/>
                  <a:pt x="854" y="7674"/>
                  <a:pt x="1005" y="7402"/>
                </a:cubicBezTo>
                <a:cubicBezTo>
                  <a:pt x="1105" y="7235"/>
                  <a:pt x="1231" y="7068"/>
                  <a:pt x="1381" y="6963"/>
                </a:cubicBezTo>
                <a:cubicBezTo>
                  <a:pt x="1457" y="6879"/>
                  <a:pt x="1532" y="6817"/>
                  <a:pt x="1633" y="6775"/>
                </a:cubicBezTo>
                <a:cubicBezTo>
                  <a:pt x="1808" y="6691"/>
                  <a:pt x="1984" y="6649"/>
                  <a:pt x="2160" y="6649"/>
                </a:cubicBezTo>
                <a:cubicBezTo>
                  <a:pt x="3039" y="6649"/>
                  <a:pt x="3717" y="7653"/>
                  <a:pt x="3717" y="8991"/>
                </a:cubicBezTo>
                <a:cubicBezTo>
                  <a:pt x="3717" y="10330"/>
                  <a:pt x="3039" y="11333"/>
                  <a:pt x="2160" y="11333"/>
                </a:cubicBezTo>
                <a:cubicBezTo>
                  <a:pt x="1984" y="11333"/>
                  <a:pt x="1808" y="11291"/>
                  <a:pt x="1633" y="11208"/>
                </a:cubicBezTo>
                <a:cubicBezTo>
                  <a:pt x="1532" y="11166"/>
                  <a:pt x="1457" y="11103"/>
                  <a:pt x="1381" y="11020"/>
                </a:cubicBezTo>
                <a:cubicBezTo>
                  <a:pt x="1231" y="10915"/>
                  <a:pt x="1105" y="10748"/>
                  <a:pt x="1005" y="10580"/>
                </a:cubicBezTo>
                <a:cubicBezTo>
                  <a:pt x="854" y="10309"/>
                  <a:pt x="578" y="10120"/>
                  <a:pt x="251" y="10100"/>
                </a:cubicBezTo>
                <a:cubicBezTo>
                  <a:pt x="201" y="10100"/>
                  <a:pt x="151" y="10100"/>
                  <a:pt x="100" y="10100"/>
                </a:cubicBezTo>
                <a:cubicBezTo>
                  <a:pt x="75" y="10100"/>
                  <a:pt x="25" y="10100"/>
                  <a:pt x="0" y="10100"/>
                </a:cubicBezTo>
                <a:cubicBezTo>
                  <a:pt x="0" y="17146"/>
                  <a:pt x="0" y="17146"/>
                  <a:pt x="0" y="17146"/>
                </a:cubicBezTo>
                <a:cubicBezTo>
                  <a:pt x="0" y="17606"/>
                  <a:pt x="452" y="17983"/>
                  <a:pt x="1005" y="17983"/>
                </a:cubicBezTo>
                <a:cubicBezTo>
                  <a:pt x="8941" y="17983"/>
                  <a:pt x="8941" y="17983"/>
                  <a:pt x="8941" y="17983"/>
                </a:cubicBezTo>
                <a:cubicBezTo>
                  <a:pt x="9419" y="17983"/>
                  <a:pt x="9419" y="17983"/>
                  <a:pt x="9419" y="17983"/>
                </a:cubicBezTo>
                <a:cubicBezTo>
                  <a:pt x="9670" y="18233"/>
                  <a:pt x="9820" y="18547"/>
                  <a:pt x="9820" y="18903"/>
                </a:cubicBezTo>
                <a:cubicBezTo>
                  <a:pt x="9820" y="18944"/>
                  <a:pt x="9820" y="19007"/>
                  <a:pt x="9820" y="19049"/>
                </a:cubicBezTo>
                <a:cubicBezTo>
                  <a:pt x="9770" y="19425"/>
                  <a:pt x="9469" y="19739"/>
                  <a:pt x="9042" y="19906"/>
                </a:cubicBezTo>
                <a:cubicBezTo>
                  <a:pt x="8866" y="19990"/>
                  <a:pt x="8715" y="20074"/>
                  <a:pt x="8590" y="20157"/>
                </a:cubicBezTo>
                <a:cubicBezTo>
                  <a:pt x="8540" y="20220"/>
                  <a:pt x="8464" y="20262"/>
                  <a:pt x="8439" y="20324"/>
                </a:cubicBezTo>
                <a:cubicBezTo>
                  <a:pt x="8364" y="20408"/>
                  <a:pt x="8339" y="20513"/>
                  <a:pt x="8339" y="20617"/>
                </a:cubicBezTo>
                <a:cubicBezTo>
                  <a:pt x="8339" y="21161"/>
                  <a:pt x="9444" y="21600"/>
                  <a:pt x="10800" y="21600"/>
                </a:cubicBezTo>
                <a:cubicBezTo>
                  <a:pt x="12156" y="21600"/>
                  <a:pt x="13261" y="21161"/>
                  <a:pt x="13261" y="20617"/>
                </a:cubicBezTo>
                <a:cubicBezTo>
                  <a:pt x="13261" y="20513"/>
                  <a:pt x="13236" y="20408"/>
                  <a:pt x="13161" y="20324"/>
                </a:cubicBezTo>
                <a:cubicBezTo>
                  <a:pt x="13111" y="20262"/>
                  <a:pt x="13060" y="20199"/>
                  <a:pt x="13010" y="20157"/>
                </a:cubicBezTo>
                <a:cubicBezTo>
                  <a:pt x="12885" y="20074"/>
                  <a:pt x="12734" y="19969"/>
                  <a:pt x="12533" y="19906"/>
                </a:cubicBezTo>
                <a:cubicBezTo>
                  <a:pt x="12131" y="19739"/>
                  <a:pt x="11830" y="19425"/>
                  <a:pt x="11780" y="19049"/>
                </a:cubicBezTo>
                <a:cubicBezTo>
                  <a:pt x="11780" y="19007"/>
                  <a:pt x="11780" y="18944"/>
                  <a:pt x="11780" y="18882"/>
                </a:cubicBezTo>
                <a:cubicBezTo>
                  <a:pt x="11780" y="18547"/>
                  <a:pt x="11930" y="18233"/>
                  <a:pt x="12156" y="17983"/>
                </a:cubicBezTo>
                <a:cubicBezTo>
                  <a:pt x="12181" y="17983"/>
                  <a:pt x="12181" y="17983"/>
                  <a:pt x="12181" y="17983"/>
                </a:cubicBezTo>
                <a:cubicBezTo>
                  <a:pt x="12633" y="17983"/>
                  <a:pt x="12633" y="17983"/>
                  <a:pt x="12633" y="17983"/>
                </a:cubicBezTo>
                <a:cubicBezTo>
                  <a:pt x="20595" y="17983"/>
                  <a:pt x="20595" y="17983"/>
                  <a:pt x="20595" y="17983"/>
                </a:cubicBezTo>
                <a:cubicBezTo>
                  <a:pt x="21148" y="17983"/>
                  <a:pt x="21600" y="17606"/>
                  <a:pt x="21600" y="17146"/>
                </a:cubicBezTo>
                <a:cubicBezTo>
                  <a:pt x="21600" y="10539"/>
                  <a:pt x="21600" y="10539"/>
                  <a:pt x="21600" y="10539"/>
                </a:cubicBezTo>
                <a:cubicBezTo>
                  <a:pt x="21374" y="10371"/>
                  <a:pt x="21374" y="10371"/>
                  <a:pt x="21374" y="10371"/>
                </a:cubicBezTo>
                <a:cubicBezTo>
                  <a:pt x="21123" y="10183"/>
                  <a:pt x="20821" y="10100"/>
                  <a:pt x="20495" y="10100"/>
                </a:cubicBezTo>
                <a:cubicBezTo>
                  <a:pt x="20445" y="10100"/>
                  <a:pt x="20394" y="10100"/>
                  <a:pt x="20344" y="10100"/>
                </a:cubicBezTo>
                <a:cubicBezTo>
                  <a:pt x="20018" y="10141"/>
                  <a:pt x="19741" y="10309"/>
                  <a:pt x="19591" y="10580"/>
                </a:cubicBezTo>
                <a:cubicBezTo>
                  <a:pt x="19490" y="10769"/>
                  <a:pt x="19365" y="10915"/>
                  <a:pt x="19214" y="11040"/>
                </a:cubicBezTo>
                <a:cubicBezTo>
                  <a:pt x="19139" y="11103"/>
                  <a:pt x="19063" y="11166"/>
                  <a:pt x="18963" y="11208"/>
                </a:cubicBezTo>
                <a:cubicBezTo>
                  <a:pt x="18787" y="11312"/>
                  <a:pt x="18611" y="11354"/>
                  <a:pt x="18435" y="11354"/>
                </a:cubicBezTo>
                <a:cubicBezTo>
                  <a:pt x="18435" y="11354"/>
                  <a:pt x="18435" y="11354"/>
                  <a:pt x="18435" y="11354"/>
                </a:cubicBezTo>
                <a:cubicBezTo>
                  <a:pt x="17958" y="11354"/>
                  <a:pt x="17556" y="11082"/>
                  <a:pt x="17255" y="10580"/>
                </a:cubicBezTo>
                <a:cubicBezTo>
                  <a:pt x="17004" y="10162"/>
                  <a:pt x="16878" y="9598"/>
                  <a:pt x="16878" y="8991"/>
                </a:cubicBezTo>
                <a:cubicBezTo>
                  <a:pt x="16878" y="7653"/>
                  <a:pt x="17531" y="6649"/>
                  <a:pt x="18435" y="6649"/>
                </a:cubicBezTo>
                <a:close/>
              </a:path>
            </a:pathLst>
          </a:cu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16" name="Freeform 18"/>
          <p:cNvSpPr/>
          <p:nvPr/>
        </p:nvSpPr>
        <p:spPr>
          <a:xfrm>
            <a:off x="11570468" y="7259635"/>
            <a:ext cx="4090177" cy="3405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64" y="0"/>
                </a:moveTo>
                <a:cubicBezTo>
                  <a:pt x="13725" y="0"/>
                  <a:pt x="13725" y="0"/>
                  <a:pt x="13725" y="0"/>
                </a:cubicBezTo>
                <a:cubicBezTo>
                  <a:pt x="13725" y="25"/>
                  <a:pt x="13725" y="75"/>
                  <a:pt x="13725" y="100"/>
                </a:cubicBezTo>
                <a:cubicBezTo>
                  <a:pt x="13725" y="151"/>
                  <a:pt x="13725" y="201"/>
                  <a:pt x="13725" y="251"/>
                </a:cubicBezTo>
                <a:cubicBezTo>
                  <a:pt x="13745" y="578"/>
                  <a:pt x="13933" y="854"/>
                  <a:pt x="14205" y="1005"/>
                </a:cubicBezTo>
                <a:cubicBezTo>
                  <a:pt x="14372" y="1105"/>
                  <a:pt x="14539" y="1231"/>
                  <a:pt x="14644" y="1381"/>
                </a:cubicBezTo>
                <a:cubicBezTo>
                  <a:pt x="14727" y="1457"/>
                  <a:pt x="14790" y="1532"/>
                  <a:pt x="14832" y="1633"/>
                </a:cubicBezTo>
                <a:cubicBezTo>
                  <a:pt x="14915" y="1808"/>
                  <a:pt x="14957" y="1984"/>
                  <a:pt x="14957" y="2160"/>
                </a:cubicBezTo>
                <a:cubicBezTo>
                  <a:pt x="14957" y="2637"/>
                  <a:pt x="14685" y="3039"/>
                  <a:pt x="14205" y="3340"/>
                </a:cubicBezTo>
                <a:cubicBezTo>
                  <a:pt x="13766" y="3592"/>
                  <a:pt x="13202" y="3717"/>
                  <a:pt x="12617" y="3717"/>
                </a:cubicBezTo>
                <a:cubicBezTo>
                  <a:pt x="12617" y="3717"/>
                  <a:pt x="12617" y="3717"/>
                  <a:pt x="12617" y="3717"/>
                </a:cubicBezTo>
                <a:cubicBezTo>
                  <a:pt x="12032" y="3717"/>
                  <a:pt x="11468" y="3592"/>
                  <a:pt x="11030" y="3340"/>
                </a:cubicBezTo>
                <a:cubicBezTo>
                  <a:pt x="10549" y="3039"/>
                  <a:pt x="10278" y="2637"/>
                  <a:pt x="10278" y="2160"/>
                </a:cubicBezTo>
                <a:cubicBezTo>
                  <a:pt x="10278" y="1984"/>
                  <a:pt x="10320" y="1808"/>
                  <a:pt x="10403" y="1633"/>
                </a:cubicBezTo>
                <a:cubicBezTo>
                  <a:pt x="10445" y="1532"/>
                  <a:pt x="10508" y="1457"/>
                  <a:pt x="10591" y="1381"/>
                </a:cubicBezTo>
                <a:cubicBezTo>
                  <a:pt x="10696" y="1231"/>
                  <a:pt x="10863" y="1105"/>
                  <a:pt x="11030" y="1005"/>
                </a:cubicBezTo>
                <a:cubicBezTo>
                  <a:pt x="11301" y="854"/>
                  <a:pt x="11489" y="578"/>
                  <a:pt x="11510" y="251"/>
                </a:cubicBezTo>
                <a:cubicBezTo>
                  <a:pt x="11510" y="201"/>
                  <a:pt x="11510" y="151"/>
                  <a:pt x="11510" y="100"/>
                </a:cubicBezTo>
                <a:cubicBezTo>
                  <a:pt x="11510" y="75"/>
                  <a:pt x="11510" y="25"/>
                  <a:pt x="11510" y="0"/>
                </a:cubicBezTo>
                <a:cubicBezTo>
                  <a:pt x="4470" y="0"/>
                  <a:pt x="4470" y="0"/>
                  <a:pt x="4470" y="0"/>
                </a:cubicBezTo>
                <a:cubicBezTo>
                  <a:pt x="4011" y="0"/>
                  <a:pt x="3635" y="452"/>
                  <a:pt x="3635" y="1005"/>
                </a:cubicBezTo>
                <a:cubicBezTo>
                  <a:pt x="3635" y="8941"/>
                  <a:pt x="3635" y="8941"/>
                  <a:pt x="3635" y="8941"/>
                </a:cubicBezTo>
                <a:cubicBezTo>
                  <a:pt x="3635" y="9419"/>
                  <a:pt x="3635" y="9419"/>
                  <a:pt x="3635" y="9419"/>
                </a:cubicBezTo>
                <a:cubicBezTo>
                  <a:pt x="3384" y="9670"/>
                  <a:pt x="3071" y="9820"/>
                  <a:pt x="2716" y="9820"/>
                </a:cubicBezTo>
                <a:cubicBezTo>
                  <a:pt x="2653" y="9820"/>
                  <a:pt x="2611" y="9820"/>
                  <a:pt x="2549" y="9820"/>
                </a:cubicBezTo>
                <a:cubicBezTo>
                  <a:pt x="2173" y="9770"/>
                  <a:pt x="1859" y="9469"/>
                  <a:pt x="1713" y="9042"/>
                </a:cubicBezTo>
                <a:cubicBezTo>
                  <a:pt x="1629" y="8866"/>
                  <a:pt x="1546" y="8715"/>
                  <a:pt x="1441" y="8590"/>
                </a:cubicBezTo>
                <a:cubicBezTo>
                  <a:pt x="1400" y="8540"/>
                  <a:pt x="1337" y="8464"/>
                  <a:pt x="1295" y="8439"/>
                </a:cubicBezTo>
                <a:cubicBezTo>
                  <a:pt x="1191" y="8364"/>
                  <a:pt x="1107" y="8339"/>
                  <a:pt x="1003" y="8339"/>
                </a:cubicBezTo>
                <a:cubicBezTo>
                  <a:pt x="439" y="8339"/>
                  <a:pt x="0" y="9444"/>
                  <a:pt x="0" y="10800"/>
                </a:cubicBezTo>
                <a:cubicBezTo>
                  <a:pt x="0" y="12156"/>
                  <a:pt x="460" y="13261"/>
                  <a:pt x="1003" y="13261"/>
                </a:cubicBezTo>
                <a:cubicBezTo>
                  <a:pt x="1107" y="13261"/>
                  <a:pt x="1212" y="13236"/>
                  <a:pt x="1295" y="13161"/>
                </a:cubicBezTo>
                <a:cubicBezTo>
                  <a:pt x="1358" y="13111"/>
                  <a:pt x="1400" y="13060"/>
                  <a:pt x="1462" y="13010"/>
                </a:cubicBezTo>
                <a:cubicBezTo>
                  <a:pt x="1546" y="12885"/>
                  <a:pt x="1629" y="12734"/>
                  <a:pt x="1713" y="12533"/>
                </a:cubicBezTo>
                <a:cubicBezTo>
                  <a:pt x="1880" y="12131"/>
                  <a:pt x="2173" y="11830"/>
                  <a:pt x="2549" y="11780"/>
                </a:cubicBezTo>
                <a:cubicBezTo>
                  <a:pt x="2611" y="11780"/>
                  <a:pt x="2653" y="11780"/>
                  <a:pt x="2716" y="11780"/>
                </a:cubicBezTo>
                <a:cubicBezTo>
                  <a:pt x="3071" y="11780"/>
                  <a:pt x="3384" y="11930"/>
                  <a:pt x="3635" y="12181"/>
                </a:cubicBezTo>
                <a:cubicBezTo>
                  <a:pt x="3635" y="12181"/>
                  <a:pt x="3635" y="12181"/>
                  <a:pt x="3635" y="12181"/>
                </a:cubicBezTo>
                <a:cubicBezTo>
                  <a:pt x="3635" y="12633"/>
                  <a:pt x="3635" y="12633"/>
                  <a:pt x="3635" y="12633"/>
                </a:cubicBezTo>
                <a:cubicBezTo>
                  <a:pt x="3635" y="20595"/>
                  <a:pt x="3635" y="20595"/>
                  <a:pt x="3635" y="20595"/>
                </a:cubicBezTo>
                <a:cubicBezTo>
                  <a:pt x="3635" y="21148"/>
                  <a:pt x="4011" y="21600"/>
                  <a:pt x="4470" y="21600"/>
                </a:cubicBezTo>
                <a:cubicBezTo>
                  <a:pt x="11092" y="21600"/>
                  <a:pt x="11092" y="21600"/>
                  <a:pt x="11092" y="21600"/>
                </a:cubicBezTo>
                <a:cubicBezTo>
                  <a:pt x="11239" y="21374"/>
                  <a:pt x="11239" y="21374"/>
                  <a:pt x="11239" y="21374"/>
                </a:cubicBezTo>
                <a:cubicBezTo>
                  <a:pt x="11427" y="21123"/>
                  <a:pt x="11510" y="20821"/>
                  <a:pt x="11510" y="20495"/>
                </a:cubicBezTo>
                <a:cubicBezTo>
                  <a:pt x="11510" y="20445"/>
                  <a:pt x="11510" y="20394"/>
                  <a:pt x="11510" y="20344"/>
                </a:cubicBezTo>
                <a:cubicBezTo>
                  <a:pt x="11489" y="20018"/>
                  <a:pt x="11301" y="19741"/>
                  <a:pt x="11030" y="19591"/>
                </a:cubicBezTo>
                <a:cubicBezTo>
                  <a:pt x="10863" y="19490"/>
                  <a:pt x="10696" y="19365"/>
                  <a:pt x="10570" y="19214"/>
                </a:cubicBezTo>
                <a:cubicBezTo>
                  <a:pt x="10508" y="19139"/>
                  <a:pt x="10445" y="19063"/>
                  <a:pt x="10403" y="18963"/>
                </a:cubicBezTo>
                <a:cubicBezTo>
                  <a:pt x="10320" y="18787"/>
                  <a:pt x="10278" y="18611"/>
                  <a:pt x="10278" y="18435"/>
                </a:cubicBezTo>
                <a:cubicBezTo>
                  <a:pt x="10257" y="17556"/>
                  <a:pt x="11280" y="16878"/>
                  <a:pt x="12617" y="16878"/>
                </a:cubicBezTo>
                <a:cubicBezTo>
                  <a:pt x="12617" y="16878"/>
                  <a:pt x="12617" y="16878"/>
                  <a:pt x="12617" y="16878"/>
                </a:cubicBezTo>
                <a:cubicBezTo>
                  <a:pt x="13954" y="16878"/>
                  <a:pt x="14957" y="17531"/>
                  <a:pt x="14957" y="18435"/>
                </a:cubicBezTo>
                <a:cubicBezTo>
                  <a:pt x="14957" y="18611"/>
                  <a:pt x="14915" y="18787"/>
                  <a:pt x="14832" y="18963"/>
                </a:cubicBezTo>
                <a:cubicBezTo>
                  <a:pt x="14790" y="19063"/>
                  <a:pt x="14727" y="19139"/>
                  <a:pt x="14644" y="19214"/>
                </a:cubicBezTo>
                <a:cubicBezTo>
                  <a:pt x="14539" y="19365"/>
                  <a:pt x="14372" y="19490"/>
                  <a:pt x="14205" y="19591"/>
                </a:cubicBezTo>
                <a:cubicBezTo>
                  <a:pt x="13933" y="19741"/>
                  <a:pt x="13745" y="20018"/>
                  <a:pt x="13725" y="20344"/>
                </a:cubicBezTo>
                <a:cubicBezTo>
                  <a:pt x="13725" y="20394"/>
                  <a:pt x="13725" y="20445"/>
                  <a:pt x="13725" y="20495"/>
                </a:cubicBezTo>
                <a:cubicBezTo>
                  <a:pt x="13725" y="20495"/>
                  <a:pt x="13725" y="20495"/>
                  <a:pt x="13725" y="20495"/>
                </a:cubicBezTo>
                <a:cubicBezTo>
                  <a:pt x="13725" y="20821"/>
                  <a:pt x="13808" y="21123"/>
                  <a:pt x="13996" y="21374"/>
                </a:cubicBezTo>
                <a:cubicBezTo>
                  <a:pt x="14142" y="21600"/>
                  <a:pt x="14142" y="21600"/>
                  <a:pt x="14142" y="21600"/>
                </a:cubicBezTo>
                <a:cubicBezTo>
                  <a:pt x="20764" y="21600"/>
                  <a:pt x="20764" y="21600"/>
                  <a:pt x="20764" y="21600"/>
                </a:cubicBezTo>
                <a:cubicBezTo>
                  <a:pt x="21224" y="21600"/>
                  <a:pt x="21600" y="21148"/>
                  <a:pt x="21600" y="20595"/>
                </a:cubicBezTo>
                <a:cubicBezTo>
                  <a:pt x="21600" y="1005"/>
                  <a:pt x="21600" y="1005"/>
                  <a:pt x="21600" y="1005"/>
                </a:cubicBezTo>
                <a:cubicBezTo>
                  <a:pt x="21600" y="452"/>
                  <a:pt x="21224" y="0"/>
                  <a:pt x="20764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17" name="Freeform 19"/>
          <p:cNvSpPr/>
          <p:nvPr/>
        </p:nvSpPr>
        <p:spPr>
          <a:xfrm>
            <a:off x="8698642" y="3694957"/>
            <a:ext cx="4090176" cy="3405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97" y="8339"/>
                </a:moveTo>
                <a:cubicBezTo>
                  <a:pt x="20493" y="8339"/>
                  <a:pt x="20409" y="8364"/>
                  <a:pt x="20305" y="8439"/>
                </a:cubicBezTo>
                <a:cubicBezTo>
                  <a:pt x="20263" y="8489"/>
                  <a:pt x="20200" y="8540"/>
                  <a:pt x="20159" y="8590"/>
                </a:cubicBezTo>
                <a:cubicBezTo>
                  <a:pt x="20054" y="8715"/>
                  <a:pt x="19971" y="8866"/>
                  <a:pt x="19908" y="9067"/>
                </a:cubicBezTo>
                <a:cubicBezTo>
                  <a:pt x="19741" y="9469"/>
                  <a:pt x="19427" y="9770"/>
                  <a:pt x="19051" y="9820"/>
                </a:cubicBezTo>
                <a:cubicBezTo>
                  <a:pt x="18989" y="9820"/>
                  <a:pt x="18947" y="9820"/>
                  <a:pt x="18884" y="9820"/>
                </a:cubicBezTo>
                <a:cubicBezTo>
                  <a:pt x="18529" y="9820"/>
                  <a:pt x="18216" y="9670"/>
                  <a:pt x="17965" y="9419"/>
                </a:cubicBezTo>
                <a:cubicBezTo>
                  <a:pt x="17965" y="8967"/>
                  <a:pt x="17965" y="8967"/>
                  <a:pt x="17965" y="8967"/>
                </a:cubicBezTo>
                <a:cubicBezTo>
                  <a:pt x="17965" y="1005"/>
                  <a:pt x="17965" y="1005"/>
                  <a:pt x="17965" y="1005"/>
                </a:cubicBezTo>
                <a:cubicBezTo>
                  <a:pt x="17965" y="452"/>
                  <a:pt x="17589" y="0"/>
                  <a:pt x="17130" y="0"/>
                </a:cubicBezTo>
                <a:cubicBezTo>
                  <a:pt x="10508" y="0"/>
                  <a:pt x="10508" y="0"/>
                  <a:pt x="10508" y="0"/>
                </a:cubicBezTo>
                <a:cubicBezTo>
                  <a:pt x="10361" y="201"/>
                  <a:pt x="10361" y="201"/>
                  <a:pt x="10361" y="201"/>
                </a:cubicBezTo>
                <a:cubicBezTo>
                  <a:pt x="10173" y="452"/>
                  <a:pt x="10090" y="753"/>
                  <a:pt x="10090" y="1080"/>
                </a:cubicBezTo>
                <a:cubicBezTo>
                  <a:pt x="10090" y="1130"/>
                  <a:pt x="10090" y="1180"/>
                  <a:pt x="10090" y="1231"/>
                </a:cubicBezTo>
                <a:cubicBezTo>
                  <a:pt x="10111" y="1557"/>
                  <a:pt x="10299" y="1833"/>
                  <a:pt x="10570" y="1984"/>
                </a:cubicBezTo>
                <a:cubicBezTo>
                  <a:pt x="10737" y="2085"/>
                  <a:pt x="10904" y="2210"/>
                  <a:pt x="11009" y="2361"/>
                </a:cubicBezTo>
                <a:cubicBezTo>
                  <a:pt x="11092" y="2436"/>
                  <a:pt x="11155" y="2512"/>
                  <a:pt x="11197" y="2612"/>
                </a:cubicBezTo>
                <a:cubicBezTo>
                  <a:pt x="11280" y="2788"/>
                  <a:pt x="11322" y="2964"/>
                  <a:pt x="11322" y="3140"/>
                </a:cubicBezTo>
                <a:cubicBezTo>
                  <a:pt x="11322" y="4019"/>
                  <a:pt x="10320" y="4697"/>
                  <a:pt x="8983" y="4697"/>
                </a:cubicBezTo>
                <a:cubicBezTo>
                  <a:pt x="7646" y="4697"/>
                  <a:pt x="6643" y="4019"/>
                  <a:pt x="6643" y="3140"/>
                </a:cubicBezTo>
                <a:cubicBezTo>
                  <a:pt x="6643" y="2964"/>
                  <a:pt x="6685" y="2788"/>
                  <a:pt x="6768" y="2612"/>
                </a:cubicBezTo>
                <a:cubicBezTo>
                  <a:pt x="6810" y="2512"/>
                  <a:pt x="6873" y="2436"/>
                  <a:pt x="6956" y="2361"/>
                </a:cubicBezTo>
                <a:cubicBezTo>
                  <a:pt x="7061" y="2210"/>
                  <a:pt x="7228" y="2085"/>
                  <a:pt x="7395" y="1984"/>
                </a:cubicBezTo>
                <a:cubicBezTo>
                  <a:pt x="7667" y="1833"/>
                  <a:pt x="7855" y="1557"/>
                  <a:pt x="7875" y="1231"/>
                </a:cubicBezTo>
                <a:cubicBezTo>
                  <a:pt x="7875" y="1180"/>
                  <a:pt x="7875" y="1130"/>
                  <a:pt x="7875" y="1080"/>
                </a:cubicBezTo>
                <a:cubicBezTo>
                  <a:pt x="7875" y="753"/>
                  <a:pt x="7792" y="452"/>
                  <a:pt x="7604" y="201"/>
                </a:cubicBezTo>
                <a:cubicBezTo>
                  <a:pt x="7458" y="0"/>
                  <a:pt x="7458" y="0"/>
                  <a:pt x="7458" y="0"/>
                </a:cubicBezTo>
                <a:cubicBezTo>
                  <a:pt x="836" y="0"/>
                  <a:pt x="836" y="0"/>
                  <a:pt x="836" y="0"/>
                </a:cubicBezTo>
                <a:cubicBezTo>
                  <a:pt x="376" y="0"/>
                  <a:pt x="0" y="452"/>
                  <a:pt x="0" y="1005"/>
                </a:cubicBezTo>
                <a:cubicBezTo>
                  <a:pt x="0" y="20595"/>
                  <a:pt x="0" y="20595"/>
                  <a:pt x="0" y="20595"/>
                </a:cubicBezTo>
                <a:cubicBezTo>
                  <a:pt x="0" y="21148"/>
                  <a:pt x="376" y="21600"/>
                  <a:pt x="836" y="21600"/>
                </a:cubicBezTo>
                <a:cubicBezTo>
                  <a:pt x="4366" y="21600"/>
                  <a:pt x="4366" y="21600"/>
                  <a:pt x="4366" y="21600"/>
                </a:cubicBezTo>
                <a:cubicBezTo>
                  <a:pt x="7437" y="21600"/>
                  <a:pt x="7437" y="21600"/>
                  <a:pt x="7437" y="21600"/>
                </a:cubicBezTo>
                <a:cubicBezTo>
                  <a:pt x="7875" y="21600"/>
                  <a:pt x="7875" y="21600"/>
                  <a:pt x="7875" y="21600"/>
                </a:cubicBezTo>
                <a:cubicBezTo>
                  <a:pt x="7875" y="21575"/>
                  <a:pt x="7875" y="21550"/>
                  <a:pt x="7875" y="21525"/>
                </a:cubicBezTo>
                <a:cubicBezTo>
                  <a:pt x="7875" y="21474"/>
                  <a:pt x="7875" y="21424"/>
                  <a:pt x="7875" y="21374"/>
                </a:cubicBezTo>
                <a:cubicBezTo>
                  <a:pt x="7855" y="21047"/>
                  <a:pt x="7667" y="20771"/>
                  <a:pt x="7395" y="20620"/>
                </a:cubicBezTo>
                <a:cubicBezTo>
                  <a:pt x="7228" y="20520"/>
                  <a:pt x="7061" y="20394"/>
                  <a:pt x="6956" y="20269"/>
                </a:cubicBezTo>
                <a:cubicBezTo>
                  <a:pt x="6873" y="20168"/>
                  <a:pt x="6810" y="20093"/>
                  <a:pt x="6768" y="19993"/>
                </a:cubicBezTo>
                <a:cubicBezTo>
                  <a:pt x="6685" y="19817"/>
                  <a:pt x="6643" y="19641"/>
                  <a:pt x="6643" y="19465"/>
                </a:cubicBezTo>
                <a:cubicBezTo>
                  <a:pt x="6643" y="18586"/>
                  <a:pt x="7646" y="17908"/>
                  <a:pt x="8983" y="17908"/>
                </a:cubicBezTo>
                <a:cubicBezTo>
                  <a:pt x="8983" y="17908"/>
                  <a:pt x="8983" y="17908"/>
                  <a:pt x="8983" y="17908"/>
                </a:cubicBezTo>
                <a:cubicBezTo>
                  <a:pt x="10320" y="17908"/>
                  <a:pt x="11322" y="18586"/>
                  <a:pt x="11322" y="19465"/>
                </a:cubicBezTo>
                <a:cubicBezTo>
                  <a:pt x="11322" y="19641"/>
                  <a:pt x="11280" y="19817"/>
                  <a:pt x="11197" y="19993"/>
                </a:cubicBezTo>
                <a:cubicBezTo>
                  <a:pt x="11155" y="20093"/>
                  <a:pt x="11092" y="20168"/>
                  <a:pt x="11030" y="20244"/>
                </a:cubicBezTo>
                <a:cubicBezTo>
                  <a:pt x="10904" y="20394"/>
                  <a:pt x="10737" y="20520"/>
                  <a:pt x="10570" y="20620"/>
                </a:cubicBezTo>
                <a:cubicBezTo>
                  <a:pt x="10299" y="20771"/>
                  <a:pt x="10111" y="21047"/>
                  <a:pt x="10090" y="21374"/>
                </a:cubicBezTo>
                <a:cubicBezTo>
                  <a:pt x="10090" y="21424"/>
                  <a:pt x="10090" y="21474"/>
                  <a:pt x="10090" y="21525"/>
                </a:cubicBezTo>
                <a:cubicBezTo>
                  <a:pt x="10090" y="21550"/>
                  <a:pt x="10090" y="21575"/>
                  <a:pt x="10090" y="21600"/>
                </a:cubicBezTo>
                <a:cubicBezTo>
                  <a:pt x="10508" y="21600"/>
                  <a:pt x="10508" y="21600"/>
                  <a:pt x="10508" y="21600"/>
                </a:cubicBezTo>
                <a:cubicBezTo>
                  <a:pt x="13056" y="21600"/>
                  <a:pt x="13056" y="21600"/>
                  <a:pt x="13056" y="21600"/>
                </a:cubicBezTo>
                <a:cubicBezTo>
                  <a:pt x="17130" y="21600"/>
                  <a:pt x="17130" y="21600"/>
                  <a:pt x="17130" y="21600"/>
                </a:cubicBezTo>
                <a:cubicBezTo>
                  <a:pt x="17589" y="21600"/>
                  <a:pt x="17965" y="21148"/>
                  <a:pt x="17965" y="20595"/>
                </a:cubicBezTo>
                <a:cubicBezTo>
                  <a:pt x="17965" y="12633"/>
                  <a:pt x="17965" y="12633"/>
                  <a:pt x="17965" y="12633"/>
                </a:cubicBezTo>
                <a:cubicBezTo>
                  <a:pt x="17965" y="12181"/>
                  <a:pt x="17965" y="12181"/>
                  <a:pt x="17965" y="12181"/>
                </a:cubicBezTo>
                <a:cubicBezTo>
                  <a:pt x="18216" y="11930"/>
                  <a:pt x="18529" y="11780"/>
                  <a:pt x="18884" y="11780"/>
                </a:cubicBezTo>
                <a:cubicBezTo>
                  <a:pt x="18947" y="11780"/>
                  <a:pt x="18989" y="11780"/>
                  <a:pt x="19051" y="11780"/>
                </a:cubicBezTo>
                <a:cubicBezTo>
                  <a:pt x="19427" y="11830"/>
                  <a:pt x="19741" y="12131"/>
                  <a:pt x="19908" y="12533"/>
                </a:cubicBezTo>
                <a:cubicBezTo>
                  <a:pt x="19971" y="12734"/>
                  <a:pt x="20054" y="12885"/>
                  <a:pt x="20159" y="13010"/>
                </a:cubicBezTo>
                <a:cubicBezTo>
                  <a:pt x="20200" y="13060"/>
                  <a:pt x="20263" y="13111"/>
                  <a:pt x="20305" y="13161"/>
                </a:cubicBezTo>
                <a:cubicBezTo>
                  <a:pt x="20409" y="13236"/>
                  <a:pt x="20493" y="13261"/>
                  <a:pt x="20597" y="13261"/>
                </a:cubicBezTo>
                <a:cubicBezTo>
                  <a:pt x="21161" y="13261"/>
                  <a:pt x="21600" y="12156"/>
                  <a:pt x="21600" y="10800"/>
                </a:cubicBezTo>
                <a:cubicBezTo>
                  <a:pt x="21600" y="9444"/>
                  <a:pt x="21161" y="8339"/>
                  <a:pt x="20597" y="833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18" name="Freeform 20"/>
          <p:cNvSpPr/>
          <p:nvPr/>
        </p:nvSpPr>
        <p:spPr>
          <a:xfrm>
            <a:off x="10067611" y="6628703"/>
            <a:ext cx="664404" cy="471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014" y="21055"/>
                </a:moveTo>
                <a:cubicBezTo>
                  <a:pt x="14014" y="20511"/>
                  <a:pt x="14014" y="19966"/>
                  <a:pt x="14014" y="19422"/>
                </a:cubicBezTo>
                <a:cubicBezTo>
                  <a:pt x="14400" y="15429"/>
                  <a:pt x="16200" y="11798"/>
                  <a:pt x="18900" y="9983"/>
                </a:cubicBezTo>
                <a:cubicBezTo>
                  <a:pt x="19800" y="9439"/>
                  <a:pt x="20314" y="8894"/>
                  <a:pt x="20829" y="8168"/>
                </a:cubicBezTo>
                <a:cubicBezTo>
                  <a:pt x="21086" y="7987"/>
                  <a:pt x="21214" y="7624"/>
                  <a:pt x="21343" y="7261"/>
                </a:cubicBezTo>
                <a:cubicBezTo>
                  <a:pt x="21600" y="6897"/>
                  <a:pt x="21600" y="6534"/>
                  <a:pt x="21600" y="6171"/>
                </a:cubicBezTo>
                <a:cubicBezTo>
                  <a:pt x="21600" y="3630"/>
                  <a:pt x="17486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114" y="0"/>
                  <a:pt x="0" y="3630"/>
                  <a:pt x="0" y="6171"/>
                </a:cubicBezTo>
                <a:cubicBezTo>
                  <a:pt x="0" y="6534"/>
                  <a:pt x="0" y="6897"/>
                  <a:pt x="257" y="7261"/>
                </a:cubicBezTo>
                <a:cubicBezTo>
                  <a:pt x="386" y="7624"/>
                  <a:pt x="514" y="7987"/>
                  <a:pt x="771" y="8168"/>
                </a:cubicBezTo>
                <a:cubicBezTo>
                  <a:pt x="1286" y="8894"/>
                  <a:pt x="1929" y="9439"/>
                  <a:pt x="2700" y="9983"/>
                </a:cubicBezTo>
                <a:cubicBezTo>
                  <a:pt x="5400" y="11798"/>
                  <a:pt x="7200" y="15429"/>
                  <a:pt x="7586" y="19422"/>
                </a:cubicBezTo>
                <a:cubicBezTo>
                  <a:pt x="7586" y="19966"/>
                  <a:pt x="7586" y="20511"/>
                  <a:pt x="7586" y="21055"/>
                </a:cubicBezTo>
                <a:cubicBezTo>
                  <a:pt x="7586" y="21237"/>
                  <a:pt x="7586" y="21418"/>
                  <a:pt x="7586" y="21600"/>
                </a:cubicBezTo>
                <a:cubicBezTo>
                  <a:pt x="14014" y="21600"/>
                  <a:pt x="14014" y="21600"/>
                  <a:pt x="14014" y="21600"/>
                </a:cubicBezTo>
                <a:cubicBezTo>
                  <a:pt x="14014" y="21418"/>
                  <a:pt x="14014" y="21237"/>
                  <a:pt x="14014" y="21055"/>
                </a:cubicBezTo>
                <a:close/>
              </a:path>
            </a:pathLst>
          </a:custGeom>
          <a:solidFill>
            <a:srgbClr val="C6BDB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baseline="0" sz="1300">
                <a:solidFill>
                  <a:srgbClr val="262626"/>
                </a:solidFill>
              </a:defRPr>
            </a:pPr>
          </a:p>
        </p:txBody>
      </p:sp>
      <p:sp>
        <p:nvSpPr>
          <p:cNvPr id="119" name="Freeform 21"/>
          <p:cNvSpPr/>
          <p:nvPr/>
        </p:nvSpPr>
        <p:spPr>
          <a:xfrm>
            <a:off x="8698642" y="6573478"/>
            <a:ext cx="3402343" cy="4091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15" y="10267"/>
                </a:moveTo>
                <a:cubicBezTo>
                  <a:pt x="19440" y="10267"/>
                  <a:pt x="19440" y="10267"/>
                  <a:pt x="19440" y="10267"/>
                </a:cubicBezTo>
                <a:cubicBezTo>
                  <a:pt x="19616" y="10267"/>
                  <a:pt x="19792" y="10309"/>
                  <a:pt x="19967" y="10392"/>
                </a:cubicBezTo>
                <a:cubicBezTo>
                  <a:pt x="20043" y="10434"/>
                  <a:pt x="20143" y="10497"/>
                  <a:pt x="20219" y="10560"/>
                </a:cubicBezTo>
                <a:cubicBezTo>
                  <a:pt x="20369" y="10685"/>
                  <a:pt x="20495" y="10852"/>
                  <a:pt x="20595" y="11020"/>
                </a:cubicBezTo>
                <a:cubicBezTo>
                  <a:pt x="20746" y="11291"/>
                  <a:pt x="21022" y="11459"/>
                  <a:pt x="21349" y="11500"/>
                </a:cubicBezTo>
                <a:cubicBezTo>
                  <a:pt x="21399" y="11500"/>
                  <a:pt x="21449" y="11500"/>
                  <a:pt x="21500" y="11500"/>
                </a:cubicBezTo>
                <a:cubicBezTo>
                  <a:pt x="21500" y="11500"/>
                  <a:pt x="21500" y="11500"/>
                  <a:pt x="21500" y="11500"/>
                </a:cubicBezTo>
                <a:cubicBezTo>
                  <a:pt x="21525" y="11500"/>
                  <a:pt x="21575" y="11500"/>
                  <a:pt x="21600" y="11500"/>
                </a:cubicBezTo>
                <a:cubicBezTo>
                  <a:pt x="21600" y="4454"/>
                  <a:pt x="21600" y="4454"/>
                  <a:pt x="21600" y="4454"/>
                </a:cubicBezTo>
                <a:cubicBezTo>
                  <a:pt x="21600" y="3994"/>
                  <a:pt x="21148" y="3617"/>
                  <a:pt x="20595" y="3617"/>
                </a:cubicBezTo>
                <a:cubicBezTo>
                  <a:pt x="12156" y="3617"/>
                  <a:pt x="12156" y="3617"/>
                  <a:pt x="12156" y="3617"/>
                </a:cubicBezTo>
                <a:cubicBezTo>
                  <a:pt x="11930" y="3367"/>
                  <a:pt x="11780" y="3053"/>
                  <a:pt x="11780" y="2718"/>
                </a:cubicBezTo>
                <a:cubicBezTo>
                  <a:pt x="11780" y="2656"/>
                  <a:pt x="11780" y="2614"/>
                  <a:pt x="11780" y="2551"/>
                </a:cubicBezTo>
                <a:cubicBezTo>
                  <a:pt x="11830" y="2175"/>
                  <a:pt x="12131" y="1861"/>
                  <a:pt x="12558" y="1715"/>
                </a:cubicBezTo>
                <a:cubicBezTo>
                  <a:pt x="12734" y="1631"/>
                  <a:pt x="12885" y="1547"/>
                  <a:pt x="13010" y="1443"/>
                </a:cubicBezTo>
                <a:cubicBezTo>
                  <a:pt x="13060" y="1401"/>
                  <a:pt x="13136" y="1338"/>
                  <a:pt x="13161" y="1296"/>
                </a:cubicBezTo>
                <a:cubicBezTo>
                  <a:pt x="13236" y="1192"/>
                  <a:pt x="13261" y="1108"/>
                  <a:pt x="13261" y="1004"/>
                </a:cubicBezTo>
                <a:cubicBezTo>
                  <a:pt x="13261" y="439"/>
                  <a:pt x="12156" y="0"/>
                  <a:pt x="10800" y="0"/>
                </a:cubicBezTo>
                <a:cubicBezTo>
                  <a:pt x="9444" y="0"/>
                  <a:pt x="8339" y="460"/>
                  <a:pt x="8339" y="1004"/>
                </a:cubicBezTo>
                <a:cubicBezTo>
                  <a:pt x="8339" y="1108"/>
                  <a:pt x="8364" y="1192"/>
                  <a:pt x="8439" y="1296"/>
                </a:cubicBezTo>
                <a:cubicBezTo>
                  <a:pt x="8489" y="1338"/>
                  <a:pt x="8540" y="1401"/>
                  <a:pt x="8590" y="1443"/>
                </a:cubicBezTo>
                <a:cubicBezTo>
                  <a:pt x="8715" y="1547"/>
                  <a:pt x="8866" y="1631"/>
                  <a:pt x="9067" y="1715"/>
                </a:cubicBezTo>
                <a:cubicBezTo>
                  <a:pt x="9469" y="1861"/>
                  <a:pt x="9770" y="2175"/>
                  <a:pt x="9820" y="2551"/>
                </a:cubicBezTo>
                <a:cubicBezTo>
                  <a:pt x="9820" y="2614"/>
                  <a:pt x="9820" y="2656"/>
                  <a:pt x="9820" y="2718"/>
                </a:cubicBezTo>
                <a:cubicBezTo>
                  <a:pt x="9820" y="3053"/>
                  <a:pt x="9695" y="3367"/>
                  <a:pt x="9444" y="3617"/>
                </a:cubicBezTo>
                <a:cubicBezTo>
                  <a:pt x="1005" y="3617"/>
                  <a:pt x="1005" y="3617"/>
                  <a:pt x="1005" y="3617"/>
                </a:cubicBezTo>
                <a:cubicBezTo>
                  <a:pt x="452" y="3617"/>
                  <a:pt x="0" y="3994"/>
                  <a:pt x="0" y="4454"/>
                </a:cubicBezTo>
                <a:cubicBezTo>
                  <a:pt x="0" y="11124"/>
                  <a:pt x="0" y="11124"/>
                  <a:pt x="0" y="11124"/>
                </a:cubicBezTo>
                <a:cubicBezTo>
                  <a:pt x="176" y="11250"/>
                  <a:pt x="176" y="11250"/>
                  <a:pt x="176" y="11250"/>
                </a:cubicBezTo>
                <a:cubicBezTo>
                  <a:pt x="452" y="11417"/>
                  <a:pt x="753" y="11521"/>
                  <a:pt x="1080" y="11521"/>
                </a:cubicBezTo>
                <a:cubicBezTo>
                  <a:pt x="1130" y="11521"/>
                  <a:pt x="1180" y="11521"/>
                  <a:pt x="1231" y="11500"/>
                </a:cubicBezTo>
                <a:cubicBezTo>
                  <a:pt x="1532" y="11480"/>
                  <a:pt x="1808" y="11291"/>
                  <a:pt x="1959" y="11040"/>
                </a:cubicBezTo>
                <a:cubicBezTo>
                  <a:pt x="2085" y="10852"/>
                  <a:pt x="2185" y="10685"/>
                  <a:pt x="2336" y="10580"/>
                </a:cubicBezTo>
                <a:cubicBezTo>
                  <a:pt x="2411" y="10497"/>
                  <a:pt x="2512" y="10434"/>
                  <a:pt x="2587" y="10392"/>
                </a:cubicBezTo>
                <a:cubicBezTo>
                  <a:pt x="2763" y="10309"/>
                  <a:pt x="2939" y="10267"/>
                  <a:pt x="3140" y="10267"/>
                </a:cubicBezTo>
                <a:cubicBezTo>
                  <a:pt x="3140" y="10267"/>
                  <a:pt x="3140" y="10267"/>
                  <a:pt x="3140" y="10267"/>
                </a:cubicBezTo>
                <a:cubicBezTo>
                  <a:pt x="4019" y="10267"/>
                  <a:pt x="4672" y="11270"/>
                  <a:pt x="4697" y="12609"/>
                </a:cubicBezTo>
                <a:cubicBezTo>
                  <a:pt x="4697" y="13194"/>
                  <a:pt x="4546" y="13759"/>
                  <a:pt x="4320" y="14177"/>
                </a:cubicBezTo>
                <a:cubicBezTo>
                  <a:pt x="4019" y="14679"/>
                  <a:pt x="3617" y="14951"/>
                  <a:pt x="3165" y="14951"/>
                </a:cubicBezTo>
                <a:cubicBezTo>
                  <a:pt x="3140" y="14951"/>
                  <a:pt x="3140" y="14951"/>
                  <a:pt x="3140" y="14951"/>
                </a:cubicBezTo>
                <a:cubicBezTo>
                  <a:pt x="2964" y="14951"/>
                  <a:pt x="2788" y="14909"/>
                  <a:pt x="2612" y="14825"/>
                </a:cubicBezTo>
                <a:cubicBezTo>
                  <a:pt x="2537" y="14783"/>
                  <a:pt x="2436" y="14721"/>
                  <a:pt x="2361" y="14658"/>
                </a:cubicBezTo>
                <a:cubicBezTo>
                  <a:pt x="2210" y="14532"/>
                  <a:pt x="2085" y="14365"/>
                  <a:pt x="1984" y="14198"/>
                </a:cubicBezTo>
                <a:cubicBezTo>
                  <a:pt x="1833" y="13926"/>
                  <a:pt x="1557" y="13759"/>
                  <a:pt x="1231" y="13717"/>
                </a:cubicBezTo>
                <a:cubicBezTo>
                  <a:pt x="1180" y="13717"/>
                  <a:pt x="1130" y="13717"/>
                  <a:pt x="1080" y="13717"/>
                </a:cubicBezTo>
                <a:cubicBezTo>
                  <a:pt x="1080" y="13717"/>
                  <a:pt x="1080" y="13717"/>
                  <a:pt x="1080" y="13717"/>
                </a:cubicBezTo>
                <a:cubicBezTo>
                  <a:pt x="753" y="13717"/>
                  <a:pt x="452" y="13821"/>
                  <a:pt x="201" y="13989"/>
                </a:cubicBezTo>
                <a:cubicBezTo>
                  <a:pt x="0" y="14135"/>
                  <a:pt x="0" y="14135"/>
                  <a:pt x="0" y="14135"/>
                </a:cubicBezTo>
                <a:cubicBezTo>
                  <a:pt x="0" y="20764"/>
                  <a:pt x="0" y="20764"/>
                  <a:pt x="0" y="20764"/>
                </a:cubicBezTo>
                <a:cubicBezTo>
                  <a:pt x="0" y="21224"/>
                  <a:pt x="452" y="21600"/>
                  <a:pt x="1005" y="21600"/>
                </a:cubicBezTo>
                <a:cubicBezTo>
                  <a:pt x="9017" y="21600"/>
                  <a:pt x="9017" y="21600"/>
                  <a:pt x="9017" y="21600"/>
                </a:cubicBezTo>
                <a:cubicBezTo>
                  <a:pt x="12633" y="21600"/>
                  <a:pt x="12633" y="21600"/>
                  <a:pt x="12633" y="21600"/>
                </a:cubicBezTo>
                <a:cubicBezTo>
                  <a:pt x="20595" y="21600"/>
                  <a:pt x="20595" y="21600"/>
                  <a:pt x="20595" y="21600"/>
                </a:cubicBezTo>
                <a:cubicBezTo>
                  <a:pt x="21148" y="21600"/>
                  <a:pt x="21600" y="21224"/>
                  <a:pt x="21600" y="20764"/>
                </a:cubicBezTo>
                <a:cubicBezTo>
                  <a:pt x="21600" y="13717"/>
                  <a:pt x="21600" y="13717"/>
                  <a:pt x="21600" y="13717"/>
                </a:cubicBezTo>
                <a:cubicBezTo>
                  <a:pt x="21575" y="13717"/>
                  <a:pt x="21525" y="13717"/>
                  <a:pt x="21500" y="13717"/>
                </a:cubicBezTo>
                <a:cubicBezTo>
                  <a:pt x="21449" y="13717"/>
                  <a:pt x="21399" y="13717"/>
                  <a:pt x="21349" y="13717"/>
                </a:cubicBezTo>
                <a:cubicBezTo>
                  <a:pt x="21022" y="13738"/>
                  <a:pt x="20746" y="13926"/>
                  <a:pt x="20595" y="14198"/>
                </a:cubicBezTo>
                <a:cubicBezTo>
                  <a:pt x="20495" y="14365"/>
                  <a:pt x="20369" y="14532"/>
                  <a:pt x="20219" y="14637"/>
                </a:cubicBezTo>
                <a:cubicBezTo>
                  <a:pt x="20143" y="14721"/>
                  <a:pt x="20068" y="14783"/>
                  <a:pt x="19967" y="14825"/>
                </a:cubicBezTo>
                <a:cubicBezTo>
                  <a:pt x="19792" y="14909"/>
                  <a:pt x="19616" y="14951"/>
                  <a:pt x="19440" y="14951"/>
                </a:cubicBezTo>
                <a:cubicBezTo>
                  <a:pt x="19440" y="14951"/>
                  <a:pt x="19440" y="14951"/>
                  <a:pt x="19440" y="14951"/>
                </a:cubicBezTo>
                <a:cubicBezTo>
                  <a:pt x="18963" y="14951"/>
                  <a:pt x="18561" y="14679"/>
                  <a:pt x="18260" y="14198"/>
                </a:cubicBezTo>
                <a:cubicBezTo>
                  <a:pt x="18008" y="13759"/>
                  <a:pt x="17883" y="13194"/>
                  <a:pt x="17883" y="12609"/>
                </a:cubicBezTo>
                <a:cubicBezTo>
                  <a:pt x="17883" y="11270"/>
                  <a:pt x="18536" y="10267"/>
                  <a:pt x="19415" y="10267"/>
                </a:cubicBezTo>
                <a:close/>
              </a:path>
            </a:pathLst>
          </a:cu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0" name="Shape"/>
          <p:cNvSpPr/>
          <p:nvPr>
            <p:ph type="body" sz="quarter" idx="21"/>
          </p:nvPr>
        </p:nvSpPr>
        <p:spPr>
          <a:xfrm>
            <a:off x="13526575" y="4723111"/>
            <a:ext cx="867462" cy="1325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00" y="1571"/>
                </a:moveTo>
                <a:cubicBezTo>
                  <a:pt x="5625" y="1571"/>
                  <a:pt x="2400" y="3682"/>
                  <a:pt x="2400" y="6284"/>
                </a:cubicBezTo>
                <a:cubicBezTo>
                  <a:pt x="2400" y="6716"/>
                  <a:pt x="1860" y="7069"/>
                  <a:pt x="1200" y="7069"/>
                </a:cubicBezTo>
                <a:cubicBezTo>
                  <a:pt x="540" y="7069"/>
                  <a:pt x="0" y="6716"/>
                  <a:pt x="0" y="6284"/>
                </a:cubicBezTo>
                <a:cubicBezTo>
                  <a:pt x="0" y="2813"/>
                  <a:pt x="4297" y="0"/>
                  <a:pt x="9600" y="0"/>
                </a:cubicBezTo>
                <a:lnTo>
                  <a:pt x="12000" y="0"/>
                </a:lnTo>
                <a:cubicBezTo>
                  <a:pt x="17302" y="0"/>
                  <a:pt x="21600" y="2813"/>
                  <a:pt x="21600" y="6284"/>
                </a:cubicBezTo>
                <a:cubicBezTo>
                  <a:pt x="21600" y="8017"/>
                  <a:pt x="20355" y="9641"/>
                  <a:pt x="18240" y="10682"/>
                </a:cubicBezTo>
                <a:lnTo>
                  <a:pt x="13680" y="12921"/>
                </a:lnTo>
                <a:cubicBezTo>
                  <a:pt x="12622" y="13441"/>
                  <a:pt x="12000" y="14256"/>
                  <a:pt x="12000" y="15120"/>
                </a:cubicBezTo>
                <a:lnTo>
                  <a:pt x="12000" y="15709"/>
                </a:lnTo>
                <a:cubicBezTo>
                  <a:pt x="12000" y="16141"/>
                  <a:pt x="11460" y="16495"/>
                  <a:pt x="10800" y="16495"/>
                </a:cubicBezTo>
                <a:cubicBezTo>
                  <a:pt x="10140" y="16495"/>
                  <a:pt x="9600" y="16141"/>
                  <a:pt x="9600" y="15709"/>
                </a:cubicBezTo>
                <a:lnTo>
                  <a:pt x="9600" y="15120"/>
                </a:lnTo>
                <a:cubicBezTo>
                  <a:pt x="9600" y="13760"/>
                  <a:pt x="10575" y="12479"/>
                  <a:pt x="12240" y="11664"/>
                </a:cubicBezTo>
                <a:lnTo>
                  <a:pt x="16800" y="9425"/>
                </a:lnTo>
                <a:cubicBezTo>
                  <a:pt x="18307" y="8684"/>
                  <a:pt x="19200" y="7521"/>
                  <a:pt x="19200" y="6284"/>
                </a:cubicBezTo>
                <a:cubicBezTo>
                  <a:pt x="19200" y="3682"/>
                  <a:pt x="15975" y="1571"/>
                  <a:pt x="12000" y="1571"/>
                </a:cubicBezTo>
                <a:lnTo>
                  <a:pt x="9600" y="1571"/>
                </a:lnTo>
                <a:close/>
                <a:moveTo>
                  <a:pt x="9000" y="20422"/>
                </a:moveTo>
                <a:cubicBezTo>
                  <a:pt x="9000" y="19771"/>
                  <a:pt x="9806" y="19244"/>
                  <a:pt x="10800" y="19244"/>
                </a:cubicBezTo>
                <a:cubicBezTo>
                  <a:pt x="11794" y="19244"/>
                  <a:pt x="12600" y="19771"/>
                  <a:pt x="12600" y="20422"/>
                </a:cubicBezTo>
                <a:cubicBezTo>
                  <a:pt x="12600" y="21073"/>
                  <a:pt x="11794" y="21600"/>
                  <a:pt x="10800" y="21600"/>
                </a:cubicBezTo>
                <a:cubicBezTo>
                  <a:pt x="9806" y="21600"/>
                  <a:pt x="9000" y="21073"/>
                  <a:pt x="9000" y="2042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numCol="1" spcCol="38100" anchor="ctr">
            <a:noAutofit/>
          </a:bodyPr>
          <a:lstStyle/>
          <a:p>
            <a:pPr marL="0" marR="177800" indent="19050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1" name="Shape"/>
          <p:cNvSpPr/>
          <p:nvPr>
            <p:ph type="body" sz="quarter" idx="22"/>
          </p:nvPr>
        </p:nvSpPr>
        <p:spPr>
          <a:xfrm>
            <a:off x="9966083" y="8299838"/>
            <a:ext cx="867461" cy="132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00" y="1571"/>
                </a:moveTo>
                <a:cubicBezTo>
                  <a:pt x="5625" y="1571"/>
                  <a:pt x="2400" y="3682"/>
                  <a:pt x="2400" y="6284"/>
                </a:cubicBezTo>
                <a:cubicBezTo>
                  <a:pt x="2400" y="6716"/>
                  <a:pt x="1860" y="7069"/>
                  <a:pt x="1200" y="7069"/>
                </a:cubicBezTo>
                <a:cubicBezTo>
                  <a:pt x="540" y="7069"/>
                  <a:pt x="0" y="6716"/>
                  <a:pt x="0" y="6284"/>
                </a:cubicBezTo>
                <a:cubicBezTo>
                  <a:pt x="0" y="2813"/>
                  <a:pt x="4297" y="0"/>
                  <a:pt x="9600" y="0"/>
                </a:cubicBezTo>
                <a:lnTo>
                  <a:pt x="12000" y="0"/>
                </a:lnTo>
                <a:cubicBezTo>
                  <a:pt x="17302" y="0"/>
                  <a:pt x="21600" y="2813"/>
                  <a:pt x="21600" y="6284"/>
                </a:cubicBezTo>
                <a:cubicBezTo>
                  <a:pt x="21600" y="8017"/>
                  <a:pt x="20355" y="9641"/>
                  <a:pt x="18240" y="10682"/>
                </a:cubicBezTo>
                <a:lnTo>
                  <a:pt x="13680" y="12921"/>
                </a:lnTo>
                <a:cubicBezTo>
                  <a:pt x="12622" y="13441"/>
                  <a:pt x="12000" y="14256"/>
                  <a:pt x="12000" y="15120"/>
                </a:cubicBezTo>
                <a:lnTo>
                  <a:pt x="12000" y="15709"/>
                </a:lnTo>
                <a:cubicBezTo>
                  <a:pt x="12000" y="16141"/>
                  <a:pt x="11460" y="16495"/>
                  <a:pt x="10800" y="16495"/>
                </a:cubicBezTo>
                <a:cubicBezTo>
                  <a:pt x="10140" y="16495"/>
                  <a:pt x="9600" y="16141"/>
                  <a:pt x="9600" y="15709"/>
                </a:cubicBezTo>
                <a:lnTo>
                  <a:pt x="9600" y="15120"/>
                </a:lnTo>
                <a:cubicBezTo>
                  <a:pt x="9600" y="13760"/>
                  <a:pt x="10575" y="12479"/>
                  <a:pt x="12240" y="11664"/>
                </a:cubicBezTo>
                <a:lnTo>
                  <a:pt x="16800" y="9425"/>
                </a:lnTo>
                <a:cubicBezTo>
                  <a:pt x="18307" y="8684"/>
                  <a:pt x="19200" y="7521"/>
                  <a:pt x="19200" y="6284"/>
                </a:cubicBezTo>
                <a:cubicBezTo>
                  <a:pt x="19200" y="3682"/>
                  <a:pt x="15975" y="1571"/>
                  <a:pt x="12000" y="1571"/>
                </a:cubicBezTo>
                <a:lnTo>
                  <a:pt x="9600" y="1571"/>
                </a:lnTo>
                <a:close/>
                <a:moveTo>
                  <a:pt x="9000" y="20422"/>
                </a:moveTo>
                <a:cubicBezTo>
                  <a:pt x="9000" y="19771"/>
                  <a:pt x="9806" y="19244"/>
                  <a:pt x="10800" y="19244"/>
                </a:cubicBezTo>
                <a:cubicBezTo>
                  <a:pt x="11794" y="19244"/>
                  <a:pt x="12600" y="19771"/>
                  <a:pt x="12600" y="20422"/>
                </a:cubicBezTo>
                <a:cubicBezTo>
                  <a:pt x="12600" y="21073"/>
                  <a:pt x="11794" y="21600"/>
                  <a:pt x="10800" y="21600"/>
                </a:cubicBezTo>
                <a:cubicBezTo>
                  <a:pt x="9806" y="21600"/>
                  <a:pt x="9000" y="21073"/>
                  <a:pt x="9000" y="2042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numCol="1" spcCol="38100" anchor="ctr">
            <a:noAutofit/>
          </a:bodyPr>
          <a:lstStyle/>
          <a:p>
            <a:pPr marL="0" marR="177800" indent="19050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2" name="Shape"/>
          <p:cNvSpPr/>
          <p:nvPr>
            <p:ph type="body" sz="quarter" idx="23"/>
          </p:nvPr>
        </p:nvSpPr>
        <p:spPr>
          <a:xfrm>
            <a:off x="10093083" y="4862159"/>
            <a:ext cx="867461" cy="1325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00" y="1571"/>
                </a:moveTo>
                <a:cubicBezTo>
                  <a:pt x="5625" y="1571"/>
                  <a:pt x="2400" y="3682"/>
                  <a:pt x="2400" y="6284"/>
                </a:cubicBezTo>
                <a:cubicBezTo>
                  <a:pt x="2400" y="6716"/>
                  <a:pt x="1860" y="7069"/>
                  <a:pt x="1200" y="7069"/>
                </a:cubicBezTo>
                <a:cubicBezTo>
                  <a:pt x="540" y="7069"/>
                  <a:pt x="0" y="6716"/>
                  <a:pt x="0" y="6284"/>
                </a:cubicBezTo>
                <a:cubicBezTo>
                  <a:pt x="0" y="2813"/>
                  <a:pt x="4297" y="0"/>
                  <a:pt x="9600" y="0"/>
                </a:cubicBezTo>
                <a:lnTo>
                  <a:pt x="12000" y="0"/>
                </a:lnTo>
                <a:cubicBezTo>
                  <a:pt x="17302" y="0"/>
                  <a:pt x="21600" y="2813"/>
                  <a:pt x="21600" y="6284"/>
                </a:cubicBezTo>
                <a:cubicBezTo>
                  <a:pt x="21600" y="8017"/>
                  <a:pt x="20355" y="9641"/>
                  <a:pt x="18240" y="10682"/>
                </a:cubicBezTo>
                <a:lnTo>
                  <a:pt x="13680" y="12921"/>
                </a:lnTo>
                <a:cubicBezTo>
                  <a:pt x="12622" y="13441"/>
                  <a:pt x="12000" y="14256"/>
                  <a:pt x="12000" y="15120"/>
                </a:cubicBezTo>
                <a:lnTo>
                  <a:pt x="12000" y="15709"/>
                </a:lnTo>
                <a:cubicBezTo>
                  <a:pt x="12000" y="16141"/>
                  <a:pt x="11460" y="16495"/>
                  <a:pt x="10800" y="16495"/>
                </a:cubicBezTo>
                <a:cubicBezTo>
                  <a:pt x="10140" y="16495"/>
                  <a:pt x="9600" y="16141"/>
                  <a:pt x="9600" y="15709"/>
                </a:cubicBezTo>
                <a:lnTo>
                  <a:pt x="9600" y="15120"/>
                </a:lnTo>
                <a:cubicBezTo>
                  <a:pt x="9600" y="13760"/>
                  <a:pt x="10575" y="12479"/>
                  <a:pt x="12240" y="11664"/>
                </a:cubicBezTo>
                <a:lnTo>
                  <a:pt x="16800" y="9425"/>
                </a:lnTo>
                <a:cubicBezTo>
                  <a:pt x="18307" y="8684"/>
                  <a:pt x="19200" y="7521"/>
                  <a:pt x="19200" y="6284"/>
                </a:cubicBezTo>
                <a:cubicBezTo>
                  <a:pt x="19200" y="3682"/>
                  <a:pt x="15975" y="1571"/>
                  <a:pt x="12000" y="1571"/>
                </a:cubicBezTo>
                <a:lnTo>
                  <a:pt x="9600" y="1571"/>
                </a:lnTo>
                <a:close/>
                <a:moveTo>
                  <a:pt x="9000" y="20422"/>
                </a:moveTo>
                <a:cubicBezTo>
                  <a:pt x="9000" y="19771"/>
                  <a:pt x="9806" y="19244"/>
                  <a:pt x="10800" y="19244"/>
                </a:cubicBezTo>
                <a:cubicBezTo>
                  <a:pt x="11794" y="19244"/>
                  <a:pt x="12600" y="19771"/>
                  <a:pt x="12600" y="20422"/>
                </a:cubicBezTo>
                <a:cubicBezTo>
                  <a:pt x="12600" y="21073"/>
                  <a:pt x="11794" y="21600"/>
                  <a:pt x="10800" y="21600"/>
                </a:cubicBezTo>
                <a:cubicBezTo>
                  <a:pt x="9806" y="21600"/>
                  <a:pt x="9000" y="21073"/>
                  <a:pt x="9000" y="2042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numCol="1" spcCol="38100" anchor="ctr">
            <a:noAutofit/>
          </a:bodyPr>
          <a:lstStyle/>
          <a:p>
            <a:pPr marL="0" marR="177800" indent="19050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3" name="Shape"/>
          <p:cNvSpPr/>
          <p:nvPr>
            <p:ph type="body" sz="quarter" idx="24"/>
          </p:nvPr>
        </p:nvSpPr>
        <p:spPr>
          <a:xfrm>
            <a:off x="13526575" y="8299838"/>
            <a:ext cx="867462" cy="132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00" y="1571"/>
                </a:moveTo>
                <a:cubicBezTo>
                  <a:pt x="5625" y="1571"/>
                  <a:pt x="2400" y="3682"/>
                  <a:pt x="2400" y="6284"/>
                </a:cubicBezTo>
                <a:cubicBezTo>
                  <a:pt x="2400" y="6716"/>
                  <a:pt x="1860" y="7069"/>
                  <a:pt x="1200" y="7069"/>
                </a:cubicBezTo>
                <a:cubicBezTo>
                  <a:pt x="540" y="7069"/>
                  <a:pt x="0" y="6716"/>
                  <a:pt x="0" y="6284"/>
                </a:cubicBezTo>
                <a:cubicBezTo>
                  <a:pt x="0" y="2813"/>
                  <a:pt x="4297" y="0"/>
                  <a:pt x="9600" y="0"/>
                </a:cubicBezTo>
                <a:lnTo>
                  <a:pt x="12000" y="0"/>
                </a:lnTo>
                <a:cubicBezTo>
                  <a:pt x="17302" y="0"/>
                  <a:pt x="21600" y="2813"/>
                  <a:pt x="21600" y="6284"/>
                </a:cubicBezTo>
                <a:cubicBezTo>
                  <a:pt x="21600" y="8017"/>
                  <a:pt x="20355" y="9641"/>
                  <a:pt x="18240" y="10682"/>
                </a:cubicBezTo>
                <a:lnTo>
                  <a:pt x="13680" y="12921"/>
                </a:lnTo>
                <a:cubicBezTo>
                  <a:pt x="12622" y="13441"/>
                  <a:pt x="12000" y="14256"/>
                  <a:pt x="12000" y="15120"/>
                </a:cubicBezTo>
                <a:lnTo>
                  <a:pt x="12000" y="15709"/>
                </a:lnTo>
                <a:cubicBezTo>
                  <a:pt x="12000" y="16141"/>
                  <a:pt x="11460" y="16495"/>
                  <a:pt x="10800" y="16495"/>
                </a:cubicBezTo>
                <a:cubicBezTo>
                  <a:pt x="10140" y="16495"/>
                  <a:pt x="9600" y="16141"/>
                  <a:pt x="9600" y="15709"/>
                </a:cubicBezTo>
                <a:lnTo>
                  <a:pt x="9600" y="15120"/>
                </a:lnTo>
                <a:cubicBezTo>
                  <a:pt x="9600" y="13760"/>
                  <a:pt x="10575" y="12479"/>
                  <a:pt x="12240" y="11664"/>
                </a:cubicBezTo>
                <a:lnTo>
                  <a:pt x="16800" y="9425"/>
                </a:lnTo>
                <a:cubicBezTo>
                  <a:pt x="18307" y="8684"/>
                  <a:pt x="19200" y="7521"/>
                  <a:pt x="19200" y="6284"/>
                </a:cubicBezTo>
                <a:cubicBezTo>
                  <a:pt x="19200" y="3682"/>
                  <a:pt x="15975" y="1571"/>
                  <a:pt x="12000" y="1571"/>
                </a:cubicBezTo>
                <a:lnTo>
                  <a:pt x="9600" y="1571"/>
                </a:lnTo>
                <a:close/>
                <a:moveTo>
                  <a:pt x="9000" y="20422"/>
                </a:moveTo>
                <a:cubicBezTo>
                  <a:pt x="9000" y="19771"/>
                  <a:pt x="9806" y="19244"/>
                  <a:pt x="10800" y="19244"/>
                </a:cubicBezTo>
                <a:cubicBezTo>
                  <a:pt x="11794" y="19244"/>
                  <a:pt x="12600" y="19771"/>
                  <a:pt x="12600" y="20422"/>
                </a:cubicBezTo>
                <a:cubicBezTo>
                  <a:pt x="12600" y="21073"/>
                  <a:pt x="11794" y="21600"/>
                  <a:pt x="10800" y="21600"/>
                </a:cubicBezTo>
                <a:cubicBezTo>
                  <a:pt x="9806" y="21600"/>
                  <a:pt x="9000" y="21073"/>
                  <a:pt x="9000" y="2042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numCol="1" spcCol="38100" anchor="ctr">
            <a:noAutofit/>
          </a:bodyPr>
          <a:lstStyle/>
          <a:p>
            <a:pPr marL="0" marR="177800" indent="19050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4" name="Bullet points 2"/>
          <p:cNvSpPr/>
          <p:nvPr>
            <p:ph type="body" sz="quarter" idx="25"/>
          </p:nvPr>
        </p:nvSpPr>
        <p:spPr>
          <a:xfrm>
            <a:off x="16039337" y="3699664"/>
            <a:ext cx="7021116" cy="3356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81" y="0"/>
                </a:moveTo>
                <a:cubicBezTo>
                  <a:pt x="2296" y="0"/>
                  <a:pt x="2065" y="484"/>
                  <a:pt x="2065" y="1080"/>
                </a:cubicBezTo>
                <a:lnTo>
                  <a:pt x="2065" y="8641"/>
                </a:lnTo>
                <a:lnTo>
                  <a:pt x="0" y="10799"/>
                </a:lnTo>
                <a:lnTo>
                  <a:pt x="2065" y="12959"/>
                </a:lnTo>
                <a:lnTo>
                  <a:pt x="2065" y="20520"/>
                </a:lnTo>
                <a:cubicBezTo>
                  <a:pt x="2065" y="21116"/>
                  <a:pt x="2296" y="21600"/>
                  <a:pt x="2581" y="21600"/>
                </a:cubicBezTo>
                <a:lnTo>
                  <a:pt x="21084" y="21600"/>
                </a:lnTo>
                <a:cubicBezTo>
                  <a:pt x="21369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369" y="0"/>
                  <a:pt x="21084" y="0"/>
                </a:cubicBezTo>
                <a:lnTo>
                  <a:pt x="2581" y="0"/>
                </a:lnTo>
                <a:close/>
              </a:path>
            </a:pathLst>
          </a:cu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/>
          <a:lstStyle>
            <a:lvl1pPr marL="635000"/>
          </a:lstStyle>
          <a:p>
            <a:pPr/>
            <a:r>
              <a:t>Bullet points 2</a:t>
            </a:r>
          </a:p>
        </p:txBody>
      </p:sp>
      <p:sp>
        <p:nvSpPr>
          <p:cNvPr id="125" name="Bullet points 4"/>
          <p:cNvSpPr/>
          <p:nvPr>
            <p:ph type="body" sz="quarter" idx="26"/>
          </p:nvPr>
        </p:nvSpPr>
        <p:spPr>
          <a:xfrm>
            <a:off x="16051110" y="7284294"/>
            <a:ext cx="7021116" cy="3356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81" y="0"/>
                </a:moveTo>
                <a:cubicBezTo>
                  <a:pt x="2296" y="0"/>
                  <a:pt x="2065" y="484"/>
                  <a:pt x="2065" y="1080"/>
                </a:cubicBezTo>
                <a:lnTo>
                  <a:pt x="2065" y="8641"/>
                </a:lnTo>
                <a:lnTo>
                  <a:pt x="0" y="10799"/>
                </a:lnTo>
                <a:lnTo>
                  <a:pt x="2065" y="12959"/>
                </a:lnTo>
                <a:lnTo>
                  <a:pt x="2065" y="20520"/>
                </a:lnTo>
                <a:cubicBezTo>
                  <a:pt x="2065" y="21116"/>
                  <a:pt x="2296" y="21600"/>
                  <a:pt x="2581" y="21600"/>
                </a:cubicBezTo>
                <a:lnTo>
                  <a:pt x="21084" y="21600"/>
                </a:lnTo>
                <a:cubicBezTo>
                  <a:pt x="21369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369" y="0"/>
                  <a:pt x="21084" y="0"/>
                </a:cubicBezTo>
                <a:lnTo>
                  <a:pt x="2581" y="0"/>
                </a:lnTo>
                <a:close/>
              </a:path>
            </a:pathLst>
          </a:cu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/>
          <a:lstStyle>
            <a:lvl1pPr marL="635000"/>
          </a:lstStyle>
          <a:p>
            <a:pPr/>
            <a:r>
              <a:t>Bullet points 4</a:t>
            </a:r>
          </a:p>
        </p:txBody>
      </p:sp>
      <p:sp>
        <p:nvSpPr>
          <p:cNvPr id="126" name="Bullet points 1"/>
          <p:cNvSpPr/>
          <p:nvPr>
            <p:ph type="body" sz="quarter" idx="27"/>
          </p:nvPr>
        </p:nvSpPr>
        <p:spPr>
          <a:xfrm>
            <a:off x="1438774" y="3737873"/>
            <a:ext cx="7013973" cy="3319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44" y="0"/>
                </a:moveTo>
                <a:cubicBezTo>
                  <a:pt x="19327" y="0"/>
                  <a:pt x="19555" y="483"/>
                  <a:pt x="19555" y="1079"/>
                </a:cubicBezTo>
                <a:lnTo>
                  <a:pt x="19555" y="8643"/>
                </a:lnTo>
                <a:lnTo>
                  <a:pt x="21600" y="10801"/>
                </a:lnTo>
                <a:lnTo>
                  <a:pt x="19555" y="12960"/>
                </a:lnTo>
                <a:lnTo>
                  <a:pt x="19555" y="20521"/>
                </a:lnTo>
                <a:cubicBezTo>
                  <a:pt x="19555" y="21117"/>
                  <a:pt x="19327" y="21600"/>
                  <a:pt x="19044" y="21600"/>
                </a:cubicBezTo>
                <a:lnTo>
                  <a:pt x="511" y="21600"/>
                </a:lnTo>
                <a:cubicBezTo>
                  <a:pt x="229" y="21600"/>
                  <a:pt x="0" y="21117"/>
                  <a:pt x="0" y="20521"/>
                </a:cubicBezTo>
                <a:lnTo>
                  <a:pt x="0" y="1079"/>
                </a:lnTo>
                <a:cubicBezTo>
                  <a:pt x="0" y="483"/>
                  <a:pt x="229" y="0"/>
                  <a:pt x="511" y="0"/>
                </a:cubicBezTo>
                <a:lnTo>
                  <a:pt x="19044" y="0"/>
                </a:lnTo>
                <a:close/>
              </a:path>
            </a:pathLst>
          </a:cu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/>
          <a:lstStyle>
            <a:lvl1pPr marL="635000"/>
          </a:lstStyle>
          <a:p>
            <a:pPr/>
            <a:r>
              <a:t>Bullet points 1</a:t>
            </a:r>
          </a:p>
        </p:txBody>
      </p:sp>
      <p:sp>
        <p:nvSpPr>
          <p:cNvPr id="127" name="Bullet points 3"/>
          <p:cNvSpPr/>
          <p:nvPr>
            <p:ph type="body" sz="quarter" idx="28"/>
          </p:nvPr>
        </p:nvSpPr>
        <p:spPr>
          <a:xfrm>
            <a:off x="1438784" y="7302551"/>
            <a:ext cx="7013973" cy="3319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44" y="0"/>
                </a:moveTo>
                <a:cubicBezTo>
                  <a:pt x="19327" y="0"/>
                  <a:pt x="19555" y="483"/>
                  <a:pt x="19555" y="1079"/>
                </a:cubicBezTo>
                <a:lnTo>
                  <a:pt x="19555" y="8643"/>
                </a:lnTo>
                <a:lnTo>
                  <a:pt x="21600" y="10801"/>
                </a:lnTo>
                <a:lnTo>
                  <a:pt x="19555" y="12963"/>
                </a:lnTo>
                <a:lnTo>
                  <a:pt x="19555" y="20521"/>
                </a:lnTo>
                <a:cubicBezTo>
                  <a:pt x="19555" y="21117"/>
                  <a:pt x="19327" y="21600"/>
                  <a:pt x="19044" y="21600"/>
                </a:cubicBezTo>
                <a:lnTo>
                  <a:pt x="511" y="21600"/>
                </a:lnTo>
                <a:cubicBezTo>
                  <a:pt x="229" y="21600"/>
                  <a:pt x="0" y="21117"/>
                  <a:pt x="0" y="20521"/>
                </a:cubicBezTo>
                <a:lnTo>
                  <a:pt x="0" y="1079"/>
                </a:lnTo>
                <a:cubicBezTo>
                  <a:pt x="0" y="483"/>
                  <a:pt x="229" y="0"/>
                  <a:pt x="511" y="0"/>
                </a:cubicBezTo>
                <a:lnTo>
                  <a:pt x="19044" y="0"/>
                </a:lnTo>
                <a:close/>
              </a:path>
            </a:pathLst>
          </a:cu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/>
          <a:lstStyle>
            <a:lvl1pPr marL="635000"/>
          </a:lstStyle>
          <a:p>
            <a:pPr/>
            <a:r>
              <a:t>Bullet points 3</a:t>
            </a:r>
          </a:p>
        </p:txBody>
      </p:sp>
      <p:sp>
        <p:nvSpPr>
          <p:cNvPr id="128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9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30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131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con bullets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ounded Rectangle"/>
          <p:cNvSpPr/>
          <p:nvPr>
            <p:ph type="body" sz="quarter" idx="21"/>
          </p:nvPr>
        </p:nvSpPr>
        <p:spPr>
          <a:xfrm>
            <a:off x="1987242" y="2034261"/>
            <a:ext cx="17077176" cy="2921001"/>
          </a:xfrm>
          <a:prstGeom prst="roundRect">
            <a:avLst>
              <a:gd name="adj" fmla="val 14118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40" name="Bullet points 1"/>
          <p:cNvSpPr/>
          <p:nvPr>
            <p:ph type="body" sz="quarter" idx="22"/>
          </p:nvPr>
        </p:nvSpPr>
        <p:spPr>
          <a:xfrm>
            <a:off x="5604669" y="2034261"/>
            <a:ext cx="13174662" cy="2921001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1</a:t>
            </a:r>
          </a:p>
        </p:txBody>
      </p:sp>
      <p:sp>
        <p:nvSpPr>
          <p:cNvPr id="141" name="Rounded Rectangle"/>
          <p:cNvSpPr/>
          <p:nvPr>
            <p:ph type="body" sz="quarter" idx="23"/>
          </p:nvPr>
        </p:nvSpPr>
        <p:spPr>
          <a:xfrm>
            <a:off x="1987242" y="5567405"/>
            <a:ext cx="17077176" cy="2921001"/>
          </a:xfrm>
          <a:prstGeom prst="roundRect">
            <a:avLst>
              <a:gd name="adj" fmla="val 14118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42" name="Bullet points 2"/>
          <p:cNvSpPr/>
          <p:nvPr>
            <p:ph type="body" sz="quarter" idx="24"/>
          </p:nvPr>
        </p:nvSpPr>
        <p:spPr>
          <a:xfrm>
            <a:off x="5604668" y="5567405"/>
            <a:ext cx="13174663" cy="2921001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2</a:t>
            </a:r>
          </a:p>
        </p:txBody>
      </p:sp>
      <p:sp>
        <p:nvSpPr>
          <p:cNvPr id="143" name="Slide Title"/>
          <p:cNvSpPr txBox="1"/>
          <p:nvPr>
            <p:ph type="title" hasCustomPrompt="1"/>
          </p:nvPr>
        </p:nvSpPr>
        <p:spPr>
          <a:xfrm>
            <a:off x="2095500" y="-12054"/>
            <a:ext cx="20834183" cy="149335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144" name="Rounded Rectangle"/>
          <p:cNvSpPr/>
          <p:nvPr>
            <p:ph type="body" sz="quarter" idx="25"/>
          </p:nvPr>
        </p:nvSpPr>
        <p:spPr>
          <a:xfrm>
            <a:off x="1987242" y="9221199"/>
            <a:ext cx="17077176" cy="2921001"/>
          </a:xfrm>
          <a:prstGeom prst="roundRect">
            <a:avLst>
              <a:gd name="adj" fmla="val 14118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45" name="Bullet points 3"/>
          <p:cNvSpPr/>
          <p:nvPr>
            <p:ph type="body" sz="quarter" idx="26"/>
          </p:nvPr>
        </p:nvSpPr>
        <p:spPr>
          <a:xfrm>
            <a:off x="5604669" y="9221199"/>
            <a:ext cx="13174662" cy="2921001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3</a:t>
            </a:r>
          </a:p>
        </p:txBody>
      </p:sp>
      <p:sp>
        <p:nvSpPr>
          <p:cNvPr id="146" name="Image"/>
          <p:cNvSpPr/>
          <p:nvPr>
            <p:ph type="pic" sz="quarter" idx="27"/>
          </p:nvPr>
        </p:nvSpPr>
        <p:spPr>
          <a:xfrm>
            <a:off x="2585116" y="9639167"/>
            <a:ext cx="2345697" cy="208506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7" name="Image"/>
          <p:cNvSpPr/>
          <p:nvPr>
            <p:ph type="pic" sz="quarter" idx="28"/>
          </p:nvPr>
        </p:nvSpPr>
        <p:spPr>
          <a:xfrm>
            <a:off x="2585116" y="5985373"/>
            <a:ext cx="2345697" cy="208506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8" name="Image"/>
          <p:cNvSpPr/>
          <p:nvPr>
            <p:ph type="pic" sz="quarter" idx="29"/>
          </p:nvPr>
        </p:nvSpPr>
        <p:spPr>
          <a:xfrm>
            <a:off x="2585116" y="2452229"/>
            <a:ext cx="2345697" cy="208506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5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6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7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baseline="0" sz="1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9pPr>
    </p:titleStyle>
    <p:bodyStyle>
      <a:lvl1pPr marL="5080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1pPr>
      <a:lvl2pPr marL="11176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2pPr>
      <a:lvl3pPr marL="17272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3pPr>
      <a:lvl4pPr marL="23368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4pPr>
      <a:lvl5pPr marL="29464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5pPr>
      <a:lvl6pPr marL="34290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•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6pPr>
      <a:lvl7pPr marL="40386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•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7pPr>
      <a:lvl8pPr marL="46482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•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8pPr>
      <a:lvl9pPr marL="52578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•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gif"/><Relationship Id="rId3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gif"/><Relationship Id="rId3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gif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gif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gif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gif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gif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Algoritmi sortiranj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Algoritmi sortiranja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Merge sort — Koraci algorit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 sort — Koraci algoritma</a:t>
            </a:r>
          </a:p>
        </p:txBody>
      </p:sp>
      <p:sp>
        <p:nvSpPr>
          <p:cNvPr id="388" name="Podeli niz na dva dela:"/>
          <p:cNvSpPr txBox="1"/>
          <p:nvPr>
            <p:ph type="body" sz="quarter" idx="1"/>
          </p:nvPr>
        </p:nvSpPr>
        <p:spPr>
          <a:xfrm>
            <a:off x="2029490" y="2483810"/>
            <a:ext cx="6228722" cy="927101"/>
          </a:xfrm>
          <a:prstGeom prst="rect">
            <a:avLst/>
          </a:prstGeom>
        </p:spPr>
        <p:txBody>
          <a:bodyPr/>
          <a:lstStyle>
            <a:lvl1pPr marL="304800" indent="-228600" defTabSz="825500">
              <a:lnSpc>
                <a:spcPct val="110000"/>
              </a:lnSpc>
              <a:spcBef>
                <a:spcPts val="0"/>
              </a:spcBef>
              <a:buSzPct val="100000"/>
              <a:buAutoNum type="arabicPeriod" startAt="1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 Podeli niz na dva dela:</a:t>
            </a:r>
          </a:p>
        </p:txBody>
      </p:sp>
      <p:sp>
        <p:nvSpPr>
          <p:cNvPr id="389" name="Pozovi rekurzivno mergeSort na L I R:"/>
          <p:cNvSpPr txBox="1"/>
          <p:nvPr/>
        </p:nvSpPr>
        <p:spPr>
          <a:xfrm>
            <a:off x="12187256" y="2483810"/>
            <a:ext cx="1068865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55600" indent="-228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00000"/>
              <a:buAutoNum type="arabicPeriod" startAt="2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 Pozovi rekurzivno 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mergeSort</a:t>
            </a:r>
            <a:r>
              <a:t> na 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t> I 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t>:</a:t>
            </a:r>
          </a:p>
        </p:txBody>
      </p:sp>
      <p:sp>
        <p:nvSpPr>
          <p:cNvPr id="390" name="Spoji dva sortirana niza u jedan:"/>
          <p:cNvSpPr txBox="1"/>
          <p:nvPr/>
        </p:nvSpPr>
        <p:spPr>
          <a:xfrm>
            <a:off x="2032000" y="6042388"/>
            <a:ext cx="1068865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355600" indent="-228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00000"/>
              <a:buAutoNum type="arabicPeriod" startAt="3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 Spoji dva sortirana niza u jedan:</a:t>
            </a:r>
          </a:p>
        </p:txBody>
      </p:sp>
      <p:sp>
        <p:nvSpPr>
          <p:cNvPr id="391" name="Dodaj preostale elemente:"/>
          <p:cNvSpPr txBox="1"/>
          <p:nvPr/>
        </p:nvSpPr>
        <p:spPr>
          <a:xfrm>
            <a:off x="12187256" y="6046132"/>
            <a:ext cx="1068865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355600" indent="-228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00000"/>
              <a:buAutoNum type="arabicPeriod" startAt="4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Dodaj preostale elemente:</a:t>
            </a:r>
          </a:p>
        </p:txBody>
      </p:sp>
      <p:pic>
        <p:nvPicPr>
          <p:cNvPr id="39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8142" y="5488833"/>
            <a:ext cx="10688653" cy="7925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70392" y="5488833"/>
            <a:ext cx="10688651" cy="79259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33200" y="1871904"/>
            <a:ext cx="10563036" cy="4632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68142" y="1866800"/>
            <a:ext cx="10688653" cy="5140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Class="entr" nodeType="afterEffect" presetSubtype="2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9" grpId="3"/>
      <p:bldP build="whole" bldLvl="1" animBg="1" rev="0" advAuto="0" spid="388" grpId="1"/>
      <p:bldP build="whole" bldLvl="1" animBg="1" rev="0" advAuto="0" spid="394" grpId="4"/>
      <p:bldP build="whole" bldLvl="1" animBg="1" rev="0" advAuto="0" spid="393" grpId="8"/>
      <p:bldP build="whole" bldLvl="1" animBg="1" rev="0" advAuto="0" spid="392" grpId="6"/>
      <p:bldP build="whole" bldLvl="1" animBg="1" rev="0" advAuto="0" spid="395" grpId="2"/>
      <p:bldP build="whole" bldLvl="1" animBg="1" rev="0" advAuto="0" spid="391" grpId="7"/>
      <p:bldP build="whole" bldLvl="1" animBg="1" rev="0" advAuto="0" spid="390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Merge sort — Zajedn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 sort — Zajedno</a:t>
            </a:r>
          </a:p>
        </p:txBody>
      </p:sp>
      <p:sp>
        <p:nvSpPr>
          <p:cNvPr id="398" name="Pogodan za paralelizaciju — nazivsne rekurzije na podnizovima…"/>
          <p:cNvSpPr txBox="1"/>
          <p:nvPr>
            <p:ph type="body" idx="1"/>
          </p:nvPr>
        </p:nvSpPr>
        <p:spPr>
          <a:xfrm>
            <a:off x="9077389" y="2402439"/>
            <a:ext cx="14961562" cy="10139379"/>
          </a:xfrm>
          <a:prstGeom prst="rect">
            <a:avLst/>
          </a:prstGeom>
        </p:spPr>
        <p:txBody>
          <a:bodyPr/>
          <a:lstStyle/>
          <a:p>
            <a:pPr indent="-508000">
              <a:buChar char="✅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Pogodan za paralelizaciju</a:t>
            </a:r>
            <a:r>
              <a:t> — nazivsne rekurzije na podnizovima</a:t>
            </a:r>
          </a:p>
          <a:p>
            <a:pPr indent="-508000">
              <a:buChar char="✅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Stabilan algoritam</a:t>
            </a:r>
            <a:r>
              <a:t> — ne menja redosled elemenata koji su jednaki</a:t>
            </a:r>
          </a:p>
          <a:p>
            <a:pPr indent="-508000">
              <a:buChar char="✅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Deterministički</a:t>
            </a:r>
            <a:r>
              <a:t> — vreme izvršavanja ne zavisi od redosleda elemenata</a:t>
            </a:r>
          </a:p>
          <a:p>
            <a:pPr indent="-508000">
              <a:buChar char="✅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Efikasan za rad sa velikim strukturama</a:t>
            </a:r>
            <a:r>
              <a:t> — pogodan za eksterno sortiranje (</a:t>
            </a:r>
            <a:r>
              <a:rPr i="1"/>
              <a:t>fajlovi na disku</a:t>
            </a:r>
            <a:r>
              <a:t>)</a:t>
            </a:r>
          </a:p>
          <a:p>
            <a:pPr indent="-508000">
              <a:buChar char="🔁"/>
            </a:pPr>
            <a:r>
              <a:t>Postoji više varijanti:</a:t>
            </a:r>
          </a:p>
          <a:p>
            <a:pPr lvl="1"/>
            <a:r>
              <a:t>Top-down merge sort (</a:t>
            </a:r>
            <a:r>
              <a:rPr i="1"/>
              <a:t>klasičan rekurzivni</a:t>
            </a:r>
            <a:r>
              <a:t>)</a:t>
            </a:r>
          </a:p>
          <a:p>
            <a:pPr lvl="1"/>
            <a:r>
              <a:t>Bottom-up merge sort (</a:t>
            </a:r>
            <a:r>
              <a:rPr i="1"/>
              <a:t>iterativni</a:t>
            </a:r>
            <a:r>
              <a:t>)</a:t>
            </a:r>
          </a:p>
          <a:p>
            <a:pPr lvl="1"/>
            <a:r>
              <a:t>Natural merge sort (</a:t>
            </a:r>
            <a:r>
              <a:rPr i="1"/>
              <a:t>iskorišćava već sortirane delove</a:t>
            </a:r>
            <a:r>
              <a:t>)</a:t>
            </a:r>
          </a:p>
          <a:p>
            <a:pPr lvl="1"/>
            <a:r>
              <a:t>Ping-pong merge sort (</a:t>
            </a:r>
            <a:r>
              <a:rPr i="1"/>
              <a:t>dva niza koji se “prelivaju”</a:t>
            </a:r>
            <a:r>
              <a:t>)</a:t>
            </a:r>
          </a:p>
        </p:txBody>
      </p:sp>
      <p:pic>
        <p:nvPicPr>
          <p:cNvPr id="39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2287" y="1472923"/>
            <a:ext cx="8603903" cy="121027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9" grpId="1"/>
      <p:bldP build="p" bldLvl="5" animBg="1" rev="0" advAuto="0" spid="398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Quicksort-example.gif" descr="Quicksort-exampl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25121" y="2812112"/>
            <a:ext cx="6563442" cy="3938066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Quick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sort</a:t>
            </a:r>
          </a:p>
        </p:txBody>
      </p:sp>
      <p:sp>
        <p:nvSpPr>
          <p:cNvPr id="403" name="Ideja algoritma:…"/>
          <p:cNvSpPr txBox="1"/>
          <p:nvPr/>
        </p:nvSpPr>
        <p:spPr>
          <a:xfrm>
            <a:off x="2029490" y="2483810"/>
            <a:ext cx="12568109" cy="4594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🧠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Ideja algoritma: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Odavrati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pivot</a:t>
            </a:r>
            <a:r>
              <a:t> element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Podeliti niz u dva dela:</a:t>
            </a:r>
          </a:p>
          <a:p>
            <a:pPr lvl="2" marL="17272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Levi deo:</a:t>
            </a:r>
            <a:r>
              <a:t> elementi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manji od pivota</a:t>
            </a:r>
          </a:p>
          <a:p>
            <a:pPr lvl="2" marL="17272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Desni deo:</a:t>
            </a:r>
            <a:r>
              <a:t> elementi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veći od pivota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Rekurzivno primeniit isti postupak na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svaki podniz</a:t>
            </a:r>
          </a:p>
        </p:txBody>
      </p:sp>
      <p:sp>
        <p:nvSpPr>
          <p:cNvPr id="404" name="Strategije za isbor pivota:…"/>
          <p:cNvSpPr txBox="1"/>
          <p:nvPr/>
        </p:nvSpPr>
        <p:spPr>
          <a:xfrm>
            <a:off x="2029490" y="6928810"/>
            <a:ext cx="12568109" cy="4594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⚙️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Strategije za isbor pivota: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Prvi element</a:t>
            </a:r>
            <a:r>
              <a:t> niza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Poslednji element</a:t>
            </a:r>
            <a:r>
              <a:t> niza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>
                <a:latin typeface="+mn-lt"/>
                <a:ea typeface="+mn-ea"/>
                <a:cs typeface="+mn-cs"/>
                <a:sym typeface="Montserrat Thin Bold"/>
              </a:defRPr>
            </a:pPr>
            <a:r>
              <a:t>Nasumični element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Median-of-three</a:t>
            </a:r>
          </a:p>
        </p:txBody>
      </p:sp>
      <p:pic>
        <p:nvPicPr>
          <p:cNvPr id="40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62933" y="5029144"/>
            <a:ext cx="11087817" cy="7919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096663" origin="layout" pathEditMode="relative">
                                      <p:cBhvr>
                                        <p:cTn id="59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Class="entr" nodeType="after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5" grpId="5"/>
      <p:bldP build="p" bldLvl="5" animBg="1" rev="0" advAuto="0" spid="404" grpId="3"/>
      <p:bldP build="whole" bldLvl="1" animBg="1" rev="0" advAuto="0" spid="401" grpId="2"/>
      <p:bldP build="p" bldLvl="5" animBg="1" rev="0" advAuto="0" spid="40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Quicksort-example.gif" descr="Quicksort-exampl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88719" y="1756491"/>
            <a:ext cx="6563443" cy="3938065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Quick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sort</a:t>
            </a:r>
          </a:p>
        </p:txBody>
      </p:sp>
      <p:sp>
        <p:nvSpPr>
          <p:cNvPr id="409" name="Karakteristike…"/>
          <p:cNvSpPr txBox="1"/>
          <p:nvPr/>
        </p:nvSpPr>
        <p:spPr>
          <a:xfrm>
            <a:off x="2029490" y="2483810"/>
            <a:ext cx="10439536" cy="4594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📌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Karakteristike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Deluje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rekurzivno</a:t>
            </a:r>
            <a:r>
              <a:t> kao merge sort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Brži u praksi</a:t>
            </a:r>
            <a:r>
              <a:t> ako su podaci već u memoriji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Manje memorijski zahtevan</a:t>
            </a:r>
            <a:r>
              <a:t> od merge sorta (</a:t>
            </a:r>
            <a:r>
              <a:rPr i="1"/>
              <a:t>sortira u mestu</a:t>
            </a:r>
            <a:r>
              <a:t>)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Složeniji</a:t>
            </a:r>
            <a:r>
              <a:t> za implementaciju</a:t>
            </a:r>
          </a:p>
        </p:txBody>
      </p:sp>
      <p:sp>
        <p:nvSpPr>
          <p:cNvPr id="410" name="Kompleksnost:…"/>
          <p:cNvSpPr txBox="1"/>
          <p:nvPr/>
        </p:nvSpPr>
        <p:spPr>
          <a:xfrm>
            <a:off x="2029490" y="6992310"/>
            <a:ext cx="8230926" cy="4594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📉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Kompleksnost: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Najgori slučaj:</a:t>
            </a:r>
            <a:r>
              <a:t>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</a:t>
            </a:r>
            <a:r>
              <a:rPr i="1"/>
              <a:t>niz je već sortiran sa lošim pivotom</a:t>
            </a:r>
            <a:r>
              <a:t>)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Prosečan slučaj:</a:t>
            </a:r>
            <a:r>
              <a:t>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*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pic>
        <p:nvPicPr>
          <p:cNvPr id="41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62933" y="5029144"/>
            <a:ext cx="11087817" cy="7919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09" grpId="1"/>
      <p:bldP build="p" bldLvl="5" animBg="1" rev="0" advAuto="0" spid="410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artition funckij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Partition funckija</a:t>
            </a:r>
          </a:p>
        </p:txBody>
      </p:sp>
      <p:sp>
        <p:nvSpPr>
          <p:cNvPr id="414" name="Objašnjenje:…"/>
          <p:cNvSpPr txBox="1"/>
          <p:nvPr/>
        </p:nvSpPr>
        <p:spPr>
          <a:xfrm>
            <a:off x="15900400" y="2335150"/>
            <a:ext cx="8221732" cy="466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✏️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Objašnjenje: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Pivot</a:t>
            </a:r>
            <a:r>
              <a:t> je poslednji element podniza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Elementi manji od pivota</a:t>
            </a:r>
            <a:r>
              <a:t> se pomeraju ulevo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Na kraju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pivot ide na svoje mesto</a:t>
            </a:r>
            <a:r>
              <a:t> (tačka razdvajanja)</a:t>
            </a:r>
          </a:p>
        </p:txBody>
      </p:sp>
      <p:pic>
        <p:nvPicPr>
          <p:cNvPr id="41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533" y="1130300"/>
            <a:ext cx="15948951" cy="8046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4" grpId="2"/>
      <p:bldP build="whole" bldLvl="1" animBg="1" rev="0" advAuto="0" spid="41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lavna funkcij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Glavna funkcija</a:t>
            </a:r>
          </a:p>
        </p:txBody>
      </p:sp>
      <p:sp>
        <p:nvSpPr>
          <p:cNvPr id="418" name="Napomena:…"/>
          <p:cNvSpPr txBox="1"/>
          <p:nvPr/>
        </p:nvSpPr>
        <p:spPr>
          <a:xfrm>
            <a:off x="1783957" y="6650540"/>
            <a:ext cx="11933968" cy="34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79119" indent="-579119" defTabSz="784225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⚠️"/>
              <a:defRPr baseline="0" sz="3420">
                <a:latin typeface="+mn-lt"/>
                <a:ea typeface="+mn-ea"/>
                <a:cs typeface="+mn-cs"/>
                <a:sym typeface="Montserrat Thin Bold"/>
              </a:defRPr>
            </a:pPr>
            <a:r>
              <a:t>Napomena:</a:t>
            </a:r>
          </a:p>
          <a:p>
            <a:pPr lvl="1" marL="1061719" indent="-361950" defTabSz="2316421">
              <a:spcBef>
                <a:spcPts val="40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 baseline="-10526" sz="2850"/>
            </a:pPr>
            <a:r>
              <a:t>Prvi poziv: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donjaGranica = 0, gornjaGranica = len(niz)-1</a:t>
            </a:r>
          </a:p>
          <a:p>
            <a:pPr lvl="1" marL="1061719" indent="-361950" defTabSz="2316421">
              <a:spcBef>
                <a:spcPts val="40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 baseline="-10526" sz="2850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Svaki rekurzivni poziv</a:t>
            </a:r>
            <a:r>
              <a:t> sortira podniz oko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novog pivota</a:t>
            </a:r>
          </a:p>
          <a:p>
            <a:pPr lvl="1" marL="1061719" indent="-361950" defTabSz="2316421">
              <a:spcBef>
                <a:spcPts val="40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 baseline="-10526" sz="2850"/>
            </a:pPr>
            <a:r>
              <a:t>Algoritam je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nestabilan</a:t>
            </a:r>
          </a:p>
          <a:p>
            <a:pPr lvl="1" marL="1061719" indent="-361950" defTabSz="2316421">
              <a:spcBef>
                <a:spcPts val="40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 baseline="-10526" sz="2850"/>
            </a:pPr>
            <a:r>
              <a:t>Sortira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in-place</a:t>
            </a:r>
            <a:r>
              <a:t> (ne koristi dodatnu memeriju)</a:t>
            </a:r>
          </a:p>
        </p:txBody>
      </p:sp>
      <p:sp>
        <p:nvSpPr>
          <p:cNvPr id="419" name="Zašto je koristan:…"/>
          <p:cNvSpPr txBox="1"/>
          <p:nvPr/>
        </p:nvSpPr>
        <p:spPr>
          <a:xfrm>
            <a:off x="14602491" y="6650540"/>
            <a:ext cx="7556769" cy="3451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✅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Zašto je koristan: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Veoma brz u praksi</a:t>
            </a:r>
            <a:r>
              <a:t> na velikim skupovima podataka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Jedan od najčešće korišćenih</a:t>
            </a:r>
            <a:r>
              <a:t> sort algoritama</a:t>
            </a:r>
          </a:p>
        </p:txBody>
      </p:sp>
      <p:pic>
        <p:nvPicPr>
          <p:cNvPr id="42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7873" y="874331"/>
            <a:ext cx="17282687" cy="6771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8" grpId="2"/>
      <p:bldP build="p" bldLvl="5" animBg="1" rev="0" advAuto="0" spid="419" grpId="3"/>
      <p:bldP build="whole" bldLvl="1" animBg="1" rev="0" advAuto="0" spid="42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Zadaci za vežb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Zadaci za vežbu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Da li niz sadrži duplikat? (217.)"/>
          <p:cNvSpPr txBox="1"/>
          <p:nvPr>
            <p:ph type="title"/>
          </p:nvPr>
        </p:nvSpPr>
        <p:spPr>
          <a:xfrm>
            <a:off x="2092990" y="203772"/>
            <a:ext cx="21433786" cy="1988246"/>
          </a:xfrm>
          <a:prstGeom prst="rect">
            <a:avLst/>
          </a:prstGeom>
        </p:spPr>
        <p:txBody>
          <a:bodyPr/>
          <a:lstStyle/>
          <a:p>
            <a:pPr/>
            <a:r>
              <a:t>Da li niz sadrži duplikat? (</a:t>
            </a:r>
            <a:r>
              <a:rPr i="1"/>
              <a:t>217</a:t>
            </a:r>
            <a:r>
              <a:t>.)</a:t>
            </a:r>
          </a:p>
        </p:txBody>
      </p:sp>
      <p:sp>
        <p:nvSpPr>
          <p:cNvPr id="425" name="Dat je niz celobrojnih vrednosti nums. Vrati True ako se bilo koji broj pojavljuje barem dva puta, a False ako su svi brojevi različiti."/>
          <p:cNvSpPr txBox="1"/>
          <p:nvPr>
            <p:ph type="body" sz="quarter" idx="1"/>
          </p:nvPr>
        </p:nvSpPr>
        <p:spPr>
          <a:xfrm>
            <a:off x="2029490" y="2483810"/>
            <a:ext cx="19339453" cy="1640301"/>
          </a:xfrm>
          <a:prstGeom prst="rect">
            <a:avLst/>
          </a:prstGeom>
        </p:spPr>
        <p:txBody>
          <a:bodyPr/>
          <a:lstStyle/>
          <a:p>
            <a:pPr marL="555625" indent="-555625">
              <a:buClrTx/>
              <a:buSzPct val="100000"/>
              <a:buAutoNum type="arabicPeriod" startAt="1"/>
            </a:pPr>
            <a:r>
              <a:t>Dat je niz celobrojnih vrednosti nums. Vrati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t> ako se bilo koji broj pojavljuje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barem dva puta</a:t>
            </a:r>
            <a:r>
              <a:t>, 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t> ako su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svi brojevi različiti</a:t>
            </a:r>
            <a:r>
              <a:t>.</a:t>
            </a:r>
          </a:p>
        </p:txBody>
      </p:sp>
      <p:pic>
        <p:nvPicPr>
          <p:cNvPr id="426" name="Screenshot 2025-07-03 at 17.02.48.png" descr="Screenshot 2025-07-03 at 17.02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1497" y="3906176"/>
            <a:ext cx="7116996" cy="8729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Da li je reč anagram? (242.)"/>
          <p:cNvSpPr txBox="1"/>
          <p:nvPr>
            <p:ph type="title"/>
          </p:nvPr>
        </p:nvSpPr>
        <p:spPr>
          <a:xfrm>
            <a:off x="2092990" y="203772"/>
            <a:ext cx="20351508" cy="1988246"/>
          </a:xfrm>
          <a:prstGeom prst="rect">
            <a:avLst/>
          </a:prstGeom>
        </p:spPr>
        <p:txBody>
          <a:bodyPr/>
          <a:lstStyle/>
          <a:p>
            <a:pPr/>
            <a:r>
              <a:t>Da li je reč anagram? (</a:t>
            </a:r>
            <a:r>
              <a:rPr i="1"/>
              <a:t>242</a:t>
            </a:r>
            <a:r>
              <a:t>.)</a:t>
            </a:r>
          </a:p>
        </p:txBody>
      </p:sp>
      <p:sp>
        <p:nvSpPr>
          <p:cNvPr id="429" name="Data su dva stringa s i t. Vrati True ako je t anagram stringa s, a False u suprotnom. Anagram je reč ili fraza koja nastaje premeštanjem slova iz druge reči, koristeći sva slova tačno jednom."/>
          <p:cNvSpPr txBox="1"/>
          <p:nvPr>
            <p:ph type="body" sz="quarter" idx="1"/>
          </p:nvPr>
        </p:nvSpPr>
        <p:spPr>
          <a:xfrm>
            <a:off x="2029490" y="2483810"/>
            <a:ext cx="19339453" cy="1640301"/>
          </a:xfrm>
          <a:prstGeom prst="rect">
            <a:avLst/>
          </a:prstGeom>
        </p:spPr>
        <p:txBody>
          <a:bodyPr/>
          <a:lstStyle/>
          <a:p>
            <a:pPr marL="555625" indent="-555625">
              <a:buClrTx/>
              <a:buSzPct val="100000"/>
              <a:buAutoNum type="arabicPeriod" startAt="2"/>
            </a:pPr>
            <a:r>
              <a:t>Data su dva stringa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t> i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t>. Vrati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t> ako je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anagram</a:t>
            </a:r>
            <a:r>
              <a:t> stringa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t>, 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t> u suprotnom.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Anagram</a:t>
            </a:r>
            <a:r>
              <a:t> je reč ili fraza koja nastaje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premeštanjem slova</a:t>
            </a:r>
            <a:r>
              <a:t> iz druge reči, koristeći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sva slova tačno jednom</a:t>
            </a:r>
            <a:r>
              <a:t>.</a:t>
            </a:r>
          </a:p>
        </p:txBody>
      </p:sp>
      <p:pic>
        <p:nvPicPr>
          <p:cNvPr id="430" name="Screenshot 2025-07-03 at 17.05.01.png" descr="Screenshot 2025-07-03 at 17.05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0668" y="3927342"/>
            <a:ext cx="7190481" cy="47316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ortiraj parne i neparne indekse  (2164.)"/>
          <p:cNvSpPr txBox="1"/>
          <p:nvPr>
            <p:ph type="title"/>
          </p:nvPr>
        </p:nvSpPr>
        <p:spPr>
          <a:xfrm>
            <a:off x="2092990" y="203772"/>
            <a:ext cx="20351508" cy="1988246"/>
          </a:xfrm>
          <a:prstGeom prst="rect">
            <a:avLst/>
          </a:prstGeom>
        </p:spPr>
        <p:txBody>
          <a:bodyPr/>
          <a:lstStyle/>
          <a:p>
            <a:pPr/>
            <a:r>
              <a:t>Sortiraj parne i neparne indekse  (</a:t>
            </a:r>
            <a:r>
              <a:rPr i="1"/>
              <a:t>2164</a:t>
            </a:r>
            <a:r>
              <a:t>.)</a:t>
            </a:r>
          </a:p>
        </p:txBody>
      </p:sp>
      <p:sp>
        <p:nvSpPr>
          <p:cNvPr id="433" name="Dat je niz celih brojeva nums, indeksiran od nule (0-indeksiran). Preuredi elemente niza prema sledećim pravilima:…"/>
          <p:cNvSpPr txBox="1"/>
          <p:nvPr>
            <p:ph type="body" sz="half" idx="1"/>
          </p:nvPr>
        </p:nvSpPr>
        <p:spPr>
          <a:xfrm>
            <a:off x="1792423" y="2517677"/>
            <a:ext cx="23333207" cy="3217273"/>
          </a:xfrm>
          <a:prstGeom prst="rect">
            <a:avLst/>
          </a:prstGeom>
        </p:spPr>
        <p:txBody>
          <a:bodyPr/>
          <a:lstStyle/>
          <a:p>
            <a:pPr marL="555625" indent="-555625">
              <a:buClrTx/>
              <a:buSzPct val="100000"/>
              <a:buAutoNum type="arabicPeriod" startAt="3"/>
            </a:pPr>
            <a:r>
              <a:t>Dat je niz celih brojeva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t>, indeksiran od nule (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t>-indeksiran). Preuredi elemente niza prema sledećim pravilima:</a:t>
            </a:r>
            <a:r>
              <a:t>	</a:t>
            </a:r>
          </a:p>
          <a:p>
            <a:pPr lvl="1" marL="1444625" indent="-555625">
              <a:buClrTx/>
              <a:buSzPct val="100000"/>
              <a:buAutoNum type="arabicPeriod" startAt="1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Elementi na neparnim indeksima</a:t>
            </a:r>
            <a:r>
              <a:t> (1, 3, 5, …) treba da budu </a:t>
            </a:r>
            <a:r>
              <a:t>sortirani opadajuće</a:t>
            </a:r>
            <a:r>
              <a:t> (</a:t>
            </a:r>
            <a:r>
              <a:rPr i="1"/>
              <a:t>od većeg ka manjem</a:t>
            </a:r>
            <a:r>
              <a:t>)</a:t>
            </a:r>
          </a:p>
          <a:p>
            <a:pPr lvl="1" marL="1444625" indent="-555625">
              <a:buClrTx/>
              <a:buSzPct val="100000"/>
              <a:buAutoNum type="arabicPeriod" startAt="1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Elementi na parnim indeksima</a:t>
            </a:r>
            <a:r>
              <a:t> (0, 2, 4, …) treba da budu </a:t>
            </a:r>
            <a:r>
              <a:t>sortirani rastuće</a:t>
            </a:r>
            <a:r>
              <a:t> (</a:t>
            </a:r>
            <a:r>
              <a:rPr i="1"/>
              <a:t>od manjeg ka većem</a:t>
            </a:r>
            <a:r>
              <a:t>)</a:t>
            </a:r>
          </a:p>
          <a:p>
            <a:pPr lvl="1" marL="0" indent="457200">
              <a:buClrTx/>
              <a:buSzTx/>
              <a:buNone/>
            </a:pPr>
            <a:r>
              <a:t>Ova dva dela sortiranja se rade nezavisno.</a:t>
            </a:r>
          </a:p>
        </p:txBody>
      </p:sp>
      <p:pic>
        <p:nvPicPr>
          <p:cNvPr id="434" name="Screenshot 2025-07-03 at 17.08.44.png" descr="Screenshot 2025-07-03 at 17.08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0443" y="5427536"/>
            <a:ext cx="16502121" cy="6939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Bubble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Bubble sort</a:t>
            </a:r>
          </a:p>
        </p:txBody>
      </p:sp>
      <p:sp>
        <p:nvSpPr>
          <p:cNvPr id="340" name="Ideja algoritma:…"/>
          <p:cNvSpPr txBox="1"/>
          <p:nvPr>
            <p:ph type="body" sz="quarter" idx="1"/>
          </p:nvPr>
        </p:nvSpPr>
        <p:spPr>
          <a:xfrm>
            <a:off x="2029490" y="2483810"/>
            <a:ext cx="12410285" cy="3117801"/>
          </a:xfrm>
          <a:prstGeom prst="rect">
            <a:avLst/>
          </a:prstGeom>
        </p:spPr>
        <p:txBody>
          <a:bodyPr/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🔁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Ideja algoritma:</a:t>
            </a:r>
          </a:p>
          <a:p>
            <a:pPr lvl="1"/>
            <a:r>
              <a:t>U svakom prolasku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poredi dva susedna elementa</a:t>
            </a:r>
          </a:p>
          <a:p>
            <a:pPr lvl="1"/>
            <a:r>
              <a:t>Ako su u pogrešnom redosledu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zameni mesta</a:t>
            </a:r>
          </a:p>
          <a:p>
            <a:pPr lvl="1"/>
            <a:r>
              <a:t>Nastavlja se dok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ceo niz ne postane sortiran</a:t>
            </a:r>
          </a:p>
        </p:txBody>
      </p:sp>
      <p:pic>
        <p:nvPicPr>
          <p:cNvPr id="341" name="XNbE0.gif" descr="XNbE0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06493" y="2686755"/>
            <a:ext cx="8498524" cy="2711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3681414"/>
            <a:ext cx="20536240" cy="8129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2" grpId="3"/>
      <p:bldP build="p" bldLvl="5" animBg="1" rev="0" advAuto="0" spid="340" grpId="1"/>
      <p:bldP build="whole" bldLvl="1" animBg="1" rev="0" advAuto="0" spid="341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ortiraj niz po parnosti (905.)"/>
          <p:cNvSpPr txBox="1"/>
          <p:nvPr>
            <p:ph type="title"/>
          </p:nvPr>
        </p:nvSpPr>
        <p:spPr>
          <a:xfrm>
            <a:off x="2092990" y="203772"/>
            <a:ext cx="20351508" cy="1988246"/>
          </a:xfrm>
          <a:prstGeom prst="rect">
            <a:avLst/>
          </a:prstGeom>
        </p:spPr>
        <p:txBody>
          <a:bodyPr/>
          <a:lstStyle/>
          <a:p>
            <a:pPr/>
            <a:r>
              <a:t>Sortiraj niz po parnosti (</a:t>
            </a:r>
            <a:r>
              <a:rPr i="1"/>
              <a:t>905</a:t>
            </a:r>
            <a:r>
              <a:t>.)</a:t>
            </a:r>
          </a:p>
        </p:txBody>
      </p:sp>
      <p:sp>
        <p:nvSpPr>
          <p:cNvPr id="437" name="Dat je niz celih brojeva nums. Potrebno je da svi parni brojevi budu na početku niza, a neparni nakon njih. Nije bitan redosled unutar parnih i neparnih brojeva — bilo koji rezultat koji zadovoljava uslov je prihvatljiv."/>
          <p:cNvSpPr txBox="1"/>
          <p:nvPr>
            <p:ph type="body" sz="quarter" idx="1"/>
          </p:nvPr>
        </p:nvSpPr>
        <p:spPr>
          <a:xfrm>
            <a:off x="2029490" y="2483810"/>
            <a:ext cx="21025642" cy="2628917"/>
          </a:xfrm>
          <a:prstGeom prst="rect">
            <a:avLst/>
          </a:prstGeom>
        </p:spPr>
        <p:txBody>
          <a:bodyPr/>
          <a:lstStyle/>
          <a:p>
            <a:pPr marL="555625" indent="-555625">
              <a:buClrTx/>
              <a:buSzPct val="100000"/>
              <a:buAutoNum type="arabicPeriod" startAt="4"/>
            </a:pPr>
            <a:r>
              <a:t>Dat je niz celih brojeva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t>. </a:t>
            </a:r>
            <a:r>
              <a:t>Potrebno je da </a:t>
            </a:r>
            <a:r>
              <a:t>svi parni brojevi</a:t>
            </a:r>
            <a:r>
              <a:t> budu </a:t>
            </a:r>
            <a:r>
              <a:t>na početku niza</a:t>
            </a:r>
            <a:r>
              <a:t>, a </a:t>
            </a:r>
            <a:r>
              <a:t>neparni</a:t>
            </a:r>
            <a:r>
              <a:t> nakon njih. </a:t>
            </a:r>
            <a:r>
              <a:t>Nije bitan redosled unutar parnih i neparnih brojeva —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bilo koji rezultat</a:t>
            </a:r>
            <a:r>
              <a:t> koji zadovoljava uslov je prihvatljiv.</a:t>
            </a:r>
          </a:p>
        </p:txBody>
      </p:sp>
      <p:pic>
        <p:nvPicPr>
          <p:cNvPr id="438" name="Screenshot 2025-07-03 at 17.15.46.png" descr="Screenshot 2025-07-03 at 17.15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4318" y="3882297"/>
            <a:ext cx="16343648" cy="4296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Relativni plasmani takičara (508.)"/>
          <p:cNvSpPr txBox="1"/>
          <p:nvPr>
            <p:ph type="title"/>
          </p:nvPr>
        </p:nvSpPr>
        <p:spPr>
          <a:xfrm>
            <a:off x="2092990" y="203772"/>
            <a:ext cx="20351508" cy="1988246"/>
          </a:xfrm>
          <a:prstGeom prst="rect">
            <a:avLst/>
          </a:prstGeom>
        </p:spPr>
        <p:txBody>
          <a:bodyPr/>
          <a:lstStyle/>
          <a:p>
            <a:pPr/>
            <a:r>
              <a:t>Relativni plasmani takičara (</a:t>
            </a:r>
            <a:r>
              <a:rPr i="1"/>
              <a:t>508</a:t>
            </a:r>
            <a:r>
              <a:t>.)</a:t>
            </a:r>
          </a:p>
        </p:txBody>
      </p:sp>
      <p:sp>
        <p:nvSpPr>
          <p:cNvPr id="441" name="Dat je niz score dužine n, gde score[i] predstavlja rezultat i-tog takmičara. Svi rezultati su jedinstveni. Potrebno je odrediti plasman svakog takmičara, tako da:…"/>
          <p:cNvSpPr txBox="1"/>
          <p:nvPr>
            <p:ph type="body" sz="half" idx="1"/>
          </p:nvPr>
        </p:nvSpPr>
        <p:spPr>
          <a:xfrm>
            <a:off x="2029490" y="2483810"/>
            <a:ext cx="20039077" cy="5892956"/>
          </a:xfrm>
          <a:prstGeom prst="rect">
            <a:avLst/>
          </a:prstGeom>
        </p:spPr>
        <p:txBody>
          <a:bodyPr/>
          <a:lstStyle/>
          <a:p>
            <a:pPr marL="555625" indent="-555625">
              <a:buClrTx/>
              <a:buSzPct val="100000"/>
              <a:buAutoNum type="arabicPeriod" startAt="5"/>
            </a:pPr>
            <a:r>
              <a:t>Dat je niz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t> dužine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t>, gde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score[i]</a:t>
            </a:r>
            <a:r>
              <a:t> predstavlja rezultat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t>-tog takmičara. Svi rezultati su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jedinstveni</a:t>
            </a:r>
            <a:r>
              <a:t>. Potrebno je odrediti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plasman</a:t>
            </a:r>
            <a:r>
              <a:t> svakog takmičara, tako da:</a:t>
            </a:r>
          </a:p>
          <a:p>
            <a:pPr lvl="2" marL="165100" indent="749300" defTabSz="12700">
              <a:lnSpc>
                <a:spcPct val="135000"/>
              </a:lnSpc>
              <a:spcBef>
                <a:spcPts val="1200"/>
              </a:spcBef>
              <a:buClrTx/>
              <a:buSzTx/>
              <a:buNone/>
              <a:tabLst>
                <a:tab pos="63500" algn="r"/>
                <a:tab pos="165100" algn="l"/>
              </a:tabLst>
              <a:defRPr baseline="0">
                <a:solidFill>
                  <a:srgbClr val="111111"/>
                </a:solidFill>
                <a:latin typeface="+mn-lt"/>
                <a:ea typeface="+mn-ea"/>
                <a:cs typeface="+mn-cs"/>
                <a:sym typeface="Montserrat Thin Bold"/>
              </a:defRPr>
            </a:pP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	•	Takmičar sa </a:t>
            </a:r>
            <a:r>
              <a:t>najvećim rezultatom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 dobija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"Gold Medal"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,</a:t>
            </a:r>
            <a:endParaRPr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  <a:p>
            <a:pPr lvl="2" marL="165100" indent="749300" defTabSz="12700">
              <a:lnSpc>
                <a:spcPct val="135000"/>
              </a:lnSpc>
              <a:spcBef>
                <a:spcPts val="1200"/>
              </a:spcBef>
              <a:buClrTx/>
              <a:buSzTx/>
              <a:buNone/>
              <a:tabLst>
                <a:tab pos="63500" algn="r"/>
                <a:tab pos="165100" algn="l"/>
              </a:tabLst>
              <a:defRPr baseline="0">
                <a:solidFill>
                  <a:srgbClr val="111111"/>
                </a:solidFill>
                <a:latin typeface="+mn-lt"/>
                <a:ea typeface="+mn-ea"/>
                <a:cs typeface="+mn-cs"/>
                <a:sym typeface="Montserrat Thin Bold"/>
              </a:defRPr>
            </a:pP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	•	Takmičar sa </a:t>
            </a:r>
            <a:r>
              <a:t>drugim najvećim rezultatom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 dobija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"Silver Medal"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,</a:t>
            </a:r>
            <a:endParaRPr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  <a:p>
            <a:pPr lvl="2" marL="165100" indent="749300" defTabSz="12700">
              <a:lnSpc>
                <a:spcPct val="135000"/>
              </a:lnSpc>
              <a:spcBef>
                <a:spcPts val="1200"/>
              </a:spcBef>
              <a:buClrTx/>
              <a:buSzTx/>
              <a:buNone/>
              <a:tabLst>
                <a:tab pos="63500" algn="r"/>
                <a:tab pos="165100" algn="l"/>
              </a:tabLst>
              <a:defRPr baseline="0">
                <a:solidFill>
                  <a:srgbClr val="111111"/>
                </a:solidFill>
                <a:latin typeface="+mn-lt"/>
                <a:ea typeface="+mn-ea"/>
                <a:cs typeface="+mn-cs"/>
                <a:sym typeface="Montserrat Thin Bold"/>
              </a:defRPr>
            </a:pP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	•	Takmičar sa </a:t>
            </a:r>
            <a:r>
              <a:t>trećim najvećim rezultatom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 dobija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"Bronze Medal"</a:t>
            </a:r>
            <a:r>
              <a:rPr>
                <a:latin typeface="Montserrat Thin Regular"/>
                <a:ea typeface="Montserrat Thin Regular"/>
                <a:cs typeface="Montserrat Thin Regular"/>
                <a:sym typeface="Montserrat Thin Regular"/>
              </a:rPr>
              <a:t>,</a:t>
            </a:r>
            <a:endParaRPr>
              <a:latin typeface="Montserrat Thin Regular"/>
              <a:ea typeface="Montserrat Thin Regular"/>
              <a:cs typeface="Montserrat Thin Regular"/>
              <a:sym typeface="Montserrat Thin Regular"/>
            </a:endParaRPr>
          </a:p>
          <a:p>
            <a:pPr lvl="2" marL="165100" indent="749300" defTabSz="12700">
              <a:lnSpc>
                <a:spcPct val="135000"/>
              </a:lnSpc>
              <a:spcBef>
                <a:spcPts val="1200"/>
              </a:spcBef>
              <a:buClrTx/>
              <a:buSzTx/>
              <a:buNone/>
              <a:tabLst>
                <a:tab pos="63500" algn="r"/>
                <a:tab pos="165100" algn="l"/>
              </a:tabLst>
              <a:defRPr baseline="0">
                <a:solidFill>
                  <a:srgbClr val="111111"/>
                </a:solidFill>
              </a:defRPr>
            </a:pPr>
            <a:r>
              <a:t>	•	Ostali dobijaju plasman kao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tekstualni broj</a:t>
            </a:r>
            <a:r>
              <a:t> (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"4"</a:t>
            </a:r>
            <a:r>
              <a:t>,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"5"</a:t>
            </a:r>
            <a:r>
              <a:t>, itd.). </a:t>
            </a:r>
          </a:p>
          <a:p>
            <a:pPr lvl="1" marL="165100" indent="292100" defTabSz="12700">
              <a:lnSpc>
                <a:spcPct val="135000"/>
              </a:lnSpc>
              <a:spcBef>
                <a:spcPts val="1200"/>
              </a:spcBef>
              <a:buClrTx/>
              <a:buSzTx/>
              <a:buNone/>
              <a:tabLst>
                <a:tab pos="63500" algn="r"/>
                <a:tab pos="165100" algn="l"/>
              </a:tabLst>
              <a:defRPr baseline="0">
                <a:solidFill>
                  <a:srgbClr val="111111"/>
                </a:solidFill>
              </a:defRPr>
            </a:pPr>
            <a:r>
              <a:t>Vrati niz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answer</a:t>
            </a:r>
            <a:r>
              <a:t> iste dužine, gde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answer[i]</a:t>
            </a:r>
            <a:r>
              <a:t> predstavlja plasman takmičara sa rezultatom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score[i]</a:t>
            </a:r>
            <a:r>
              <a:t>.</a:t>
            </a:r>
          </a:p>
        </p:txBody>
      </p:sp>
      <p:pic>
        <p:nvPicPr>
          <p:cNvPr id="442" name="Screenshot 2025-07-03 at 17.17.14.png" descr="Screenshot 2025-07-03 at 17.17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2531" y="8076394"/>
            <a:ext cx="11050981" cy="4559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Bubble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Bubble sort</a:t>
            </a:r>
          </a:p>
        </p:txBody>
      </p:sp>
      <p:sp>
        <p:nvSpPr>
          <p:cNvPr id="345" name="Ideja algoritma:…"/>
          <p:cNvSpPr txBox="1"/>
          <p:nvPr>
            <p:ph type="body" sz="quarter" idx="1"/>
          </p:nvPr>
        </p:nvSpPr>
        <p:spPr>
          <a:xfrm>
            <a:off x="2029490" y="2483810"/>
            <a:ext cx="12410285" cy="3117801"/>
          </a:xfrm>
          <a:prstGeom prst="rect">
            <a:avLst/>
          </a:prstGeom>
        </p:spPr>
        <p:txBody>
          <a:bodyPr/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🔁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Ideja algoritma:</a:t>
            </a:r>
          </a:p>
          <a:p>
            <a:pPr lvl="1"/>
            <a:r>
              <a:t>U svakom prolasku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poredi dva susedna elementa</a:t>
            </a:r>
            <a:endParaRPr>
              <a:latin typeface="+mn-lt"/>
              <a:ea typeface="+mn-ea"/>
              <a:cs typeface="+mn-cs"/>
              <a:sym typeface="Montserrat Thin Bold"/>
            </a:endParaRPr>
          </a:p>
          <a:p>
            <a:pPr lvl="1"/>
            <a:r>
              <a:t>Ako su u pogrešnom redosledu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zameni mesta</a:t>
            </a:r>
          </a:p>
          <a:p>
            <a:pPr lvl="1"/>
            <a:r>
              <a:t>Nastavlja se dok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ceo niz ne postane sortiran</a:t>
            </a:r>
          </a:p>
        </p:txBody>
      </p:sp>
      <p:sp>
        <p:nvSpPr>
          <p:cNvPr id="346" name="Nema optimizacije:…"/>
          <p:cNvSpPr txBox="1"/>
          <p:nvPr/>
        </p:nvSpPr>
        <p:spPr>
          <a:xfrm>
            <a:off x="2015066" y="5541160"/>
            <a:ext cx="10686592" cy="2633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📉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Nema optimizacije: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Čak i ako je niz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već sortiran</a:t>
            </a: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i dalje se vrši sveukupan broj poređenja</a:t>
            </a:r>
          </a:p>
          <a:p>
            <a:pPr marL="508000" indent="-508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🧠"/>
            </a:pPr>
            <a:r>
              <a:t>Jednostavan ali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neefikasan za veće nizove</a:t>
            </a:r>
          </a:p>
        </p:txBody>
      </p:sp>
      <p:sp>
        <p:nvSpPr>
          <p:cNvPr id="347" name="Kompleksnost:…"/>
          <p:cNvSpPr txBox="1"/>
          <p:nvPr/>
        </p:nvSpPr>
        <p:spPr>
          <a:xfrm>
            <a:off x="2027766" y="8508265"/>
            <a:ext cx="10385225" cy="2633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🧮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Kompleksnost: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Najgori slučaj:</a:t>
            </a:r>
            <a:r>
              <a:t>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Najbolji slučaj:</a:t>
            </a:r>
            <a:r>
              <a:t>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</a:t>
            </a:r>
            <a:r>
              <a:rPr i="1"/>
              <a:t>uvek radi sve itaracije</a:t>
            </a:r>
            <a:r>
              <a:t>)</a:t>
            </a:r>
          </a:p>
        </p:txBody>
      </p:sp>
      <p:pic>
        <p:nvPicPr>
          <p:cNvPr id="348" name="XNbE0.gif" descr="XNbE0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65504" y="6690522"/>
            <a:ext cx="8498525" cy="2711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34721" y="1523174"/>
            <a:ext cx="13487090" cy="53390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advClick="1" p14:dur="1000">
        <p159:morph option="byObject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6" grpId="1"/>
      <p:bldP build="p" bldLvl="5" animBg="1" rev="0" advAuto="0" spid="34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Bubble sort — Optimizovana verzij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Bubble sort — Optimizovana verzija</a:t>
            </a:r>
          </a:p>
        </p:txBody>
      </p:sp>
      <p:sp>
        <p:nvSpPr>
          <p:cNvPr id="352" name="Problem:…"/>
          <p:cNvSpPr txBox="1"/>
          <p:nvPr>
            <p:ph type="body" sz="quarter" idx="1"/>
          </p:nvPr>
        </p:nvSpPr>
        <p:spPr>
          <a:xfrm>
            <a:off x="2029490" y="2483810"/>
            <a:ext cx="8360369" cy="2053333"/>
          </a:xfrm>
          <a:prstGeom prst="rect">
            <a:avLst/>
          </a:prstGeom>
        </p:spPr>
        <p:txBody>
          <a:bodyPr/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🔍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Problem:</a:t>
            </a:r>
          </a:p>
          <a:p>
            <a:pPr lvl="1"/>
            <a:r>
              <a:t>Ako je niz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već sortiran</a:t>
            </a:r>
            <a:r>
              <a:t> → nepotrebno prolazi kroz niz</a:t>
            </a:r>
          </a:p>
        </p:txBody>
      </p:sp>
      <p:sp>
        <p:nvSpPr>
          <p:cNvPr id="353" name="Rešenje:…"/>
          <p:cNvSpPr txBox="1"/>
          <p:nvPr/>
        </p:nvSpPr>
        <p:spPr>
          <a:xfrm>
            <a:off x="2033723" y="4714635"/>
            <a:ext cx="8428102" cy="4148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🛠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Rešenje: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Uvesti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indikator</a:t>
            </a:r>
            <a:r>
              <a:t> 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Ako se u jednom prolazu ne izvrši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ni jedna </a:t>
            </a:r>
            <a:r>
              <a:t>izmena:</a:t>
            </a:r>
          </a:p>
          <a:p>
            <a:pPr lvl="2" marL="17272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>
                <a:latin typeface="+mn-lt"/>
                <a:ea typeface="+mn-ea"/>
                <a:cs typeface="+mn-cs"/>
                <a:sym typeface="Montserrat Thin Bold"/>
              </a:defRPr>
            </a:pPr>
            <a:r>
              <a:t>Niz je sortiran</a:t>
            </a:r>
          </a:p>
          <a:p>
            <a:pPr lvl="2" marL="17272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  <a:defRPr>
                <a:latin typeface="+mn-lt"/>
                <a:ea typeface="+mn-ea"/>
                <a:cs typeface="+mn-cs"/>
                <a:sym typeface="Montserrat Thin Bold"/>
              </a:defRPr>
            </a:pPr>
            <a:r>
              <a:t>Prekini izvršavanje</a:t>
            </a:r>
          </a:p>
        </p:txBody>
      </p:sp>
      <p:sp>
        <p:nvSpPr>
          <p:cNvPr id="354" name="Kompleksnost:…"/>
          <p:cNvSpPr txBox="1"/>
          <p:nvPr/>
        </p:nvSpPr>
        <p:spPr>
          <a:xfrm>
            <a:off x="2029490" y="9040943"/>
            <a:ext cx="10385225" cy="2306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📊"/>
              <a:defRPr b="1" baseline="0" sz="3600">
                <a:latin typeface="+mj-lt"/>
                <a:ea typeface="+mj-ea"/>
                <a:cs typeface="+mj-cs"/>
                <a:sym typeface="Helvetica Neue"/>
              </a:defRPr>
            </a:pPr>
            <a:r>
              <a:rPr b="0">
                <a:latin typeface="+mn-lt"/>
                <a:ea typeface="+mn-ea"/>
                <a:cs typeface="+mn-cs"/>
                <a:sym typeface="Montserrat Thin Bold"/>
              </a:rPr>
              <a:t>Kompleksnost</a:t>
            </a:r>
            <a:r>
              <a:t>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Najgori slučaj:</a:t>
            </a:r>
            <a:r>
              <a:t>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Najbolji slučaj:</a:t>
            </a:r>
            <a:r>
              <a:t>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</a:t>
            </a:r>
            <a:r>
              <a:rPr i="1"/>
              <a:t>niz već sortiran</a:t>
            </a:r>
            <a:r>
              <a:t>)</a:t>
            </a:r>
          </a:p>
        </p:txBody>
      </p:sp>
      <p:pic>
        <p:nvPicPr>
          <p:cNvPr id="35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81306" y="1295400"/>
            <a:ext cx="16283794" cy="84185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5" grpId="3"/>
      <p:bldP build="p" bldLvl="5" animBg="1" rev="0" advAuto="0" spid="354" grpId="4"/>
      <p:bldP build="p" bldLvl="5" animBg="1" rev="0" advAuto="0" spid="353" grpId="2"/>
      <p:bldP build="p" bldLvl="5" animBg="1" rev="0" advAuto="0" spid="35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1_5WXRN62ddiM_Gcf4GDdCZg.gif" descr="1_5WXRN62ddiM_Gcf4GDdCZg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23313" y="1016000"/>
            <a:ext cx="8497877" cy="4855930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Selection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</a:t>
            </a:r>
          </a:p>
        </p:txBody>
      </p:sp>
      <p:sp>
        <p:nvSpPr>
          <p:cNvPr id="359" name="Ideja algoritma:…"/>
          <p:cNvSpPr txBox="1"/>
          <p:nvPr>
            <p:ph type="body" sz="quarter" idx="1"/>
          </p:nvPr>
        </p:nvSpPr>
        <p:spPr>
          <a:xfrm>
            <a:off x="2029490" y="2483810"/>
            <a:ext cx="10954309" cy="3514966"/>
          </a:xfrm>
          <a:prstGeom prst="rect">
            <a:avLst/>
          </a:prstGeom>
        </p:spPr>
        <p:txBody>
          <a:bodyPr/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🧠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Ideja algoritma:</a:t>
            </a:r>
          </a:p>
          <a:p>
            <a:pPr lvl="1"/>
            <a:r>
              <a:t>U svakom prolasku kroz niz:</a:t>
            </a:r>
          </a:p>
          <a:p>
            <a:pPr lvl="2"/>
            <a:r>
              <a:t>Nađe se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najmanji element</a:t>
            </a:r>
          </a:p>
          <a:p>
            <a:pPr lvl="2"/>
            <a:r>
              <a:t>Zameni se sa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prvim nesortiranim elemntom</a:t>
            </a:r>
          </a:p>
          <a:p>
            <a:pPr lvl="1"/>
            <a:r>
              <a:t>Ponavlja se dok ceo niz ne postane sortiran</a:t>
            </a:r>
          </a:p>
        </p:txBody>
      </p:sp>
      <p:pic>
        <p:nvPicPr>
          <p:cNvPr id="36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580" y="4553809"/>
            <a:ext cx="20160142" cy="8545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7" grpId="2"/>
      <p:bldP build="whole" bldLvl="1" animBg="1" rev="0" advAuto="0" spid="360" grpId="3"/>
      <p:bldP build="p" bldLvl="5" animBg="1" rev="0" advAuto="0" spid="35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1_5WXRN62ddiM_Gcf4GDdCZg.gif" descr="1_5WXRN62ddiM_Gcf4GDdCZg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51846" y="5800063"/>
            <a:ext cx="8497877" cy="4855930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Selection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</a:t>
            </a:r>
          </a:p>
        </p:txBody>
      </p:sp>
      <p:sp>
        <p:nvSpPr>
          <p:cNvPr id="364" name="Ideja algoritma:…"/>
          <p:cNvSpPr txBox="1"/>
          <p:nvPr>
            <p:ph type="body" sz="quarter" idx="1"/>
          </p:nvPr>
        </p:nvSpPr>
        <p:spPr>
          <a:xfrm>
            <a:off x="2029490" y="2483810"/>
            <a:ext cx="10667914" cy="3772940"/>
          </a:xfrm>
          <a:prstGeom prst="rect">
            <a:avLst/>
          </a:prstGeom>
        </p:spPr>
        <p:txBody>
          <a:bodyPr/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🧠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Ideja algoritma:</a:t>
            </a:r>
          </a:p>
          <a:p>
            <a:pPr lvl="1"/>
            <a:r>
              <a:t>U svakom prolasku kroz niz:</a:t>
            </a:r>
          </a:p>
          <a:p>
            <a:pPr lvl="2"/>
            <a:r>
              <a:t>Nađe se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najmanji element</a:t>
            </a:r>
          </a:p>
          <a:p>
            <a:pPr lvl="2"/>
            <a:r>
              <a:t>Zameni se sa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prvim nesortiranim elemntom</a:t>
            </a:r>
          </a:p>
          <a:p>
            <a:pPr lvl="1"/>
            <a:r>
              <a:t>Ponavlja se dok ceo niz ne postane sortiran</a:t>
            </a:r>
          </a:p>
        </p:txBody>
      </p:sp>
      <p:sp>
        <p:nvSpPr>
          <p:cNvPr id="365" name="Nema optimizacije:…"/>
          <p:cNvSpPr txBox="1"/>
          <p:nvPr/>
        </p:nvSpPr>
        <p:spPr>
          <a:xfrm>
            <a:off x="2015066" y="6068884"/>
            <a:ext cx="10385225" cy="3514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⚠️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Nema optimizacije: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Uvek se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traži minimum</a:t>
            </a:r>
            <a:r>
              <a:t> do kraja niza, bez obzira na stanje elemenata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Broj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poređenja</a:t>
            </a:r>
            <a:r>
              <a:t> je uvek isti, bez obzira na to da li je niz skoro sortiran</a:t>
            </a:r>
          </a:p>
        </p:txBody>
      </p:sp>
      <p:sp>
        <p:nvSpPr>
          <p:cNvPr id="366" name="Kompleksnost:…"/>
          <p:cNvSpPr txBox="1"/>
          <p:nvPr/>
        </p:nvSpPr>
        <p:spPr>
          <a:xfrm>
            <a:off x="2320095" y="9516294"/>
            <a:ext cx="10385226" cy="2633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🧮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Kompleksnost: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Najgori slučaj:</a:t>
            </a:r>
            <a:r>
              <a:t>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Najbolji slučaj:</a:t>
            </a:r>
            <a:r>
              <a:t>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</a:t>
            </a:r>
            <a:r>
              <a:rPr i="1"/>
              <a:t>i dalje se traži minimum</a:t>
            </a:r>
            <a:r>
              <a:t>)</a:t>
            </a:r>
          </a:p>
        </p:txBody>
      </p:sp>
      <p:pic>
        <p:nvPicPr>
          <p:cNvPr id="36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66495" y="1623710"/>
            <a:ext cx="13668579" cy="5793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advClick="1" p14:dur="1000">
        <p159:morph option="byObject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6" grpId="2"/>
      <p:bldP build="p" bldLvl="5" animBg="1" rev="0" advAuto="0" spid="36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Insertion-sort-example.gif" descr="Insertion-sort-exampl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37266" y="1701800"/>
            <a:ext cx="8799254" cy="5279553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Insertion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Insertion sort</a:t>
            </a:r>
          </a:p>
        </p:txBody>
      </p:sp>
      <p:sp>
        <p:nvSpPr>
          <p:cNvPr id="371" name="Ideja algoritma:…"/>
          <p:cNvSpPr txBox="1"/>
          <p:nvPr>
            <p:ph type="body" sz="quarter" idx="1"/>
          </p:nvPr>
        </p:nvSpPr>
        <p:spPr>
          <a:xfrm>
            <a:off x="2029490" y="2483810"/>
            <a:ext cx="11256877" cy="4797737"/>
          </a:xfrm>
          <a:prstGeom prst="rect">
            <a:avLst/>
          </a:prstGeom>
        </p:spPr>
        <p:txBody>
          <a:bodyPr/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🃏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Ideja algoritma:</a:t>
            </a:r>
          </a:p>
          <a:p>
            <a:pPr lvl="1"/>
            <a:r>
              <a:t>Poseća na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ređanje karata u ruci</a:t>
            </a:r>
          </a:p>
          <a:p>
            <a:pPr lvl="1"/>
            <a:r>
              <a:t>U svakom koraku:</a:t>
            </a:r>
          </a:p>
          <a:p>
            <a:pPr lvl="2"/>
            <a:r>
              <a:t>Uzima se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sledeći element</a:t>
            </a:r>
            <a:r>
              <a:t> iz nesortiranog dela</a:t>
            </a:r>
          </a:p>
          <a:p>
            <a:pPr lvl="2"/>
            <a:r>
              <a:t>Proedi se unazad 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ubacuje odgovarajuće mesto </a:t>
            </a:r>
            <a:r>
              <a:t>u sortiranom delu niza</a:t>
            </a:r>
          </a:p>
          <a:p>
            <a:pPr lvl="1"/>
            <a:r>
              <a:t>Ponavlja se dok se ceo niz ne sortira</a:t>
            </a:r>
          </a:p>
        </p:txBody>
      </p:sp>
      <p:pic>
        <p:nvPicPr>
          <p:cNvPr id="37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4437" y="5935133"/>
            <a:ext cx="14146383" cy="8175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9" grpId="3"/>
      <p:bldP build="whole" bldLvl="1" animBg="1" rev="0" advAuto="0" spid="372" grpId="2"/>
      <p:bldP build="p" bldLvl="5" animBg="1" rev="0" advAuto="0" spid="37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Insertion-sort-example.gif" descr="Insertion-sort-example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93732" y="8803399"/>
            <a:ext cx="6488255" cy="3892954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Insertion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Insertion sort</a:t>
            </a:r>
          </a:p>
        </p:txBody>
      </p:sp>
      <p:sp>
        <p:nvSpPr>
          <p:cNvPr id="376" name="Ideja algoritma:…"/>
          <p:cNvSpPr txBox="1"/>
          <p:nvPr>
            <p:ph type="body" sz="quarter" idx="1"/>
          </p:nvPr>
        </p:nvSpPr>
        <p:spPr>
          <a:xfrm>
            <a:off x="2029490" y="2483810"/>
            <a:ext cx="11256877" cy="4797737"/>
          </a:xfrm>
          <a:prstGeom prst="rect">
            <a:avLst/>
          </a:prstGeom>
        </p:spPr>
        <p:txBody>
          <a:bodyPr/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har char="🃏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Ideja algoritma:</a:t>
            </a:r>
          </a:p>
          <a:p>
            <a:pPr lvl="1"/>
            <a:r>
              <a:t>Poseća na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ređanje karata u ruci</a:t>
            </a:r>
          </a:p>
          <a:p>
            <a:pPr lvl="1"/>
            <a:r>
              <a:t>U svakom koraku:</a:t>
            </a:r>
          </a:p>
          <a:p>
            <a:pPr lvl="2"/>
            <a:r>
              <a:t>Uzima se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sledeći element</a:t>
            </a:r>
            <a:r>
              <a:t> iz nesortiranog dela</a:t>
            </a:r>
          </a:p>
          <a:p>
            <a:pPr lvl="2"/>
            <a:r>
              <a:t>Poredi se unazad 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ubacuje odgovarajuće mesto </a:t>
            </a:r>
            <a:r>
              <a:t>u sortiranom delu niza</a:t>
            </a:r>
          </a:p>
          <a:p>
            <a:pPr lvl="1"/>
            <a:r>
              <a:t>Ponavlja se dok se ceo niz ne sortira</a:t>
            </a:r>
          </a:p>
        </p:txBody>
      </p:sp>
      <p:sp>
        <p:nvSpPr>
          <p:cNvPr id="377" name="Nema optimizacije:…"/>
          <p:cNvSpPr txBox="1"/>
          <p:nvPr/>
        </p:nvSpPr>
        <p:spPr>
          <a:xfrm>
            <a:off x="2032000" y="7509840"/>
            <a:ext cx="16040297" cy="213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⚠️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Nema optimizacije: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Uvek se vrši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 provera unazad </a:t>
            </a:r>
            <a:r>
              <a:t>bez obzira da li je niz skoro sortiran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Efiaksan za male ili skoro sortirane nizove, ali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neefikasan za obrnut redosled</a:t>
            </a:r>
          </a:p>
        </p:txBody>
      </p:sp>
      <p:sp>
        <p:nvSpPr>
          <p:cNvPr id="378" name="Kompleksnost:…"/>
          <p:cNvSpPr txBox="1"/>
          <p:nvPr/>
        </p:nvSpPr>
        <p:spPr>
          <a:xfrm>
            <a:off x="2032000" y="9870543"/>
            <a:ext cx="10385225" cy="2132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🧱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Kompleksnost: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Najgori slučaj:</a:t>
            </a:r>
            <a:r>
              <a:t>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</a:t>
            </a:r>
            <a:r>
              <a:rPr i="1"/>
              <a:t>niz je obrnuto sortiran</a:t>
            </a:r>
            <a:r>
              <a:t>)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Najbolji slučaj:</a:t>
            </a:r>
            <a:r>
              <a:t>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p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p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(</a:t>
            </a:r>
            <a:r>
              <a:rPr i="1"/>
              <a:t>niz sortiran kako treba</a:t>
            </a:r>
            <a:r>
              <a:t>)</a:t>
            </a:r>
          </a:p>
        </p:txBody>
      </p:sp>
      <p:pic>
        <p:nvPicPr>
          <p:cNvPr id="37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09034" y="1338354"/>
            <a:ext cx="13276352" cy="7672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advClick="1" p14:dur="1000">
        <p159:morph option="byObject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8" grpId="2"/>
      <p:bldP build="p" bldLvl="5" animBg="1" rev="0" advAuto="0" spid="37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Merge-sort-example-300px.gif" descr="Merge-sort-example-300px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94743" y="2035429"/>
            <a:ext cx="9152386" cy="5491432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Merge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 sort</a:t>
            </a:r>
          </a:p>
        </p:txBody>
      </p:sp>
      <p:sp>
        <p:nvSpPr>
          <p:cNvPr id="383" name="Ideja algoritma:…"/>
          <p:cNvSpPr txBox="1"/>
          <p:nvPr/>
        </p:nvSpPr>
        <p:spPr>
          <a:xfrm>
            <a:off x="2029490" y="2483810"/>
            <a:ext cx="12568109" cy="4594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🧠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Ideja algoritma: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Niz se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rekurzivno deli</a:t>
            </a:r>
            <a:r>
              <a:t> na manje podnizove sve dok svaki ne sadrži samo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jedan element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Zatim se ti podnizovi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spajaju</a:t>
            </a:r>
            <a:r>
              <a:t>, pri čemu se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elementi porede</a:t>
            </a:r>
            <a:r>
              <a:t> i postavljaju na odgovarajuće mesto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t>Na kraju dobijamo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jedan veliki</a:t>
            </a:r>
            <a:r>
              <a:t>,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sortiran niz</a:t>
            </a:r>
          </a:p>
        </p:txBody>
      </p:sp>
      <p:sp>
        <p:nvSpPr>
          <p:cNvPr id="384" name="Kompleksnost:…"/>
          <p:cNvSpPr txBox="1"/>
          <p:nvPr/>
        </p:nvSpPr>
        <p:spPr>
          <a:xfrm>
            <a:off x="2029175" y="6711494"/>
            <a:ext cx="11216088" cy="1521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defTabSz="825500">
              <a:lnSpc>
                <a:spcPct val="100000"/>
              </a:lnSpc>
              <a:spcBef>
                <a:spcPts val="0"/>
              </a:spcBef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📉"/>
              <a:defRPr baseline="0" sz="3600">
                <a:latin typeface="+mn-lt"/>
                <a:ea typeface="+mn-ea"/>
                <a:cs typeface="+mn-cs"/>
                <a:sym typeface="Montserrat Thin Bold"/>
              </a:defRPr>
            </a:pPr>
            <a:r>
              <a:t>Kompleksnost:</a:t>
            </a:r>
          </a:p>
          <a:p>
            <a:pPr lvl="1" marL="1117600" indent="-381000">
              <a:buClr>
                <a:schemeClr val="accent6">
                  <a:hueOff val="13513096"/>
                  <a:satOff val="-92324"/>
                  <a:lumOff val="-42615"/>
                </a:schemeClr>
              </a:buClr>
              <a:buSzPct val="123000"/>
              <a:buChar char="⏵"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Najbolji = Prosečan = Najgori slučaj =</a:t>
            </a:r>
            <a:r>
              <a:t> </a:t>
            </a: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*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</p:txBody>
      </p:sp>
      <p:pic>
        <p:nvPicPr>
          <p:cNvPr id="38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25536" y="4350875"/>
            <a:ext cx="6890798" cy="70045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path" nodeType="clickEffect" presetSubtype="0" presetID="-1" grpId="3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132609" origin="layout" pathEditMode="relative">
                                      <p:cBhvr>
                                        <p:cTn id="30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4" grpId="5"/>
      <p:bldP build="p" bldLvl="5" animBg="1" rev="0" advAuto="0" spid="383" grpId="1"/>
      <p:bldP build="whole" bldLvl="1" animBg="1" rev="0" advAuto="0" spid="385" grpId="4"/>
      <p:bldP build="whole" bldLvl="1" animBg="1" rev="0" advAuto="0" spid="381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Montserrat Thin Bold"/>
        <a:ea typeface="Montserrat Thin Bold"/>
        <a:cs typeface="Montserrat Thin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13513096"/>
            <a:satOff val="-92324"/>
            <a:lumOff val="-4261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normAutofit fontScale="100000" lnSpcReduction="0"/>
      </a:bodyPr>
      <a:lstStyle>
        <a:defPPr marL="0" marR="177800" indent="19050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ontserrat Thin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-1000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ontserrat Thin Regular"/>
            <a:ea typeface="Montserrat Thin Regular"/>
            <a:cs typeface="Montserrat Thin Regular"/>
            <a:sym typeface="Montserrat Thin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Montserrat Thin Bold"/>
        <a:ea typeface="Montserrat Thin Bold"/>
        <a:cs typeface="Montserrat Thin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13513096"/>
            <a:satOff val="-92324"/>
            <a:lumOff val="-4261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normAutofit fontScale="100000" lnSpcReduction="0"/>
      </a:bodyPr>
      <a:lstStyle>
        <a:defPPr marL="0" marR="177800" indent="19050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ontserrat Thin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-1000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ontserrat Thin Regular"/>
            <a:ea typeface="Montserrat Thin Regular"/>
            <a:cs typeface="Montserrat Thin Regular"/>
            <a:sym typeface="Montserrat Thin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