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s/comment2.xml" ContentType="application/vnd.openxmlformats-officedocument.presentationml.comments+xml"/>
  <Override PartName="/ppt/slides/slide10.xml" ContentType="application/vnd.openxmlformats-officedocument.presentationml.slide+xml"/>
  <Override PartName="/ppt/comments/comment3.xml" ContentType="application/vnd.openxmlformats-officedocument.presentationml.comment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5"/>
    <p:sldId id="263" r:id="rId16"/>
    <p:sldId id="264" r:id="rId17"/>
    <p:sldId id="265" r:id="rId19"/>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1pPr>
    <a:lvl2pPr marL="0" marR="0" indent="45720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2pPr>
    <a:lvl3pPr marL="0" marR="0" indent="91440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3pPr>
    <a:lvl4pPr marL="0" marR="0" indent="137160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4pPr>
    <a:lvl5pPr marL="0" marR="0" indent="182880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5pPr>
    <a:lvl6pPr marL="0" marR="0" indent="228600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6pPr>
    <a:lvl7pPr marL="0" marR="0" indent="274320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7pPr>
    <a:lvl8pPr marL="0" marR="0" indent="320040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8pPr>
    <a:lvl9pPr marL="0" marR="0" indent="365760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Danilo Kacanski" initials="DK" lastIdx="3"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aj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aj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aj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aj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aj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aj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8F44A2F1-9E1F-4B54-A3A2-5F16C0AD49E2}"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aj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D51ADE6A-740E-44AE-83CC-AE7238B6C88D}" styleName="">
    <a:tblBg/>
    <a:wholeTbl>
      <a:tcTxStyle b="off" i="off">
        <a:font>
          <a:latin typeface="Montserrat Thin Regular"/>
          <a:ea typeface="Montserrat Thin Regular"/>
          <a:cs typeface="Montserrat Thin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Montserrat Thin Regular"/>
          <a:ea typeface="Montserrat Thin Regular"/>
          <a:cs typeface="Montserrat Thin Regular"/>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Montserrat Thin Regular"/>
          <a:ea typeface="Montserrat Thin Regular"/>
          <a:cs typeface="Montserrat Thin Regular"/>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4A9BC294-FFE2-49D5-8D69-9E1BD2C41BD5}" styleName="">
    <a:tblBg/>
    <a:wholeTbl>
      <a:tcTxStyle b="off" i="off">
        <a:font>
          <a:latin typeface="Montserrat Thin Regular"/>
          <a:ea typeface="Montserrat Thin Regular"/>
          <a:cs typeface="Montserrat Thin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Montserrat Thin Regular"/>
          <a:ea typeface="Montserrat Thin Regular"/>
          <a:cs typeface="Montserrat Thin Regular"/>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Montserrat Thin Regular"/>
          <a:ea typeface="Montserrat Thin Regular"/>
          <a:cs typeface="Montserrat Thin Regular"/>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comments" Target="comments/comment1.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comments" Target="comments/comment2.xml"/><Relationship Id="rId19" Type="http://schemas.openxmlformats.org/officeDocument/2006/relationships/slide" Target="slides/slide10.xml"/><Relationship Id="rId20" Type="http://schemas.openxmlformats.org/officeDocument/2006/relationships/comments" Target="comments/comment3.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5-06-24T15:26:58.989" idx="1">
    <p:pos x="5549" y="5992"/>
    <p:text>Hashiranje bilo koje velicine fajla se radi sa prvih 1KB, ali je dizajnirano tako da namerno trosi vreme i memoriju anti-brute-force zastita</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5-06-24T15:09:51.203" idx="2">
    <p:pos x="6621" y="6648"/>
    <p:text>Zamisimo da imamo n elemenata i zelimo da ih sortiramo poredjenjem. 
Postoji tacno n! mogucih nacina da se ti elementi prodjaju.
Sortiranje je nalazaenje takve permutacije. 
Algoritam poredjenjem svakom odlukom tj. poredjenjem eleminise deo tih permutacija. Svako prodjenje deli skup mogucnosti na 2 dela.
Ako stablo mora da razlikuje n! razlicitih permutacija treba bar log2(n!) pordjenja.
Kako je po stirlingovoj aproksimaciji log2(n!) + n * log2(n) - n</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5-06-24T15:21:27.089" idx="3">
    <p:pos x="5410" y="6400"/>
    <p:text>Heurstike su pametne strategrije koje mopazu algoritmu da brze dodje do dobrog resenja. 
U kontekstu kvadratnih algoritama mogu:
Upared filtrirati nepotrebna poredjenja
Koristiti dodatne informacije o podacima
Preskakati delove iteracije kada nema ptorebe za njima
Ako je lista skoro sortirtana insertion sort koji je inace O(n^2) moze da se ponasa skoro linearno.</p:text>
    <p:extLst>
      <p:ext uri="{C676402C-5697-4E1C-873F-D02D1690AC5C}">
        <p15:threadingInfo xmlns:p15="http://schemas.microsoft.com/office/powerpoint/2012/main" timeZoneBias="-12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4" name="Shape 334"/>
          <p:cNvSpPr/>
          <p:nvPr>
            <p:ph type="sldImg"/>
          </p:nvPr>
        </p:nvSpPr>
        <p:spPr>
          <a:xfrm>
            <a:off x="1143000" y="685800"/>
            <a:ext cx="4572000" cy="3429000"/>
          </a:xfrm>
          <a:prstGeom prst="rect">
            <a:avLst/>
          </a:prstGeom>
        </p:spPr>
        <p:txBody>
          <a:bodyPr/>
          <a:lstStyle/>
          <a:p>
            <a:pPr/>
          </a:p>
        </p:txBody>
      </p:sp>
      <p:sp>
        <p:nvSpPr>
          <p:cNvPr id="335" name="Shape 3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5" name="Softverski algoritmi u sistemima automatskog upravljanja"/>
          <p:cNvSpPr txBox="1"/>
          <p:nvPr/>
        </p:nvSpPr>
        <p:spPr>
          <a:xfrm>
            <a:off x="3289300" y="8592777"/>
            <a:ext cx="12376818"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aseline="-9375" sz="3200"/>
            </a:lvl1pPr>
          </a:lstStyle>
          <a:p>
            <a:pPr/>
            <a:r>
              <a:t>Softverski algoritmi u sistemima automatskog upravljanja</a:t>
            </a:r>
          </a:p>
        </p:txBody>
      </p:sp>
      <p:sp>
        <p:nvSpPr>
          <p:cNvPr id="16" name="Rectangle"/>
          <p:cNvSpPr/>
          <p:nvPr/>
        </p:nvSpPr>
        <p:spPr>
          <a:xfrm>
            <a:off x="23639349" y="4393670"/>
            <a:ext cx="745471" cy="4928661"/>
          </a:xfrm>
          <a:prstGeom prst="rect">
            <a:avLst/>
          </a:prstGeom>
          <a:solidFill>
            <a:schemeClr val="accent6">
              <a:hueOff val="13513096"/>
              <a:satOff val="-92324"/>
              <a:lumOff val="-42615"/>
            </a:schemeClr>
          </a:solidFill>
          <a:ln w="12700">
            <a:miter lim="400000"/>
          </a:ln>
        </p:spPr>
        <p:txBody>
          <a:bodyPr lIns="50800" tIns="50800" rIns="50800" bIns="50800" anchor="ctr">
            <a:normAutofit fontScale="100000" lnSpcReduction="0"/>
          </a:bodyP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7" name="Rectangle"/>
          <p:cNvSpPr/>
          <p:nvPr/>
        </p:nvSpPr>
        <p:spPr>
          <a:xfrm>
            <a:off x="3299967" y="9201629"/>
            <a:ext cx="6122595" cy="70030"/>
          </a:xfrm>
          <a:prstGeom prst="rect">
            <a:avLst/>
          </a:prstGeom>
          <a:solidFill>
            <a:schemeClr val="accent6">
              <a:hueOff val="13513096"/>
              <a:satOff val="-92324"/>
              <a:lumOff val="-42615"/>
              <a:alpha val="33000"/>
            </a:schemeClr>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8" name="Rectangle"/>
          <p:cNvSpPr/>
          <p:nvPr/>
        </p:nvSpPr>
        <p:spPr>
          <a:xfrm>
            <a:off x="9333023" y="9201629"/>
            <a:ext cx="5813865" cy="85376"/>
          </a:xfrm>
          <a:prstGeom prst="rect">
            <a:avLst/>
          </a:prstGeom>
          <a:solidFill>
            <a:schemeClr val="accent6">
              <a:hueOff val="13513096"/>
              <a:satOff val="-92324"/>
              <a:lumOff val="-42615"/>
            </a:schemeClr>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9" name="Presentation Title"/>
          <p:cNvSpPr txBox="1"/>
          <p:nvPr>
            <p:ph type="title" hasCustomPrompt="1"/>
          </p:nvPr>
        </p:nvSpPr>
        <p:spPr>
          <a:xfrm>
            <a:off x="3289300" y="9446566"/>
            <a:ext cx="15581090" cy="2552481"/>
          </a:xfrm>
          <a:prstGeom prst="rect">
            <a:avLst/>
          </a:prstGeom>
        </p:spPr>
        <p:txBody>
          <a:bodyPr lIns="0" tIns="0" rIns="0" bIns="0"/>
          <a:lstStyle>
            <a:lvl1pPr>
              <a:lnSpc>
                <a:spcPct val="120000"/>
              </a:lnSpc>
              <a:defRPr spc="-180" sz="9000"/>
            </a:lvl1pPr>
          </a:lstStyle>
          <a:p>
            <a:pPr/>
            <a:r>
              <a:t>Presentation Title</a:t>
            </a:r>
          </a:p>
        </p:txBody>
      </p:sp>
      <p:sp>
        <p:nvSpPr>
          <p:cNvPr id="20" name="Rectangle"/>
          <p:cNvSpPr/>
          <p:nvPr/>
        </p:nvSpPr>
        <p:spPr>
          <a:xfrm>
            <a:off x="5946398" y="12804863"/>
            <a:ext cx="50801" cy="9271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21" name="Rectangle"/>
          <p:cNvSpPr/>
          <p:nvPr/>
        </p:nvSpPr>
        <p:spPr>
          <a:xfrm>
            <a:off x="-1" y="12752239"/>
            <a:ext cx="24384001" cy="508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22" name="Danilo Kaćanski, Ivan Radman"/>
          <p:cNvSpPr/>
          <p:nvPr/>
        </p:nvSpPr>
        <p:spPr>
          <a:xfrm>
            <a:off x="52152" y="12787982"/>
            <a:ext cx="5813866"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68300" indent="368300">
              <a:lnSpc>
                <a:spcPct val="80000"/>
              </a:lnSpc>
              <a:spcBef>
                <a:spcPts val="0"/>
              </a:spcBef>
              <a:defRPr baseline="7999" spc="-50" sz="2500">
                <a:latin typeface="Montserrat Thin Medium"/>
                <a:ea typeface="Montserrat Thin Medium"/>
                <a:cs typeface="Montserrat Thin Medium"/>
                <a:sym typeface="Montserrat Thin Medium"/>
              </a:defRPr>
            </a:lvl1pPr>
          </a:lstStyle>
          <a:p>
            <a:pPr/>
            <a:r>
              <a:t>Danilo Kaćanski, Ivan Radman</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copy">
    <p:spTree>
      <p:nvGrpSpPr>
        <p:cNvPr id="1" name=""/>
        <p:cNvGrpSpPr/>
        <p:nvPr/>
      </p:nvGrpSpPr>
      <p:grpSpPr>
        <a:xfrm>
          <a:off x="0" y="0"/>
          <a:ext cx="0" cy="0"/>
          <a:chOff x="0" y="0"/>
          <a:chExt cx="0" cy="0"/>
        </a:xfrm>
      </p:grpSpPr>
      <p:sp>
        <p:nvSpPr>
          <p:cNvPr id="156" name="Rectangle"/>
          <p:cNvSpPr/>
          <p:nvPr/>
        </p:nvSpPr>
        <p:spPr>
          <a:xfrm>
            <a:off x="-28181" y="4299837"/>
            <a:ext cx="725727" cy="5116326"/>
          </a:xfrm>
          <a:prstGeom prst="rect">
            <a:avLst/>
          </a:prstGeom>
          <a:solidFill>
            <a:schemeClr val="accent6">
              <a:hueOff val="13513096"/>
              <a:satOff val="-92324"/>
              <a:lumOff val="-42615"/>
            </a:schemeClr>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57" name="Slide Title"/>
          <p:cNvSpPr txBox="1"/>
          <p:nvPr>
            <p:ph type="title" hasCustomPrompt="1"/>
          </p:nvPr>
        </p:nvSpPr>
        <p:spPr>
          <a:xfrm>
            <a:off x="5525783" y="3703090"/>
            <a:ext cx="4912101" cy="884338"/>
          </a:xfrm>
          <a:prstGeom prst="rect">
            <a:avLst/>
          </a:prstGeom>
          <a:solidFill>
            <a:schemeClr val="accent6">
              <a:hueOff val="13513096"/>
              <a:satOff val="-92324"/>
              <a:lumOff val="-42615"/>
            </a:schemeClr>
          </a:solidFill>
        </p:spPr>
        <p:txBody>
          <a:bodyPr anchor="ctr"/>
          <a:lstStyle>
            <a:lvl1pPr marR="177800" indent="190500" algn="ctr" defTabSz="825500">
              <a:lnSpc>
                <a:spcPct val="100000"/>
              </a:lnSpc>
              <a:defRPr spc="0" sz="3200">
                <a:solidFill>
                  <a:srgbClr val="FFFFFF"/>
                </a:solidFill>
              </a:defRPr>
            </a:lvl1pPr>
          </a:lstStyle>
          <a:p>
            <a:pPr/>
            <a:r>
              <a:t>Slide Title</a:t>
            </a:r>
          </a:p>
        </p:txBody>
      </p:sp>
      <p:sp>
        <p:nvSpPr>
          <p:cNvPr id="158" name="Body Level One…"/>
          <p:cNvSpPr txBox="1"/>
          <p:nvPr>
            <p:ph type="body" sz="half" idx="1" hasCustomPrompt="1"/>
          </p:nvPr>
        </p:nvSpPr>
        <p:spPr>
          <a:xfrm>
            <a:off x="5514916" y="4601556"/>
            <a:ext cx="13354168" cy="5451400"/>
          </a:xfrm>
          <a:prstGeom prst="rect">
            <a:avLst/>
          </a:prstGeom>
          <a:solidFill>
            <a:schemeClr val="accent5">
              <a:hueOff val="-441271"/>
              <a:satOff val="-99999"/>
              <a:lumOff val="29232"/>
            </a:schemeClr>
          </a:solidFill>
        </p:spPr>
        <p:txBody>
          <a:bodyPr lIns="190500" tIns="190500" rIns="190500" bIns="190500" numCol="1" spcCol="38100"/>
          <a:lstStyle/>
          <a:p>
            <a:pPr/>
            <a:r>
              <a:t>Slide bullet text</a:t>
            </a:r>
          </a:p>
          <a:p>
            <a:pPr lvl="1"/>
            <a:r>
              <a:t/>
            </a:r>
          </a:p>
          <a:p>
            <a:pPr lvl="2"/>
            <a:r>
              <a:t/>
            </a:r>
          </a:p>
          <a:p>
            <a:pPr lvl="3"/>
            <a:r>
              <a:t/>
            </a:r>
          </a:p>
          <a:p>
            <a:pPr lvl="4"/>
            <a:r>
              <a:t/>
            </a:r>
          </a:p>
        </p:txBody>
      </p:sp>
      <p:sp>
        <p:nvSpPr>
          <p:cNvPr id="159" name="Rectangle"/>
          <p:cNvSpPr/>
          <p:nvPr/>
        </p:nvSpPr>
        <p:spPr>
          <a:xfrm>
            <a:off x="3325272" y="12798513"/>
            <a:ext cx="50801" cy="9271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60" name="Rectangle"/>
          <p:cNvSpPr/>
          <p:nvPr/>
        </p:nvSpPr>
        <p:spPr>
          <a:xfrm>
            <a:off x="-1" y="12752239"/>
            <a:ext cx="24384001" cy="508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61" name="Jannis Seemann"/>
          <p:cNvSpPr/>
          <p:nvPr/>
        </p:nvSpPr>
        <p:spPr>
          <a:xfrm>
            <a:off x="1352" y="12787982"/>
            <a:ext cx="3320450"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68300" indent="368300">
              <a:lnSpc>
                <a:spcPct val="80000"/>
              </a:lnSpc>
              <a:spcBef>
                <a:spcPts val="0"/>
              </a:spcBef>
              <a:defRPr baseline="7999" spc="-50" sz="2500">
                <a:latin typeface="Montserrat Thin Medium"/>
                <a:ea typeface="Montserrat Thin Medium"/>
                <a:cs typeface="Montserrat Thin Medium"/>
                <a:sym typeface="Montserrat Thin Medium"/>
              </a:defRPr>
            </a:lvl1pPr>
          </a:lstStyle>
          <a:p>
            <a:pPr/>
            <a:r>
              <a:t>Jannis Seemann</a:t>
            </a:r>
          </a:p>
        </p:txBody>
      </p:sp>
      <p:sp>
        <p:nvSpPr>
          <p:cNvPr id="162" name="Efficient Linux"/>
          <p:cNvSpPr/>
          <p:nvPr/>
        </p:nvSpPr>
        <p:spPr>
          <a:xfrm>
            <a:off x="3378179" y="12787982"/>
            <a:ext cx="8320868"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81000" indent="406400">
              <a:lnSpc>
                <a:spcPct val="80000"/>
              </a:lnSpc>
              <a:spcBef>
                <a:spcPts val="0"/>
              </a:spcBef>
              <a:defRPr baseline="7999" spc="-50" sz="2500">
                <a:latin typeface="Montserrat Thin Light"/>
                <a:ea typeface="Montserrat Thin Light"/>
                <a:cs typeface="Montserrat Thin Light"/>
                <a:sym typeface="Montserrat Thin Light"/>
              </a:defRPr>
            </a:lvl1pPr>
          </a:lstStyle>
          <a:p>
            <a:pPr/>
            <a:r>
              <a:t>Efficient Linux</a:t>
            </a:r>
          </a:p>
        </p:txBody>
      </p:sp>
      <p:sp>
        <p:nvSpPr>
          <p:cNvPr id="1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copy">
    <p:bg>
      <p:bgPr>
        <a:solidFill>
          <a:schemeClr val="accent3"/>
        </a:solidFill>
      </p:bgPr>
    </p:bg>
    <p:spTree>
      <p:nvGrpSpPr>
        <p:cNvPr id="1" name=""/>
        <p:cNvGrpSpPr/>
        <p:nvPr/>
      </p:nvGrpSpPr>
      <p:grpSpPr>
        <a:xfrm>
          <a:off x="0" y="0"/>
          <a:ext cx="0" cy="0"/>
          <a:chOff x="0" y="0"/>
          <a:chExt cx="0" cy="0"/>
        </a:xfrm>
      </p:grpSpPr>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177"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1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copy 2">
    <p:spTree>
      <p:nvGrpSpPr>
        <p:cNvPr id="1" name=""/>
        <p:cNvGrpSpPr/>
        <p:nvPr/>
      </p:nvGrpSpPr>
      <p:grpSpPr>
        <a:xfrm>
          <a:off x="0" y="0"/>
          <a:ext cx="0" cy="0"/>
          <a:chOff x="0" y="0"/>
          <a:chExt cx="0" cy="0"/>
        </a:xfrm>
      </p:grpSpPr>
      <p:sp>
        <p:nvSpPr>
          <p:cNvPr id="185" name="Body Level One…"/>
          <p:cNvSpPr txBox="1"/>
          <p:nvPr>
            <p:ph type="body" sz="quarter" idx="1" hasCustomPrompt="1"/>
          </p:nvPr>
        </p:nvSpPr>
        <p:spPr>
          <a:xfrm>
            <a:off x="1896820" y="1347411"/>
            <a:ext cx="14523376" cy="4393250"/>
          </a:xfrm>
          <a:prstGeom prst="rect">
            <a:avLst/>
          </a:prstGeom>
          <a:solidFill>
            <a:schemeClr val="accent5">
              <a:hueOff val="-441271"/>
              <a:satOff val="-99999"/>
              <a:lumOff val="29232"/>
            </a:schemeClr>
          </a:solidFill>
          <a:ln w="38100">
            <a:solidFill>
              <a:schemeClr val="accent6">
                <a:hueOff val="13513096"/>
                <a:satOff val="-92324"/>
                <a:lumOff val="-42615"/>
              </a:schemeClr>
            </a:solidFill>
          </a:ln>
        </p:spPr>
        <p:txBody>
          <a:bodyPr lIns="0" tIns="0" rIns="0" bIns="0" numCol="1" spcCol="38100"/>
          <a:lstStyle>
            <a:lvl1pPr marL="698500"/>
            <a:lvl2pPr marL="1308100"/>
            <a:lvl3pPr marL="1917700"/>
            <a:lvl4pPr marL="2527300"/>
            <a:lvl5pPr marL="3136900"/>
          </a:lstStyle>
          <a:p>
            <a:pPr/>
            <a:r>
              <a:t>Slide bullet text</a:t>
            </a:r>
          </a:p>
          <a:p>
            <a:pPr lvl="1"/>
            <a:r>
              <a:t/>
            </a:r>
          </a:p>
          <a:p>
            <a:pPr lvl="2"/>
            <a:r>
              <a:t/>
            </a:r>
          </a:p>
          <a:p>
            <a:pPr lvl="3"/>
            <a:r>
              <a:t/>
            </a:r>
          </a:p>
          <a:p>
            <a:pPr lvl="4"/>
            <a:r>
              <a:t/>
            </a:r>
          </a:p>
        </p:txBody>
      </p:sp>
      <p:sp>
        <p:nvSpPr>
          <p:cNvPr id="186" name="Rectangle"/>
          <p:cNvSpPr/>
          <p:nvPr/>
        </p:nvSpPr>
        <p:spPr>
          <a:xfrm>
            <a:off x="-28181" y="4299837"/>
            <a:ext cx="725727" cy="5116326"/>
          </a:xfrm>
          <a:prstGeom prst="rect">
            <a:avLst/>
          </a:prstGeom>
          <a:solidFill>
            <a:schemeClr val="accent6">
              <a:hueOff val="13513096"/>
              <a:satOff val="-92324"/>
              <a:lumOff val="-42615"/>
            </a:schemeClr>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87" name="Slide Title"/>
          <p:cNvSpPr txBox="1"/>
          <p:nvPr>
            <p:ph type="title" hasCustomPrompt="1"/>
          </p:nvPr>
        </p:nvSpPr>
        <p:spPr>
          <a:xfrm>
            <a:off x="2721223" y="877121"/>
            <a:ext cx="4912102" cy="884338"/>
          </a:xfrm>
          <a:prstGeom prst="rect">
            <a:avLst/>
          </a:prstGeom>
          <a:solidFill>
            <a:schemeClr val="accent6">
              <a:hueOff val="13513096"/>
              <a:satOff val="-92324"/>
              <a:lumOff val="-42615"/>
            </a:schemeClr>
          </a:solidFill>
        </p:spPr>
        <p:txBody>
          <a:bodyPr anchor="ctr"/>
          <a:lstStyle>
            <a:lvl1pPr marR="177800" indent="190500" algn="ctr" defTabSz="825500">
              <a:lnSpc>
                <a:spcPct val="100000"/>
              </a:lnSpc>
              <a:defRPr spc="0" sz="3200">
                <a:solidFill>
                  <a:srgbClr val="FFFFFF"/>
                </a:solidFill>
              </a:defRPr>
            </a:lvl1pPr>
          </a:lstStyle>
          <a:p>
            <a:pPr/>
            <a:r>
              <a:t>Slide Title</a:t>
            </a:r>
          </a:p>
        </p:txBody>
      </p:sp>
      <p:sp>
        <p:nvSpPr>
          <p:cNvPr id="188" name="Rectangle"/>
          <p:cNvSpPr/>
          <p:nvPr/>
        </p:nvSpPr>
        <p:spPr>
          <a:xfrm>
            <a:off x="3325272" y="12798513"/>
            <a:ext cx="50801" cy="9271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89" name="Rectangle"/>
          <p:cNvSpPr/>
          <p:nvPr/>
        </p:nvSpPr>
        <p:spPr>
          <a:xfrm>
            <a:off x="-1" y="12752239"/>
            <a:ext cx="24384001" cy="508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90" name="Jannis Seemann"/>
          <p:cNvSpPr/>
          <p:nvPr/>
        </p:nvSpPr>
        <p:spPr>
          <a:xfrm>
            <a:off x="1352" y="12787982"/>
            <a:ext cx="3320450"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68300" indent="368300">
              <a:lnSpc>
                <a:spcPct val="80000"/>
              </a:lnSpc>
              <a:spcBef>
                <a:spcPts val="0"/>
              </a:spcBef>
              <a:defRPr baseline="7999" spc="-50" sz="2500">
                <a:latin typeface="Montserrat Thin Medium"/>
                <a:ea typeface="Montserrat Thin Medium"/>
                <a:cs typeface="Montserrat Thin Medium"/>
                <a:sym typeface="Montserrat Thin Medium"/>
              </a:defRPr>
            </a:lvl1pPr>
          </a:lstStyle>
          <a:p>
            <a:pPr/>
            <a:r>
              <a:t>Jannis Seemann</a:t>
            </a:r>
          </a:p>
        </p:txBody>
      </p:sp>
      <p:sp>
        <p:nvSpPr>
          <p:cNvPr id="191" name="Efficient Linux"/>
          <p:cNvSpPr/>
          <p:nvPr/>
        </p:nvSpPr>
        <p:spPr>
          <a:xfrm>
            <a:off x="3378179" y="12787982"/>
            <a:ext cx="8320868"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81000" indent="406400">
              <a:lnSpc>
                <a:spcPct val="80000"/>
              </a:lnSpc>
              <a:spcBef>
                <a:spcPts val="0"/>
              </a:spcBef>
              <a:defRPr baseline="7999" spc="-50" sz="2500">
                <a:latin typeface="Montserrat Thin Light"/>
                <a:ea typeface="Montserrat Thin Light"/>
                <a:cs typeface="Montserrat Thin Light"/>
                <a:sym typeface="Montserrat Thin Light"/>
              </a:defRPr>
            </a:lvl1pPr>
          </a:lstStyle>
          <a:p>
            <a:pPr/>
            <a:r>
              <a:t>Efficient Linux</a:t>
            </a:r>
          </a:p>
        </p:txBody>
      </p:sp>
      <p:sp>
        <p:nvSpPr>
          <p:cNvPr id="1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199" name="Avocados and limes"/>
          <p:cNvSpPr/>
          <p:nvPr>
            <p:ph type="pic" idx="21"/>
          </p:nvPr>
        </p:nvSpPr>
        <p:spPr>
          <a:xfrm>
            <a:off x="-1155700" y="-1295400"/>
            <a:ext cx="26746200" cy="16018933"/>
          </a:xfrm>
          <a:prstGeom prst="rect">
            <a:avLst/>
          </a:prstGeom>
        </p:spPr>
        <p:txBody>
          <a:bodyPr lIns="91439" tIns="45719" rIns="91439" bIns="45719" numCol="1" spcCol="38100">
            <a:noAutofit/>
          </a:bodyPr>
          <a:lstStyle/>
          <a:p>
            <a:pPr/>
          </a:p>
        </p:txBody>
      </p:sp>
      <p:sp>
        <p:nvSpPr>
          <p:cNvPr id="200" name="Efficient Linux"/>
          <p:cNvSpPr txBox="1"/>
          <p:nvPr/>
        </p:nvSpPr>
        <p:spPr>
          <a:xfrm>
            <a:off x="2480453" y="8592777"/>
            <a:ext cx="3012457" cy="635001"/>
          </a:xfrm>
          <a:prstGeom prst="rect">
            <a:avLst/>
          </a:prstGeom>
          <a:ln w="12700">
            <a:miter lim="400000"/>
          </a:ln>
          <a:effectLst>
            <a:outerShdw sx="100000" sy="100000" kx="0" ky="0" algn="b" rotWithShape="0" blurRad="215900" dist="0" dir="5400000">
              <a:srgbClr val="FFFFFF"/>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9375" sz="3200"/>
            </a:lvl1pPr>
          </a:lstStyle>
          <a:p>
            <a:pPr/>
            <a:r>
              <a:t>Efficient Linux</a:t>
            </a:r>
          </a:p>
        </p:txBody>
      </p:sp>
      <p:sp>
        <p:nvSpPr>
          <p:cNvPr id="201" name="Rectangle"/>
          <p:cNvSpPr/>
          <p:nvPr/>
        </p:nvSpPr>
        <p:spPr>
          <a:xfrm>
            <a:off x="23639349" y="4393670"/>
            <a:ext cx="725727" cy="4928661"/>
          </a:xfrm>
          <a:prstGeom prst="rect">
            <a:avLst/>
          </a:prstGeom>
          <a:solidFill>
            <a:schemeClr val="accent6">
              <a:hueOff val="13513096"/>
              <a:satOff val="-92324"/>
              <a:lumOff val="-42615"/>
            </a:schemeClr>
          </a:solidFill>
          <a:ln w="12700">
            <a:miter lim="400000"/>
          </a:ln>
          <a:effectLst>
            <a:outerShdw sx="100000" sy="100000" kx="0" ky="0" algn="b" rotWithShape="0" blurRad="215900" dist="0" dir="5400000">
              <a:srgbClr val="FFFFFF"/>
            </a:outerShdw>
          </a:effectLst>
        </p:spPr>
        <p:txBody>
          <a:bodyPr lIns="50800" tIns="50800" rIns="50800" bIns="50800" anchor="ctr">
            <a:normAutofit fontScale="100000" lnSpcReduction="0"/>
          </a:bodyP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202" name="Rectangle"/>
          <p:cNvSpPr/>
          <p:nvPr/>
        </p:nvSpPr>
        <p:spPr>
          <a:xfrm>
            <a:off x="2372868" y="9213336"/>
            <a:ext cx="3115076" cy="58323"/>
          </a:xfrm>
          <a:prstGeom prst="rect">
            <a:avLst/>
          </a:prstGeom>
          <a:solidFill>
            <a:schemeClr val="accent6">
              <a:hueOff val="13513096"/>
              <a:satOff val="-92324"/>
              <a:lumOff val="-42615"/>
              <a:alpha val="33000"/>
            </a:schemeClr>
          </a:solidFill>
          <a:ln w="12700">
            <a:miter lim="400000"/>
          </a:ln>
          <a:effectLst>
            <a:outerShdw sx="100000" sy="100000" kx="0" ky="0" algn="b" rotWithShape="0" blurRad="215900" dist="0" dir="5400000">
              <a:srgbClr val="FFFFFF"/>
            </a:outerShdw>
          </a:effectLst>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203" name="Rectangle"/>
          <p:cNvSpPr/>
          <p:nvPr/>
        </p:nvSpPr>
        <p:spPr>
          <a:xfrm>
            <a:off x="4293656" y="9213336"/>
            <a:ext cx="1343512" cy="58323"/>
          </a:xfrm>
          <a:prstGeom prst="rect">
            <a:avLst/>
          </a:prstGeom>
          <a:solidFill>
            <a:schemeClr val="accent6">
              <a:hueOff val="13513096"/>
              <a:satOff val="-92324"/>
              <a:lumOff val="-42615"/>
            </a:schemeClr>
          </a:solidFill>
          <a:ln w="12700">
            <a:miter lim="400000"/>
          </a:ln>
          <a:effectLst>
            <a:outerShdw sx="100000" sy="100000" kx="0" ky="0" algn="b" rotWithShape="0" blurRad="215900" dist="0" dir="5400000">
              <a:srgbClr val="FFFFFF"/>
            </a:outerShdw>
          </a:effectLst>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204" name="Presentation Title"/>
          <p:cNvSpPr txBox="1"/>
          <p:nvPr/>
        </p:nvSpPr>
        <p:spPr>
          <a:xfrm>
            <a:off x="2458810" y="9446566"/>
            <a:ext cx="15581091" cy="1618854"/>
          </a:xfrm>
          <a:prstGeom prst="rect">
            <a:avLst/>
          </a:prstGeom>
          <a:ln w="12700">
            <a:miter lim="400000"/>
          </a:ln>
          <a:effectLst>
            <a:outerShdw sx="100000" sy="100000" kx="0" ky="0" algn="b" rotWithShape="0" blurRad="215900" dist="0" dir="5400000">
              <a:srgbClr val="FFFFFF"/>
            </a:outerShdw>
          </a:effectLst>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nSpc>
                <a:spcPct val="80000"/>
              </a:lnSpc>
              <a:spcBef>
                <a:spcPts val="0"/>
              </a:spcBef>
              <a:defRPr baseline="0" spc="-180" sz="9000">
                <a:latin typeface="+mn-lt"/>
                <a:ea typeface="+mn-ea"/>
                <a:cs typeface="+mn-cs"/>
                <a:sym typeface="Montserrat Thin Bold"/>
              </a:defRPr>
            </a:lvl1pPr>
          </a:lstStyle>
          <a:p>
            <a:pPr/>
            <a:r>
              <a:t>Presentation Title</a:t>
            </a:r>
          </a:p>
        </p:txBody>
      </p:sp>
      <p:sp>
        <p:nvSpPr>
          <p:cNvPr id="205" name="Rectangle"/>
          <p:cNvSpPr/>
          <p:nvPr/>
        </p:nvSpPr>
        <p:spPr>
          <a:xfrm>
            <a:off x="-1" y="12752239"/>
            <a:ext cx="24384001" cy="38101"/>
          </a:xfrm>
          <a:prstGeom prst="rect">
            <a:avLst/>
          </a:prstGeom>
          <a:solidFill>
            <a:schemeClr val="accent6">
              <a:hueOff val="13513096"/>
              <a:satOff val="-92324"/>
              <a:lumOff val="-42615"/>
              <a:alpha val="33000"/>
            </a:schemeClr>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206" name="Jannis Seemann"/>
          <p:cNvSpPr/>
          <p:nvPr/>
        </p:nvSpPr>
        <p:spPr>
          <a:xfrm>
            <a:off x="1352" y="12787982"/>
            <a:ext cx="3374128"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81000" indent="406400">
              <a:lnSpc>
                <a:spcPct val="80000"/>
              </a:lnSpc>
              <a:spcBef>
                <a:spcPts val="0"/>
              </a:spcBef>
              <a:defRPr baseline="7999" spc="-50" sz="2500">
                <a:latin typeface="Montserrat Thin Medium"/>
                <a:ea typeface="Montserrat Thin Medium"/>
                <a:cs typeface="Montserrat Thin Medium"/>
                <a:sym typeface="Montserrat Thin Medium"/>
              </a:defRPr>
            </a:lvl1pPr>
          </a:lstStyle>
          <a:p>
            <a:pPr/>
            <a:r>
              <a:t>Jannis Seemann</a:t>
            </a:r>
          </a:p>
        </p:txBody>
      </p:sp>
      <p:sp>
        <p:nvSpPr>
          <p:cNvPr id="207" name="Rectangle"/>
          <p:cNvSpPr/>
          <p:nvPr/>
        </p:nvSpPr>
        <p:spPr>
          <a:xfrm>
            <a:off x="3325272" y="12785813"/>
            <a:ext cx="38101" cy="939801"/>
          </a:xfrm>
          <a:prstGeom prst="rect">
            <a:avLst/>
          </a:prstGeom>
          <a:solidFill>
            <a:schemeClr val="accent6">
              <a:hueOff val="13513096"/>
              <a:satOff val="-92324"/>
              <a:lumOff val="-42615"/>
              <a:alpha val="33000"/>
            </a:schemeClr>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208" name="Efficient Linux"/>
          <p:cNvSpPr/>
          <p:nvPr/>
        </p:nvSpPr>
        <p:spPr>
          <a:xfrm>
            <a:off x="3349319" y="12797452"/>
            <a:ext cx="8349728"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81000" indent="406400">
              <a:lnSpc>
                <a:spcPct val="80000"/>
              </a:lnSpc>
              <a:spcBef>
                <a:spcPts val="0"/>
              </a:spcBef>
              <a:defRPr baseline="7999" spc="-50" sz="2500">
                <a:latin typeface="Montserrat Thin Light"/>
                <a:ea typeface="Montserrat Thin Light"/>
                <a:cs typeface="Montserrat Thin Light"/>
                <a:sym typeface="Montserrat Thin Light"/>
              </a:defRPr>
            </a:lvl1pPr>
          </a:lstStyle>
          <a:p>
            <a:pPr/>
            <a:r>
              <a:t>Efficient Linux</a:t>
            </a:r>
          </a:p>
        </p:txBody>
      </p:sp>
      <p:sp>
        <p:nvSpPr>
          <p:cNvPr id="2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216" name="Slide Subtitle"/>
          <p:cNvSpPr txBox="1"/>
          <p:nvPr>
            <p:ph type="body" sz="quarter" idx="21" hasCustomPrompt="1"/>
          </p:nvPr>
        </p:nvSpPr>
        <p:spPr>
          <a:xfrm>
            <a:off x="1206500" y="2372962"/>
            <a:ext cx="9779000" cy="934780"/>
          </a:xfrm>
          <a:prstGeom prst="rect">
            <a:avLst/>
          </a:prstGeom>
        </p:spPr>
        <p:txBody>
          <a:bodyPr lIns="45719" tIns="45719" rIns="45719" bIns="45719" numCol="1" spcCol="38100"/>
          <a:lstStyle>
            <a:lvl1pPr marL="0" indent="0" defTabSz="825500">
              <a:lnSpc>
                <a:spcPct val="100000"/>
              </a:lnSpc>
              <a:spcBef>
                <a:spcPts val="0"/>
              </a:spcBef>
              <a:buClrTx/>
              <a:buSzTx/>
              <a:buNone/>
              <a:defRPr b="1" baseline="0" sz="5500">
                <a:latin typeface="+mj-lt"/>
                <a:ea typeface="+mj-ea"/>
                <a:cs typeface="+mj-cs"/>
                <a:sym typeface="Helvetica Neue"/>
              </a:defRPr>
            </a:lvl1pPr>
          </a:lstStyle>
          <a:p>
            <a:pPr/>
            <a:r>
              <a:t>Slide Subtitle</a:t>
            </a:r>
          </a:p>
        </p:txBody>
      </p:sp>
      <p:sp>
        <p:nvSpPr>
          <p:cNvPr id="217" name="Body Level One…"/>
          <p:cNvSpPr txBox="1"/>
          <p:nvPr>
            <p:ph type="body" sz="half" idx="1" hasCustomPrompt="1"/>
          </p:nvPr>
        </p:nvSpPr>
        <p:spPr>
          <a:xfrm>
            <a:off x="1206500" y="4248504"/>
            <a:ext cx="9779000" cy="8256630"/>
          </a:xfrm>
          <a:prstGeom prst="rect">
            <a:avLst/>
          </a:prstGeom>
        </p:spPr>
        <p:txBody>
          <a:bodyPr numCol="1" spcCol="38100"/>
          <a:lstStyle>
            <a:lvl1pPr marL="381000"/>
            <a:lvl2pPr marL="990600">
              <a:buChar char="‣"/>
            </a:lvl2pPr>
            <a:lvl3pPr marL="1600200">
              <a:buChar char="‣"/>
            </a:lvl3pPr>
            <a:lvl4pPr marL="2209800"/>
            <a:lvl5pPr marL="2819400">
              <a:buChar char="‣"/>
            </a:lvl5pPr>
          </a:lstStyle>
          <a:p>
            <a:pPr/>
            <a:r>
              <a:t>Slide bullet text</a:t>
            </a:r>
          </a:p>
          <a:p>
            <a:pPr lvl="1"/>
            <a:r>
              <a:t/>
            </a:r>
          </a:p>
          <a:p>
            <a:pPr lvl="2"/>
            <a:r>
              <a:t/>
            </a:r>
          </a:p>
          <a:p>
            <a:pPr lvl="3"/>
            <a:r>
              <a:t/>
            </a:r>
          </a:p>
          <a:p>
            <a:pPr lvl="4"/>
            <a:r>
              <a:t/>
            </a:r>
          </a:p>
        </p:txBody>
      </p:sp>
      <p:sp>
        <p:nvSpPr>
          <p:cNvPr id="218"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numCol="1" spcCol="38100">
            <a:noAutofit/>
          </a:bodyPr>
          <a:lstStyle/>
          <a:p>
            <a:pPr/>
          </a:p>
        </p:txBody>
      </p:sp>
      <p:sp>
        <p:nvSpPr>
          <p:cNvPr id="219"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2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227" name="Bowl with salmon cakes, salad and houmous"/>
          <p:cNvSpPr/>
          <p:nvPr>
            <p:ph type="pic" idx="21"/>
          </p:nvPr>
        </p:nvSpPr>
        <p:spPr>
          <a:xfrm>
            <a:off x="10972800" y="-203200"/>
            <a:ext cx="12144837" cy="14135100"/>
          </a:xfrm>
          <a:prstGeom prst="rect">
            <a:avLst/>
          </a:prstGeom>
        </p:spPr>
        <p:txBody>
          <a:bodyPr lIns="91439" tIns="45719" rIns="91439" bIns="45719" numCol="1" spcCol="38100">
            <a:noAutofit/>
          </a:bodyPr>
          <a:lstStyle/>
          <a:p>
            <a:pPr/>
          </a:p>
        </p:txBody>
      </p:sp>
      <p:sp>
        <p:nvSpPr>
          <p:cNvPr id="228"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229" name="Body Level One…"/>
          <p:cNvSpPr txBox="1"/>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ClrTx/>
              <a:buSzTx/>
              <a:buNone/>
              <a:defRPr b="1" baseline="0" sz="5500">
                <a:latin typeface="+mj-lt"/>
                <a:ea typeface="+mj-ea"/>
                <a:cs typeface="+mj-cs"/>
                <a:sym typeface="Helvetica Neue"/>
              </a:defRPr>
            </a:lvl1pPr>
            <a:lvl2pPr marL="0" indent="457200" defTabSz="825500">
              <a:lnSpc>
                <a:spcPct val="100000"/>
              </a:lnSpc>
              <a:spcBef>
                <a:spcPts val="0"/>
              </a:spcBef>
              <a:buClrTx/>
              <a:buSzTx/>
              <a:buNone/>
              <a:defRPr b="1" baseline="0" sz="5500">
                <a:latin typeface="+mj-lt"/>
                <a:ea typeface="+mj-ea"/>
                <a:cs typeface="+mj-cs"/>
                <a:sym typeface="Helvetica Neue"/>
              </a:defRPr>
            </a:lvl2pPr>
            <a:lvl3pPr marL="0" indent="914400" defTabSz="825500">
              <a:lnSpc>
                <a:spcPct val="100000"/>
              </a:lnSpc>
              <a:spcBef>
                <a:spcPts val="0"/>
              </a:spcBef>
              <a:buClrTx/>
              <a:buSzTx/>
              <a:buNone/>
              <a:defRPr b="1" baseline="0" sz="5500">
                <a:latin typeface="+mj-lt"/>
                <a:ea typeface="+mj-ea"/>
                <a:cs typeface="+mj-cs"/>
                <a:sym typeface="Helvetica Neue"/>
              </a:defRPr>
            </a:lvl3pPr>
            <a:lvl4pPr marL="0" indent="1371600" defTabSz="825500">
              <a:lnSpc>
                <a:spcPct val="100000"/>
              </a:lnSpc>
              <a:spcBef>
                <a:spcPts val="0"/>
              </a:spcBef>
              <a:buClrTx/>
              <a:buSzTx/>
              <a:buNone/>
              <a:defRPr b="1" baseline="0" sz="5500">
                <a:latin typeface="+mj-lt"/>
                <a:ea typeface="+mj-ea"/>
                <a:cs typeface="+mj-cs"/>
                <a:sym typeface="Helvetica Neue"/>
              </a:defRPr>
            </a:lvl4pPr>
            <a:lvl5pPr marL="0" indent="1828800" defTabSz="825500">
              <a:lnSpc>
                <a:spcPct val="100000"/>
              </a:lnSpc>
              <a:spcBef>
                <a:spcPts val="0"/>
              </a:spcBef>
              <a:buClrTx/>
              <a:buSzTx/>
              <a:buNone/>
              <a:defRPr b="1" baseline="0" sz="5500">
                <a:latin typeface="+mj-lt"/>
                <a:ea typeface="+mj-ea"/>
                <a:cs typeface="+mj-cs"/>
                <a:sym typeface="Helvetica Neue"/>
              </a:defRPr>
            </a:lvl5pPr>
          </a:lstStyle>
          <a:p>
            <a:pPr/>
            <a:r>
              <a:t>Slide Subtitle</a:t>
            </a:r>
          </a:p>
          <a:p>
            <a:pPr lvl="1"/>
            <a:r>
              <a:t/>
            </a:r>
          </a:p>
          <a:p>
            <a:pPr lvl="2"/>
            <a:r>
              <a:t/>
            </a:r>
          </a:p>
          <a:p>
            <a:pPr lvl="3"/>
            <a:r>
              <a:t/>
            </a:r>
          </a:p>
          <a:p>
            <a:pPr lvl="4"/>
            <a:r>
              <a:t/>
            </a:r>
          </a:p>
        </p:txBody>
      </p:sp>
      <p:sp>
        <p:nvSpPr>
          <p:cNvPr id="230"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Live Video Small">
    <p:spTree>
      <p:nvGrpSpPr>
        <p:cNvPr id="1" name=""/>
        <p:cNvGrpSpPr/>
        <p:nvPr/>
      </p:nvGrpSpPr>
      <p:grpSpPr>
        <a:xfrm>
          <a:off x="0" y="0"/>
          <a:ext cx="0" cy="0"/>
          <a:chOff x="0" y="0"/>
          <a:chExt cx="0" cy="0"/>
        </a:xfrm>
      </p:grpSpPr>
      <p:sp>
        <p:nvSpPr>
          <p:cNvPr id="237" name="Slide Subtitle"/>
          <p:cNvSpPr txBox="1"/>
          <p:nvPr>
            <p:ph type="body" sz="quarter" idx="21" hasCustomPrompt="1"/>
          </p:nvPr>
        </p:nvSpPr>
        <p:spPr>
          <a:xfrm>
            <a:off x="1206500" y="2372962"/>
            <a:ext cx="9779000" cy="934780"/>
          </a:xfrm>
          <a:prstGeom prst="rect">
            <a:avLst/>
          </a:prstGeom>
        </p:spPr>
        <p:txBody>
          <a:bodyPr lIns="45719" tIns="45719" rIns="45719" bIns="45719" numCol="1" spcCol="38100"/>
          <a:lstStyle>
            <a:lvl1pPr marL="0" indent="0" defTabSz="825500">
              <a:lnSpc>
                <a:spcPct val="100000"/>
              </a:lnSpc>
              <a:spcBef>
                <a:spcPts val="0"/>
              </a:spcBef>
              <a:buClrTx/>
              <a:buSzTx/>
              <a:buNone/>
              <a:defRPr b="1" baseline="0" sz="5500">
                <a:latin typeface="+mj-lt"/>
                <a:ea typeface="+mj-ea"/>
                <a:cs typeface="+mj-cs"/>
                <a:sym typeface="Helvetica Neue"/>
              </a:defRPr>
            </a:lvl1pPr>
          </a:lstStyle>
          <a:p>
            <a:pPr/>
            <a:r>
              <a:t>Slide Subtitle</a:t>
            </a:r>
          </a:p>
        </p:txBody>
      </p:sp>
      <p:sp>
        <p:nvSpPr>
          <p:cNvPr id="238" name="Body Level One…"/>
          <p:cNvSpPr txBox="1"/>
          <p:nvPr>
            <p:ph type="body" sz="half" idx="1" hasCustomPrompt="1"/>
          </p:nvPr>
        </p:nvSpPr>
        <p:spPr>
          <a:xfrm>
            <a:off x="1206500" y="4248504"/>
            <a:ext cx="9779000" cy="8256630"/>
          </a:xfrm>
          <a:prstGeom prst="rect">
            <a:avLst/>
          </a:prstGeom>
        </p:spPr>
        <p:txBody>
          <a:bodyPr numCol="1" spcCol="38100"/>
          <a:lstStyle>
            <a:lvl1pPr marL="381000"/>
            <a:lvl2pPr marL="990600">
              <a:buChar char="‣"/>
            </a:lvl2pPr>
            <a:lvl3pPr marL="1600200">
              <a:buChar char="‣"/>
            </a:lvl3pPr>
            <a:lvl4pPr marL="2209800"/>
            <a:lvl5pPr marL="2819400">
              <a:buChar char="‣"/>
            </a:lvl5pPr>
          </a:lstStyle>
          <a:p>
            <a:pPr/>
            <a:r>
              <a:t>Slide bullet text</a:t>
            </a:r>
          </a:p>
          <a:p>
            <a:pPr lvl="1"/>
            <a:r>
              <a:t/>
            </a:r>
          </a:p>
          <a:p>
            <a:pPr lvl="2"/>
            <a:r>
              <a:t/>
            </a:r>
          </a:p>
          <a:p>
            <a:pPr lvl="3"/>
            <a:r>
              <a:t/>
            </a:r>
          </a:p>
          <a:p>
            <a:pPr lvl="4"/>
            <a:r>
              <a:t/>
            </a:r>
          </a:p>
        </p:txBody>
      </p:sp>
      <p:sp>
        <p:nvSpPr>
          <p:cNvPr id="239"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2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Live Video Large">
    <p:spTree>
      <p:nvGrpSpPr>
        <p:cNvPr id="1" name=""/>
        <p:cNvGrpSpPr/>
        <p:nvPr/>
      </p:nvGrpSpPr>
      <p:grpSpPr>
        <a:xfrm>
          <a:off x="0" y="0"/>
          <a:ext cx="0" cy="0"/>
          <a:chOff x="0" y="0"/>
          <a:chExt cx="0" cy="0"/>
        </a:xfrm>
      </p:grpSpPr>
      <p:sp>
        <p:nvSpPr>
          <p:cNvPr id="247" name="Slide Subtitle"/>
          <p:cNvSpPr txBox="1"/>
          <p:nvPr>
            <p:ph type="body" sz="quarter" idx="21" hasCustomPrompt="1"/>
          </p:nvPr>
        </p:nvSpPr>
        <p:spPr>
          <a:xfrm>
            <a:off x="1206500" y="2372962"/>
            <a:ext cx="9779000" cy="934780"/>
          </a:xfrm>
          <a:prstGeom prst="rect">
            <a:avLst/>
          </a:prstGeom>
        </p:spPr>
        <p:txBody>
          <a:bodyPr lIns="45719" tIns="45719" rIns="45719" bIns="45719" numCol="1" spcCol="38100"/>
          <a:lstStyle>
            <a:lvl1pPr marL="0" indent="0" defTabSz="825500">
              <a:lnSpc>
                <a:spcPct val="100000"/>
              </a:lnSpc>
              <a:spcBef>
                <a:spcPts val="0"/>
              </a:spcBef>
              <a:buClrTx/>
              <a:buSzTx/>
              <a:buNone/>
              <a:defRPr b="1" baseline="0" sz="5500">
                <a:latin typeface="+mj-lt"/>
                <a:ea typeface="+mj-ea"/>
                <a:cs typeface="+mj-cs"/>
                <a:sym typeface="Helvetica Neue"/>
              </a:defRPr>
            </a:lvl1pPr>
          </a:lstStyle>
          <a:p>
            <a:pPr/>
            <a:r>
              <a:t>Slide Subtitle</a:t>
            </a:r>
          </a:p>
        </p:txBody>
      </p:sp>
      <p:sp>
        <p:nvSpPr>
          <p:cNvPr id="248" name="Body Level One…"/>
          <p:cNvSpPr txBox="1"/>
          <p:nvPr>
            <p:ph type="body" sz="half" idx="1" hasCustomPrompt="1"/>
          </p:nvPr>
        </p:nvSpPr>
        <p:spPr>
          <a:xfrm>
            <a:off x="1206500" y="4248504"/>
            <a:ext cx="9779000" cy="8256630"/>
          </a:xfrm>
          <a:prstGeom prst="rect">
            <a:avLst/>
          </a:prstGeom>
        </p:spPr>
        <p:txBody>
          <a:bodyPr numCol="1" spcCol="38100"/>
          <a:lstStyle>
            <a:lvl1pPr marL="381000"/>
            <a:lvl2pPr marL="990600">
              <a:buChar char="‣"/>
            </a:lvl2pPr>
            <a:lvl3pPr marL="1600200">
              <a:buChar char="‣"/>
            </a:lvl3pPr>
            <a:lvl4pPr marL="2209800"/>
            <a:lvl5pPr marL="2819400">
              <a:buChar char="‣"/>
            </a:lvl5pPr>
          </a:lstStyle>
          <a:p>
            <a:pPr/>
            <a:r>
              <a:t>Slide bullet text</a:t>
            </a:r>
          </a:p>
          <a:p>
            <a:pPr lvl="1"/>
            <a:r>
              <a:t/>
            </a:r>
          </a:p>
          <a:p>
            <a:pPr lvl="2"/>
            <a:r>
              <a:t/>
            </a:r>
          </a:p>
          <a:p>
            <a:pPr lvl="3"/>
            <a:r>
              <a:t/>
            </a:r>
          </a:p>
          <a:p>
            <a:pPr lvl="4"/>
            <a:r>
              <a:t/>
            </a:r>
          </a:p>
        </p:txBody>
      </p:sp>
      <p:sp>
        <p:nvSpPr>
          <p:cNvPr id="249"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2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257" name="Section Title"/>
          <p:cNvSpPr txBox="1"/>
          <p:nvPr>
            <p:ph type="title" hasCustomPrompt="1"/>
          </p:nvPr>
        </p:nvSpPr>
        <p:spPr>
          <a:xfrm>
            <a:off x="1206496" y="4533900"/>
            <a:ext cx="21971004" cy="4648200"/>
          </a:xfrm>
          <a:prstGeom prst="rect">
            <a:avLst/>
          </a:prstGeom>
        </p:spPr>
        <p:txBody>
          <a:bodyPr anchor="ctr"/>
          <a:lstStyle>
            <a:lvl1pPr>
              <a:defRPr spc="-232" sz="11600">
                <a:latin typeface="Helvetica Neue Medium"/>
                <a:ea typeface="Helvetica Neue Medium"/>
                <a:cs typeface="Helvetica Neue Medium"/>
                <a:sym typeface="Helvetica Neue Medium"/>
              </a:defRPr>
            </a:lvl1pPr>
          </a:lstStyle>
          <a:p>
            <a:pPr/>
            <a:r>
              <a:t>Section Title</a:t>
            </a:r>
          </a:p>
        </p:txBody>
      </p:sp>
      <p:sp>
        <p:nvSpPr>
          <p:cNvPr id="258"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copy">
    <p:spTree>
      <p:nvGrpSpPr>
        <p:cNvPr id="1" name=""/>
        <p:cNvGrpSpPr/>
        <p:nvPr/>
      </p:nvGrpSpPr>
      <p:grpSpPr>
        <a:xfrm>
          <a:off x="0" y="0"/>
          <a:ext cx="0" cy="0"/>
          <a:chOff x="0" y="0"/>
          <a:chExt cx="0" cy="0"/>
        </a:xfrm>
      </p:grpSpPr>
      <p:sp>
        <p:nvSpPr>
          <p:cNvPr id="30" name="undraw_file-manager_yics-2.svg"/>
          <p:cNvSpPr/>
          <p:nvPr>
            <p:ph type="pic" sz="quarter" idx="21"/>
          </p:nvPr>
        </p:nvSpPr>
        <p:spPr>
          <a:xfrm>
            <a:off x="16538019" y="869926"/>
            <a:ext cx="5341225" cy="5665870"/>
          </a:xfrm>
          <a:prstGeom prst="rect">
            <a:avLst/>
          </a:prstGeom>
        </p:spPr>
        <p:txBody>
          <a:bodyPr lIns="91439" tIns="45719" rIns="91439" bIns="45719" numCol="1" spcCol="38100">
            <a:noAutofit/>
          </a:bodyPr>
          <a:lstStyle/>
          <a:p>
            <a:pPr/>
          </a:p>
        </p:txBody>
      </p:sp>
      <p:sp>
        <p:nvSpPr>
          <p:cNvPr id="31" name="Efficient Linux"/>
          <p:cNvSpPr txBox="1"/>
          <p:nvPr/>
        </p:nvSpPr>
        <p:spPr>
          <a:xfrm>
            <a:off x="2480453" y="8592777"/>
            <a:ext cx="3012457" cy="635001"/>
          </a:xfrm>
          <a:prstGeom prst="rect">
            <a:avLst/>
          </a:prstGeom>
          <a:ln w="12700">
            <a:miter lim="400000"/>
          </a:ln>
          <a:effectLst>
            <a:outerShdw sx="100000" sy="100000" kx="0" ky="0" algn="b" rotWithShape="0" blurRad="215900" dist="0" dir="5400000">
              <a:srgbClr val="FFFFFF"/>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9375" sz="3200"/>
            </a:lvl1pPr>
          </a:lstStyle>
          <a:p>
            <a:pPr/>
            <a:r>
              <a:t>Efficient Linux</a:t>
            </a:r>
          </a:p>
        </p:txBody>
      </p:sp>
      <p:sp>
        <p:nvSpPr>
          <p:cNvPr id="32" name="Rectangle"/>
          <p:cNvSpPr/>
          <p:nvPr/>
        </p:nvSpPr>
        <p:spPr>
          <a:xfrm>
            <a:off x="23639349" y="4393670"/>
            <a:ext cx="725727" cy="4928661"/>
          </a:xfrm>
          <a:prstGeom prst="rect">
            <a:avLst/>
          </a:prstGeom>
          <a:solidFill>
            <a:schemeClr val="accent6">
              <a:hueOff val="13513096"/>
              <a:satOff val="-92324"/>
              <a:lumOff val="-42615"/>
            </a:schemeClr>
          </a:solidFill>
          <a:ln w="12700">
            <a:miter lim="400000"/>
          </a:ln>
          <a:effectLst>
            <a:outerShdw sx="100000" sy="100000" kx="0" ky="0" algn="b" rotWithShape="0" blurRad="215900" dist="0" dir="5400000">
              <a:srgbClr val="FFFFFF"/>
            </a:outerShdw>
          </a:effectLst>
        </p:spPr>
        <p:txBody>
          <a:bodyPr lIns="50800" tIns="50800" rIns="50800" bIns="50800" anchor="ctr">
            <a:normAutofit fontScale="100000" lnSpcReduction="0"/>
          </a:bodyP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3" name="Rectangle"/>
          <p:cNvSpPr/>
          <p:nvPr/>
        </p:nvSpPr>
        <p:spPr>
          <a:xfrm>
            <a:off x="2372868" y="9213336"/>
            <a:ext cx="3115076" cy="58323"/>
          </a:xfrm>
          <a:prstGeom prst="rect">
            <a:avLst/>
          </a:prstGeom>
          <a:solidFill>
            <a:schemeClr val="accent6">
              <a:hueOff val="13513096"/>
              <a:satOff val="-92324"/>
              <a:lumOff val="-42615"/>
              <a:alpha val="33000"/>
            </a:schemeClr>
          </a:solidFill>
          <a:ln w="12700">
            <a:miter lim="400000"/>
          </a:ln>
          <a:effectLst>
            <a:outerShdw sx="100000" sy="100000" kx="0" ky="0" algn="b" rotWithShape="0" blurRad="215900" dist="0" dir="5400000">
              <a:srgbClr val="FFFFFF"/>
            </a:outerShdw>
          </a:effectLst>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4" name="Rectangle"/>
          <p:cNvSpPr/>
          <p:nvPr/>
        </p:nvSpPr>
        <p:spPr>
          <a:xfrm>
            <a:off x="4293656" y="9213336"/>
            <a:ext cx="1343512" cy="58323"/>
          </a:xfrm>
          <a:prstGeom prst="rect">
            <a:avLst/>
          </a:prstGeom>
          <a:solidFill>
            <a:schemeClr val="accent6">
              <a:hueOff val="13513096"/>
              <a:satOff val="-92324"/>
              <a:lumOff val="-42615"/>
            </a:schemeClr>
          </a:solidFill>
          <a:ln w="12700">
            <a:miter lim="400000"/>
          </a:ln>
          <a:effectLst>
            <a:outerShdw sx="100000" sy="100000" kx="0" ky="0" algn="b" rotWithShape="0" blurRad="215900" dist="0" dir="5400000">
              <a:srgbClr val="FFFFFF"/>
            </a:outerShdw>
          </a:effectLst>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5" name="Presentation Title"/>
          <p:cNvSpPr txBox="1"/>
          <p:nvPr/>
        </p:nvSpPr>
        <p:spPr>
          <a:xfrm>
            <a:off x="2458810" y="9446566"/>
            <a:ext cx="15581091" cy="1618854"/>
          </a:xfrm>
          <a:prstGeom prst="rect">
            <a:avLst/>
          </a:prstGeom>
          <a:ln w="12700">
            <a:miter lim="400000"/>
          </a:ln>
          <a:effectLst>
            <a:outerShdw sx="100000" sy="100000" kx="0" ky="0" algn="b" rotWithShape="0" blurRad="215900" dist="0" dir="5400000">
              <a:srgbClr val="FFFFFF"/>
            </a:outerShdw>
          </a:effectLst>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lnSpc>
                <a:spcPct val="80000"/>
              </a:lnSpc>
              <a:spcBef>
                <a:spcPts val="0"/>
              </a:spcBef>
              <a:defRPr baseline="0" spc="-180" sz="9000">
                <a:latin typeface="+mn-lt"/>
                <a:ea typeface="+mn-ea"/>
                <a:cs typeface="+mn-cs"/>
                <a:sym typeface="Montserrat Thin Bold"/>
              </a:defRPr>
            </a:lvl1pPr>
          </a:lstStyle>
          <a:p>
            <a:pPr/>
            <a:r>
              <a:t>Presentation Title</a:t>
            </a:r>
          </a:p>
        </p:txBody>
      </p:sp>
      <p:sp>
        <p:nvSpPr>
          <p:cNvPr id="36" name="Rectangle"/>
          <p:cNvSpPr/>
          <p:nvPr/>
        </p:nvSpPr>
        <p:spPr>
          <a:xfrm>
            <a:off x="3325272" y="12798513"/>
            <a:ext cx="50801" cy="9271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7" name="Rectangle"/>
          <p:cNvSpPr/>
          <p:nvPr/>
        </p:nvSpPr>
        <p:spPr>
          <a:xfrm>
            <a:off x="-1" y="12752239"/>
            <a:ext cx="24384001" cy="508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8" name="Jannis Seemann"/>
          <p:cNvSpPr/>
          <p:nvPr/>
        </p:nvSpPr>
        <p:spPr>
          <a:xfrm>
            <a:off x="1352" y="12787982"/>
            <a:ext cx="3320450"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68300" indent="368300">
              <a:lnSpc>
                <a:spcPct val="80000"/>
              </a:lnSpc>
              <a:spcBef>
                <a:spcPts val="0"/>
              </a:spcBef>
              <a:defRPr baseline="7999" spc="-50" sz="2500">
                <a:latin typeface="Montserrat Thin Medium"/>
                <a:ea typeface="Montserrat Thin Medium"/>
                <a:cs typeface="Montserrat Thin Medium"/>
                <a:sym typeface="Montserrat Thin Medium"/>
              </a:defRPr>
            </a:lvl1pPr>
          </a:lstStyle>
          <a:p>
            <a:pPr/>
            <a:r>
              <a:t>Jannis Seemann</a:t>
            </a:r>
          </a:p>
        </p:txBody>
      </p:sp>
      <p:sp>
        <p:nvSpPr>
          <p:cNvPr id="39" name="Efficient Linux"/>
          <p:cNvSpPr/>
          <p:nvPr/>
        </p:nvSpPr>
        <p:spPr>
          <a:xfrm>
            <a:off x="3378179" y="12787982"/>
            <a:ext cx="8320868"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81000" indent="406400">
              <a:lnSpc>
                <a:spcPct val="80000"/>
              </a:lnSpc>
              <a:spcBef>
                <a:spcPts val="0"/>
              </a:spcBef>
              <a:defRPr baseline="7999" spc="-50" sz="2500">
                <a:latin typeface="Montserrat Thin Light"/>
                <a:ea typeface="Montserrat Thin Light"/>
                <a:cs typeface="Montserrat Thin Light"/>
                <a:sym typeface="Montserrat Thin Light"/>
              </a:defRPr>
            </a:lvl1pPr>
          </a:lstStyle>
          <a:p>
            <a:pPr/>
            <a:r>
              <a:t>Efficient Linux</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265"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266" name="Slide Subtitle"/>
          <p:cNvSpPr txBox="1"/>
          <p:nvPr>
            <p:ph type="body" sz="quarter" idx="21" hasCustomPrompt="1"/>
          </p:nvPr>
        </p:nvSpPr>
        <p:spPr>
          <a:xfrm>
            <a:off x="1206500" y="2372962"/>
            <a:ext cx="21971000" cy="934780"/>
          </a:xfrm>
          <a:prstGeom prst="rect">
            <a:avLst/>
          </a:prstGeom>
        </p:spPr>
        <p:txBody>
          <a:bodyPr lIns="45719" tIns="45719" rIns="45719" bIns="45719" numCol="1" spcCol="38100"/>
          <a:lstStyle>
            <a:lvl1pPr marL="0" indent="0" defTabSz="825500">
              <a:lnSpc>
                <a:spcPct val="100000"/>
              </a:lnSpc>
              <a:spcBef>
                <a:spcPts val="0"/>
              </a:spcBef>
              <a:buClrTx/>
              <a:buSzTx/>
              <a:buNone/>
              <a:defRPr b="1" baseline="0" sz="5500">
                <a:latin typeface="+mj-lt"/>
                <a:ea typeface="+mj-ea"/>
                <a:cs typeface="+mj-cs"/>
                <a:sym typeface="Helvetica Neue"/>
              </a:defRPr>
            </a:lvl1pPr>
          </a:lstStyle>
          <a:p>
            <a:pPr/>
            <a:r>
              <a:t>Slide Subtitle</a:t>
            </a:r>
          </a:p>
        </p:txBody>
      </p:sp>
      <p:sp>
        <p:nvSpPr>
          <p:cNvPr id="2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274" name="Agenda Title"/>
          <p:cNvSpPr txBox="1"/>
          <p:nvPr>
            <p:ph type="title" hasCustomPrompt="1"/>
          </p:nvPr>
        </p:nvSpPr>
        <p:spPr>
          <a:prstGeom prst="rect">
            <a:avLst/>
          </a:prstGeom>
        </p:spPr>
        <p:txBody>
          <a:bodyPr/>
          <a:lstStyle/>
          <a:p>
            <a:pPr/>
            <a:r>
              <a:t>Agenda Title</a:t>
            </a:r>
          </a:p>
        </p:txBody>
      </p:sp>
      <p:sp>
        <p:nvSpPr>
          <p:cNvPr id="275" name="Agenda Subtitle"/>
          <p:cNvSpPr txBox="1"/>
          <p:nvPr>
            <p:ph type="body" sz="quarter" idx="21" hasCustomPrompt="1"/>
          </p:nvPr>
        </p:nvSpPr>
        <p:spPr>
          <a:xfrm>
            <a:off x="1206500" y="2372962"/>
            <a:ext cx="21971000" cy="934780"/>
          </a:xfrm>
          <a:prstGeom prst="rect">
            <a:avLst/>
          </a:prstGeom>
        </p:spPr>
        <p:txBody>
          <a:bodyPr lIns="45719" tIns="45719" rIns="45719" bIns="45719" numCol="1" spcCol="38100"/>
          <a:lstStyle>
            <a:lvl1pPr marL="0" indent="0" defTabSz="825500">
              <a:lnSpc>
                <a:spcPct val="100000"/>
              </a:lnSpc>
              <a:spcBef>
                <a:spcPts val="0"/>
              </a:spcBef>
              <a:buClrTx/>
              <a:buSzTx/>
              <a:buNone/>
              <a:defRPr b="1" baseline="0" sz="5500">
                <a:latin typeface="+mj-lt"/>
                <a:ea typeface="+mj-ea"/>
                <a:cs typeface="+mj-cs"/>
                <a:sym typeface="Helvetica Neue"/>
              </a:defRPr>
            </a:lvl1pPr>
          </a:lstStyle>
          <a:p>
            <a:pPr/>
            <a:r>
              <a:t>Agenda Subtitle</a:t>
            </a:r>
          </a:p>
        </p:txBody>
      </p:sp>
      <p:sp>
        <p:nvSpPr>
          <p:cNvPr id="276" name="Body Level One…"/>
          <p:cNvSpPr txBox="1"/>
          <p:nvPr>
            <p:ph type="body" idx="1" hasCustomPrompt="1"/>
          </p:nvPr>
        </p:nvSpPr>
        <p:spPr>
          <a:prstGeom prst="rect">
            <a:avLst/>
          </a:prstGeom>
        </p:spPr>
        <p:txBody>
          <a:bodyPr numCol="1" spcCol="38100"/>
          <a:lstStyle>
            <a:lvl1pPr marL="0" indent="0" defTabSz="825500">
              <a:lnSpc>
                <a:spcPct val="100000"/>
              </a:lnSpc>
              <a:spcBef>
                <a:spcPts val="1800"/>
              </a:spcBef>
              <a:buClrTx/>
              <a:buSzTx/>
              <a:buNone/>
              <a:defRPr baseline="0" spc="-55" sz="5500">
                <a:latin typeface="+mj-lt"/>
                <a:ea typeface="+mj-ea"/>
                <a:cs typeface="+mj-cs"/>
                <a:sym typeface="Helvetica Neue"/>
              </a:defRPr>
            </a:lvl1pPr>
            <a:lvl2pPr marL="0" indent="457200" defTabSz="825500">
              <a:lnSpc>
                <a:spcPct val="100000"/>
              </a:lnSpc>
              <a:spcBef>
                <a:spcPts val="1800"/>
              </a:spcBef>
              <a:buClrTx/>
              <a:buSzTx/>
              <a:buNone/>
              <a:defRPr baseline="0" spc="-55" sz="5500">
                <a:latin typeface="+mj-lt"/>
                <a:ea typeface="+mj-ea"/>
                <a:cs typeface="+mj-cs"/>
                <a:sym typeface="Helvetica Neue"/>
              </a:defRPr>
            </a:lvl2pPr>
            <a:lvl3pPr marL="0" indent="914400" defTabSz="825500">
              <a:lnSpc>
                <a:spcPct val="100000"/>
              </a:lnSpc>
              <a:spcBef>
                <a:spcPts val="1800"/>
              </a:spcBef>
              <a:buClrTx/>
              <a:buSzTx/>
              <a:buNone/>
              <a:defRPr baseline="0" spc="-55" sz="5500">
                <a:latin typeface="+mj-lt"/>
                <a:ea typeface="+mj-ea"/>
                <a:cs typeface="+mj-cs"/>
                <a:sym typeface="Helvetica Neue"/>
              </a:defRPr>
            </a:lvl3pPr>
            <a:lvl4pPr marL="0" indent="1371600" defTabSz="825500">
              <a:lnSpc>
                <a:spcPct val="100000"/>
              </a:lnSpc>
              <a:spcBef>
                <a:spcPts val="1800"/>
              </a:spcBef>
              <a:buClrTx/>
              <a:buSzTx/>
              <a:buNone/>
              <a:defRPr baseline="0" spc="-55" sz="5500">
                <a:latin typeface="+mj-lt"/>
                <a:ea typeface="+mj-ea"/>
                <a:cs typeface="+mj-cs"/>
                <a:sym typeface="Helvetica Neue"/>
              </a:defRPr>
            </a:lvl4pPr>
            <a:lvl5pPr marL="0" indent="1828800" defTabSz="825500">
              <a:lnSpc>
                <a:spcPct val="100000"/>
              </a:lnSpc>
              <a:spcBef>
                <a:spcPts val="1800"/>
              </a:spcBef>
              <a:buClrTx/>
              <a:buSzTx/>
              <a:buNone/>
              <a:defRPr baseline="0" spc="-55" sz="5500">
                <a:latin typeface="+mj-lt"/>
                <a:ea typeface="+mj-ea"/>
                <a:cs typeface="+mj-cs"/>
                <a:sym typeface="Helvetica Neue"/>
              </a:defRPr>
            </a:lvl5pPr>
          </a:lstStyle>
          <a:p>
            <a:pPr/>
            <a:r>
              <a:t>Agenda Topics</a:t>
            </a:r>
          </a:p>
          <a:p>
            <a:pPr lvl="1"/>
            <a:r>
              <a:t/>
            </a:r>
          </a:p>
          <a:p>
            <a:pPr lvl="2"/>
            <a:r>
              <a:t/>
            </a:r>
          </a:p>
          <a:p>
            <a:pPr lvl="3"/>
            <a:r>
              <a:t/>
            </a:r>
          </a:p>
          <a:p>
            <a:pPr lvl="4"/>
            <a:r>
              <a:t/>
            </a:r>
          </a:p>
        </p:txBody>
      </p:sp>
      <p:sp>
        <p:nvSpPr>
          <p:cNvPr id="2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sp>
        <p:nvSpPr>
          <p:cNvPr id="284" name="Body Level One…"/>
          <p:cNvSpPr txBox="1"/>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ClrTx/>
              <a:buSzTx/>
              <a:buNone/>
              <a:defRPr baseline="0" spc="-232" sz="11600">
                <a:latin typeface="Helvetica Neue Medium"/>
                <a:ea typeface="Helvetica Neue Medium"/>
                <a:cs typeface="Helvetica Neue Medium"/>
                <a:sym typeface="Helvetica Neue Medium"/>
              </a:defRPr>
            </a:lvl1pPr>
            <a:lvl2pPr marL="0" indent="457200" algn="ctr">
              <a:lnSpc>
                <a:spcPct val="80000"/>
              </a:lnSpc>
              <a:spcBef>
                <a:spcPts val="0"/>
              </a:spcBef>
              <a:buClrTx/>
              <a:buSzTx/>
              <a:buNone/>
              <a:defRPr baseline="0" spc="-232" sz="11600">
                <a:latin typeface="Helvetica Neue Medium"/>
                <a:ea typeface="Helvetica Neue Medium"/>
                <a:cs typeface="Helvetica Neue Medium"/>
                <a:sym typeface="Helvetica Neue Medium"/>
              </a:defRPr>
            </a:lvl2pPr>
            <a:lvl3pPr marL="0" indent="914400" algn="ctr">
              <a:lnSpc>
                <a:spcPct val="80000"/>
              </a:lnSpc>
              <a:spcBef>
                <a:spcPts val="0"/>
              </a:spcBef>
              <a:buClrTx/>
              <a:buSzTx/>
              <a:buNone/>
              <a:defRPr baseline="0" spc="-232" sz="11600">
                <a:latin typeface="Helvetica Neue Medium"/>
                <a:ea typeface="Helvetica Neue Medium"/>
                <a:cs typeface="Helvetica Neue Medium"/>
                <a:sym typeface="Helvetica Neue Medium"/>
              </a:defRPr>
            </a:lvl3pPr>
            <a:lvl4pPr marL="0" indent="1371600" algn="ctr">
              <a:lnSpc>
                <a:spcPct val="80000"/>
              </a:lnSpc>
              <a:spcBef>
                <a:spcPts val="0"/>
              </a:spcBef>
              <a:buClrTx/>
              <a:buSzTx/>
              <a:buNone/>
              <a:defRPr baseline="0" spc="-232" sz="11600">
                <a:latin typeface="Helvetica Neue Medium"/>
                <a:ea typeface="Helvetica Neue Medium"/>
                <a:cs typeface="Helvetica Neue Medium"/>
                <a:sym typeface="Helvetica Neue Medium"/>
              </a:defRPr>
            </a:lvl4pPr>
            <a:lvl5pPr marL="0" indent="1828800" algn="ctr">
              <a:lnSpc>
                <a:spcPct val="80000"/>
              </a:lnSpc>
              <a:spcBef>
                <a:spcPts val="0"/>
              </a:spcBef>
              <a:buClrTx/>
              <a:buSzTx/>
              <a:buNone/>
              <a:defRPr baseline="0"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2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292" name="Body Level One…"/>
          <p:cNvSpPr txBox="1"/>
          <p:nvPr>
            <p:ph type="body" idx="1" hasCustomPrompt="1"/>
          </p:nvPr>
        </p:nvSpPr>
        <p:spPr>
          <a:xfrm>
            <a:off x="1206500" y="1075927"/>
            <a:ext cx="21971000" cy="7241584"/>
          </a:xfrm>
          <a:prstGeom prst="rect">
            <a:avLst/>
          </a:prstGeom>
        </p:spPr>
        <p:txBody>
          <a:bodyPr numCol="1" spcCol="38100" anchor="b"/>
          <a:lstStyle>
            <a:lvl1pPr marL="0" indent="0" algn="ctr">
              <a:lnSpc>
                <a:spcPct val="80000"/>
              </a:lnSpc>
              <a:spcBef>
                <a:spcPts val="0"/>
              </a:spcBef>
              <a:buClrTx/>
              <a:buSzTx/>
              <a:buNone/>
              <a:defRPr b="1" baseline="0" spc="-250" sz="25000">
                <a:latin typeface="+mj-lt"/>
                <a:ea typeface="+mj-ea"/>
                <a:cs typeface="+mj-cs"/>
                <a:sym typeface="Helvetica Neue"/>
              </a:defRPr>
            </a:lvl1pPr>
            <a:lvl2pPr marL="0" indent="457200" algn="ctr">
              <a:lnSpc>
                <a:spcPct val="80000"/>
              </a:lnSpc>
              <a:spcBef>
                <a:spcPts val="0"/>
              </a:spcBef>
              <a:buClrTx/>
              <a:buSzTx/>
              <a:buNone/>
              <a:defRPr b="1" baseline="0" spc="-250" sz="25000">
                <a:latin typeface="+mj-lt"/>
                <a:ea typeface="+mj-ea"/>
                <a:cs typeface="+mj-cs"/>
                <a:sym typeface="Helvetica Neue"/>
              </a:defRPr>
            </a:lvl2pPr>
            <a:lvl3pPr marL="0" indent="914400" algn="ctr">
              <a:lnSpc>
                <a:spcPct val="80000"/>
              </a:lnSpc>
              <a:spcBef>
                <a:spcPts val="0"/>
              </a:spcBef>
              <a:buClrTx/>
              <a:buSzTx/>
              <a:buNone/>
              <a:defRPr b="1" baseline="0" spc="-250" sz="25000">
                <a:latin typeface="+mj-lt"/>
                <a:ea typeface="+mj-ea"/>
                <a:cs typeface="+mj-cs"/>
                <a:sym typeface="Helvetica Neue"/>
              </a:defRPr>
            </a:lvl3pPr>
            <a:lvl4pPr marL="0" indent="1371600" algn="ctr">
              <a:lnSpc>
                <a:spcPct val="80000"/>
              </a:lnSpc>
              <a:spcBef>
                <a:spcPts val="0"/>
              </a:spcBef>
              <a:buClrTx/>
              <a:buSzTx/>
              <a:buNone/>
              <a:defRPr b="1" baseline="0" spc="-250" sz="25000">
                <a:latin typeface="+mj-lt"/>
                <a:ea typeface="+mj-ea"/>
                <a:cs typeface="+mj-cs"/>
                <a:sym typeface="Helvetica Neue"/>
              </a:defRPr>
            </a:lvl4pPr>
            <a:lvl5pPr marL="0" indent="1828800" algn="ctr">
              <a:lnSpc>
                <a:spcPct val="80000"/>
              </a:lnSpc>
              <a:spcBef>
                <a:spcPts val="0"/>
              </a:spcBef>
              <a:buClrTx/>
              <a:buSzTx/>
              <a:buNone/>
              <a:defRPr b="1" baseline="0" spc="-250" sz="25000">
                <a:latin typeface="+mj-lt"/>
                <a:ea typeface="+mj-ea"/>
                <a:cs typeface="+mj-cs"/>
                <a:sym typeface="Helvetica Neue"/>
              </a:defRPr>
            </a:lvl5pPr>
          </a:lstStyle>
          <a:p>
            <a:pPr/>
            <a:r>
              <a:t>100%</a:t>
            </a:r>
          </a:p>
          <a:p>
            <a:pPr lvl="1"/>
            <a:r>
              <a:t/>
            </a:r>
          </a:p>
          <a:p>
            <a:pPr lvl="2"/>
            <a:r>
              <a:t/>
            </a:r>
          </a:p>
          <a:p>
            <a:pPr lvl="3"/>
            <a:r>
              <a:t/>
            </a:r>
          </a:p>
          <a:p>
            <a:pPr lvl="4"/>
            <a:r>
              <a:t/>
            </a:r>
          </a:p>
        </p:txBody>
      </p:sp>
      <p:sp>
        <p:nvSpPr>
          <p:cNvPr id="293" name="Fact information"/>
          <p:cNvSpPr txBox="1"/>
          <p:nvPr>
            <p:ph type="body" sz="quarter" idx="21" hasCustomPrompt="1"/>
          </p:nvPr>
        </p:nvSpPr>
        <p:spPr>
          <a:xfrm>
            <a:off x="1206500" y="8262180"/>
            <a:ext cx="21971000" cy="934780"/>
          </a:xfrm>
          <a:prstGeom prst="rect">
            <a:avLst/>
          </a:prstGeom>
        </p:spPr>
        <p:txBody>
          <a:bodyPr lIns="45719" tIns="45719" rIns="45719" bIns="45719" numCol="1" spcCol="38100"/>
          <a:lstStyle>
            <a:lvl1pPr marL="0" indent="0" algn="ctr" defTabSz="825500">
              <a:lnSpc>
                <a:spcPct val="100000"/>
              </a:lnSpc>
              <a:spcBef>
                <a:spcPts val="0"/>
              </a:spcBef>
              <a:buClrTx/>
              <a:buSzTx/>
              <a:buNone/>
              <a:defRPr b="1" baseline="0" sz="5500">
                <a:latin typeface="+mj-lt"/>
                <a:ea typeface="+mj-ea"/>
                <a:cs typeface="+mj-cs"/>
                <a:sym typeface="Helvetica Neue"/>
              </a:defRPr>
            </a:lvl1pPr>
          </a:lstStyle>
          <a:p>
            <a:pPr/>
            <a:r>
              <a:t>Fact information</a:t>
            </a:r>
          </a:p>
        </p:txBody>
      </p:sp>
      <p:sp>
        <p:nvSpPr>
          <p:cNvPr id="2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301" name="Attribution"/>
          <p:cNvSpPr txBox="1"/>
          <p:nvPr>
            <p:ph type="body" sz="quarter" idx="21" hasCustomPrompt="1"/>
          </p:nvPr>
        </p:nvSpPr>
        <p:spPr>
          <a:xfrm>
            <a:off x="2430025" y="10675453"/>
            <a:ext cx="20200052" cy="636979"/>
          </a:xfrm>
          <a:prstGeom prst="rect">
            <a:avLst/>
          </a:prstGeom>
        </p:spPr>
        <p:txBody>
          <a:bodyPr lIns="45719" tIns="45719" rIns="45719" bIns="45719" numCol="1" spcCol="38100"/>
          <a:lstStyle>
            <a:lvl1pPr marL="0" indent="0" defTabSz="825500">
              <a:lnSpc>
                <a:spcPct val="100000"/>
              </a:lnSpc>
              <a:spcBef>
                <a:spcPts val="0"/>
              </a:spcBef>
              <a:buClrTx/>
              <a:buSzTx/>
              <a:buNone/>
              <a:defRPr b="1" baseline="0" sz="3600">
                <a:latin typeface="+mj-lt"/>
                <a:ea typeface="+mj-ea"/>
                <a:cs typeface="+mj-cs"/>
                <a:sym typeface="Helvetica Neue"/>
              </a:defRPr>
            </a:lvl1pPr>
          </a:lstStyle>
          <a:p>
            <a:pPr/>
            <a:r>
              <a:t>Attribution</a:t>
            </a:r>
          </a:p>
        </p:txBody>
      </p:sp>
      <p:sp>
        <p:nvSpPr>
          <p:cNvPr id="302" name="Body Level One…"/>
          <p:cNvSpPr txBox="1"/>
          <p:nvPr>
            <p:ph type="body" sz="half" idx="1" hasCustomPrompt="1"/>
          </p:nvPr>
        </p:nvSpPr>
        <p:spPr>
          <a:xfrm>
            <a:off x="1753923" y="4939860"/>
            <a:ext cx="20876154" cy="3836280"/>
          </a:xfrm>
          <a:prstGeom prst="rect">
            <a:avLst/>
          </a:prstGeom>
        </p:spPr>
        <p:txBody>
          <a:bodyPr numCol="1" spcCol="38100"/>
          <a:lstStyle>
            <a:lvl1pPr marL="638923" indent="-469900">
              <a:lnSpc>
                <a:spcPct val="90000"/>
              </a:lnSpc>
              <a:spcBef>
                <a:spcPts val="0"/>
              </a:spcBef>
              <a:buClrTx/>
              <a:buSzTx/>
              <a:buNone/>
              <a:defRPr baseline="0" spc="-170" sz="8500">
                <a:latin typeface="Helvetica Neue Medium"/>
                <a:ea typeface="Helvetica Neue Medium"/>
                <a:cs typeface="Helvetica Neue Medium"/>
                <a:sym typeface="Helvetica Neue Medium"/>
              </a:defRPr>
            </a:lvl1pPr>
            <a:lvl2pPr marL="638923" indent="-12700">
              <a:lnSpc>
                <a:spcPct val="90000"/>
              </a:lnSpc>
              <a:spcBef>
                <a:spcPts val="0"/>
              </a:spcBef>
              <a:buClrTx/>
              <a:buSzTx/>
              <a:buNone/>
              <a:defRPr baseline="0" spc="-170" sz="8500">
                <a:latin typeface="Helvetica Neue Medium"/>
                <a:ea typeface="Helvetica Neue Medium"/>
                <a:cs typeface="Helvetica Neue Medium"/>
                <a:sym typeface="Helvetica Neue Medium"/>
              </a:defRPr>
            </a:lvl2pPr>
            <a:lvl3pPr marL="638923" indent="444500">
              <a:lnSpc>
                <a:spcPct val="90000"/>
              </a:lnSpc>
              <a:spcBef>
                <a:spcPts val="0"/>
              </a:spcBef>
              <a:buClrTx/>
              <a:buSzTx/>
              <a:buNone/>
              <a:defRPr baseline="0" spc="-170" sz="8500">
                <a:latin typeface="Helvetica Neue Medium"/>
                <a:ea typeface="Helvetica Neue Medium"/>
                <a:cs typeface="Helvetica Neue Medium"/>
                <a:sym typeface="Helvetica Neue Medium"/>
              </a:defRPr>
            </a:lvl3pPr>
            <a:lvl4pPr marL="638923" indent="901700">
              <a:lnSpc>
                <a:spcPct val="90000"/>
              </a:lnSpc>
              <a:spcBef>
                <a:spcPts val="0"/>
              </a:spcBef>
              <a:buClrTx/>
              <a:buSzTx/>
              <a:buNone/>
              <a:defRPr baseline="0" spc="-170" sz="8500">
                <a:latin typeface="Helvetica Neue Medium"/>
                <a:ea typeface="Helvetica Neue Medium"/>
                <a:cs typeface="Helvetica Neue Medium"/>
                <a:sym typeface="Helvetica Neue Medium"/>
              </a:defRPr>
            </a:lvl4pPr>
            <a:lvl5pPr marL="638923" indent="1358900">
              <a:lnSpc>
                <a:spcPct val="90000"/>
              </a:lnSpc>
              <a:spcBef>
                <a:spcPts val="0"/>
              </a:spcBef>
              <a:buClrTx/>
              <a:buSzTx/>
              <a:buNone/>
              <a:defRPr baseline="0"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3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310"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numCol="1" spcCol="38100">
            <a:noAutofit/>
          </a:bodyPr>
          <a:lstStyle/>
          <a:p>
            <a:pPr/>
          </a:p>
        </p:txBody>
      </p:sp>
      <p:sp>
        <p:nvSpPr>
          <p:cNvPr id="311" name="Bowl with salmon cakes, salad and houmous "/>
          <p:cNvSpPr/>
          <p:nvPr>
            <p:ph type="pic" sz="half" idx="22"/>
          </p:nvPr>
        </p:nvSpPr>
        <p:spPr>
          <a:xfrm>
            <a:off x="13500100" y="3978275"/>
            <a:ext cx="10439400" cy="12150181"/>
          </a:xfrm>
          <a:prstGeom prst="rect">
            <a:avLst/>
          </a:prstGeom>
        </p:spPr>
        <p:txBody>
          <a:bodyPr lIns="91439" tIns="45719" rIns="91439" bIns="45719" numCol="1" spcCol="38100">
            <a:noAutofit/>
          </a:bodyPr>
          <a:lstStyle/>
          <a:p>
            <a:pPr/>
          </a:p>
        </p:txBody>
      </p:sp>
      <p:sp>
        <p:nvSpPr>
          <p:cNvPr id="312"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numCol="1" spcCol="38100">
            <a:noAutofit/>
          </a:bodyPr>
          <a:lstStyle/>
          <a:p>
            <a:pPr/>
          </a:p>
        </p:txBody>
      </p:sp>
      <p:sp>
        <p:nvSpPr>
          <p:cNvPr id="3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320" name="bowl of salad with fried rice, boiled eggs and chopsticks"/>
          <p:cNvSpPr/>
          <p:nvPr>
            <p:ph type="pic" idx="21"/>
          </p:nvPr>
        </p:nvSpPr>
        <p:spPr>
          <a:xfrm>
            <a:off x="-1333500" y="-5524500"/>
            <a:ext cx="27051000" cy="21640800"/>
          </a:xfrm>
          <a:prstGeom prst="rect">
            <a:avLst/>
          </a:prstGeom>
        </p:spPr>
        <p:txBody>
          <a:bodyPr lIns="91439" tIns="45719" rIns="91439" bIns="45719" numCol="1" spcCol="38100">
            <a:noAutofit/>
          </a:bodyPr>
          <a:lstStyle/>
          <a:p>
            <a:pPr/>
          </a:p>
        </p:txBody>
      </p:sp>
      <p:sp>
        <p:nvSpPr>
          <p:cNvPr id="3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3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47" name="Rectangle"/>
          <p:cNvSpPr/>
          <p:nvPr/>
        </p:nvSpPr>
        <p:spPr>
          <a:xfrm>
            <a:off x="5763672" y="12781631"/>
            <a:ext cx="50801" cy="9271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8" name="Slide Title"/>
          <p:cNvSpPr txBox="1"/>
          <p:nvPr>
            <p:ph type="title" hasCustomPrompt="1"/>
          </p:nvPr>
        </p:nvSpPr>
        <p:spPr>
          <a:xfrm>
            <a:off x="2092990" y="203772"/>
            <a:ext cx="20758635" cy="1988246"/>
          </a:xfrm>
          <a:prstGeom prst="rect">
            <a:avLst/>
          </a:prstGeom>
        </p:spPr>
        <p:txBody>
          <a:bodyPr anchor="b"/>
          <a:lstStyle>
            <a:lvl1pPr>
              <a:lnSpc>
                <a:spcPct val="110000"/>
              </a:lnSpc>
            </a:lvl1pPr>
          </a:lstStyle>
          <a:p>
            <a:pPr/>
            <a:r>
              <a:t>Slide Title</a:t>
            </a:r>
          </a:p>
        </p:txBody>
      </p:sp>
      <p:sp>
        <p:nvSpPr>
          <p:cNvPr id="49" name="Body Level One…"/>
          <p:cNvSpPr txBox="1"/>
          <p:nvPr>
            <p:ph type="body" idx="1" hasCustomPrompt="1"/>
          </p:nvPr>
        </p:nvSpPr>
        <p:spPr>
          <a:xfrm>
            <a:off x="2029490" y="2483810"/>
            <a:ext cx="19339453" cy="10139379"/>
          </a:xfrm>
          <a:prstGeom prst="rect">
            <a:avLst/>
          </a:prstGeom>
        </p:spPr>
        <p:txBody>
          <a:bodyPr numCol="1" spcCol="38100"/>
          <a:lstStyle/>
          <a:p>
            <a:pPr/>
            <a:r>
              <a:t>Slide bullet text</a:t>
            </a:r>
          </a:p>
          <a:p>
            <a:pPr lvl="1"/>
            <a:r>
              <a:t/>
            </a:r>
          </a:p>
          <a:p>
            <a:pPr lvl="2"/>
            <a:r>
              <a:t/>
            </a:r>
          </a:p>
          <a:p>
            <a:pPr lvl="3"/>
            <a:r>
              <a:t/>
            </a:r>
          </a:p>
          <a:p>
            <a:pPr lvl="4"/>
            <a:r>
              <a:t/>
            </a:r>
          </a:p>
        </p:txBody>
      </p:sp>
      <p:sp>
        <p:nvSpPr>
          <p:cNvPr id="50" name="Rectangle"/>
          <p:cNvSpPr/>
          <p:nvPr/>
        </p:nvSpPr>
        <p:spPr>
          <a:xfrm>
            <a:off x="-1" y="12752239"/>
            <a:ext cx="24384001" cy="508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51" name="Danilo Kaćanski, Ivan Radman"/>
          <p:cNvSpPr/>
          <p:nvPr/>
        </p:nvSpPr>
        <p:spPr>
          <a:xfrm>
            <a:off x="1352" y="12787982"/>
            <a:ext cx="5803234"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68300" indent="368300">
              <a:lnSpc>
                <a:spcPct val="80000"/>
              </a:lnSpc>
              <a:spcBef>
                <a:spcPts val="0"/>
              </a:spcBef>
              <a:defRPr baseline="7999" spc="-50" sz="2500">
                <a:latin typeface="Montserrat Thin Medium"/>
                <a:ea typeface="Montserrat Thin Medium"/>
                <a:cs typeface="Montserrat Thin Medium"/>
                <a:sym typeface="Montserrat Thin Medium"/>
              </a:defRPr>
            </a:lvl1pPr>
          </a:lstStyle>
          <a:p>
            <a:pPr/>
            <a:r>
              <a:t>Danilo Kaćanski, Ivan Radman</a:t>
            </a:r>
          </a:p>
        </p:txBody>
      </p:sp>
      <p:sp>
        <p:nvSpPr>
          <p:cNvPr id="52" name="Softverski algoritmi u sistemima automatskog upravljanja"/>
          <p:cNvSpPr/>
          <p:nvPr/>
        </p:nvSpPr>
        <p:spPr>
          <a:xfrm>
            <a:off x="5794613" y="12764750"/>
            <a:ext cx="9712907"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81000" indent="406400">
              <a:lnSpc>
                <a:spcPct val="80000"/>
              </a:lnSpc>
              <a:spcBef>
                <a:spcPts val="0"/>
              </a:spcBef>
              <a:defRPr baseline="7999" spc="-50" sz="2500">
                <a:latin typeface="Montserrat Thin Light"/>
                <a:ea typeface="Montserrat Thin Light"/>
                <a:cs typeface="Montserrat Thin Light"/>
                <a:sym typeface="Montserrat Thin Light"/>
              </a:defRPr>
            </a:lvl1pPr>
          </a:lstStyle>
          <a:p>
            <a:pPr/>
            <a:r>
              <a:t>Softverski algoritmi u sistemima automatskog upravljanja</a:t>
            </a:r>
          </a:p>
        </p:txBody>
      </p:sp>
      <p:sp>
        <p:nvSpPr>
          <p:cNvPr id="53" name="Rectangle"/>
          <p:cNvSpPr/>
          <p:nvPr/>
        </p:nvSpPr>
        <p:spPr>
          <a:xfrm>
            <a:off x="-492784" y="13900937"/>
            <a:ext cx="24384001" cy="508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copy 3">
    <p:spTree>
      <p:nvGrpSpPr>
        <p:cNvPr id="1" name=""/>
        <p:cNvGrpSpPr/>
        <p:nvPr/>
      </p:nvGrpSpPr>
      <p:grpSpPr>
        <a:xfrm>
          <a:off x="0" y="0"/>
          <a:ext cx="0" cy="0"/>
          <a:chOff x="0" y="0"/>
          <a:chExt cx="0" cy="0"/>
        </a:xfrm>
      </p:grpSpPr>
      <p:sp>
        <p:nvSpPr>
          <p:cNvPr id="61" name="Slide Title"/>
          <p:cNvSpPr txBox="1"/>
          <p:nvPr>
            <p:ph type="title" hasCustomPrompt="1"/>
          </p:nvPr>
        </p:nvSpPr>
        <p:spPr>
          <a:xfrm>
            <a:off x="2092990" y="203772"/>
            <a:ext cx="20758635" cy="1988246"/>
          </a:xfrm>
          <a:prstGeom prst="rect">
            <a:avLst/>
          </a:prstGeom>
        </p:spPr>
        <p:txBody>
          <a:bodyPr anchor="b"/>
          <a:lstStyle>
            <a:lvl1pPr>
              <a:lnSpc>
                <a:spcPct val="110000"/>
              </a:lnSpc>
            </a:lvl1pPr>
          </a:lstStyle>
          <a:p>
            <a:pPr/>
            <a:r>
              <a:t>Slide Title</a:t>
            </a:r>
          </a:p>
        </p:txBody>
      </p:sp>
      <p:sp>
        <p:nvSpPr>
          <p:cNvPr id="62" name="Body Level One…"/>
          <p:cNvSpPr txBox="1"/>
          <p:nvPr>
            <p:ph type="body" idx="1" hasCustomPrompt="1"/>
          </p:nvPr>
        </p:nvSpPr>
        <p:spPr>
          <a:xfrm>
            <a:off x="2029490" y="2483810"/>
            <a:ext cx="19339453" cy="10139379"/>
          </a:xfrm>
          <a:prstGeom prst="rect">
            <a:avLst/>
          </a:prstGeom>
        </p:spPr>
        <p:txBody>
          <a:bodyPr numCol="1" spcCol="38100"/>
          <a:lstStyle/>
          <a:p>
            <a:pPr/>
            <a:r>
              <a:t>Slide bullet text</a:t>
            </a:r>
          </a:p>
          <a:p>
            <a:pPr lvl="1"/>
            <a:r>
              <a:t/>
            </a:r>
          </a:p>
          <a:p>
            <a:pPr lvl="2"/>
            <a:r>
              <a:t/>
            </a:r>
          </a:p>
          <a:p>
            <a:pPr lvl="3"/>
            <a:r>
              <a:t/>
            </a:r>
          </a:p>
          <a:p>
            <a:pPr lvl="4"/>
            <a:r>
              <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ncy bullets 2x">
    <p:spTree>
      <p:nvGrpSpPr>
        <p:cNvPr id="1" name=""/>
        <p:cNvGrpSpPr/>
        <p:nvPr/>
      </p:nvGrpSpPr>
      <p:grpSpPr>
        <a:xfrm>
          <a:off x="0" y="0"/>
          <a:ext cx="0" cy="0"/>
          <a:chOff x="0" y="0"/>
          <a:chExt cx="0" cy="0"/>
        </a:xfrm>
      </p:grpSpPr>
      <p:sp>
        <p:nvSpPr>
          <p:cNvPr id="70" name="Rectangle"/>
          <p:cNvSpPr/>
          <p:nvPr>
            <p:ph type="body" sz="half" idx="21"/>
          </p:nvPr>
        </p:nvSpPr>
        <p:spPr>
          <a:xfrm>
            <a:off x="1987242" y="3212146"/>
            <a:ext cx="17077176" cy="3963284"/>
          </a:xfrm>
          <a:prstGeom prst="roundRect">
            <a:avLst>
              <a:gd name="adj" fmla="val 0"/>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71" name="Bullet points 1"/>
          <p:cNvSpPr/>
          <p:nvPr>
            <p:ph type="body" sz="quarter" idx="22"/>
          </p:nvPr>
        </p:nvSpPr>
        <p:spPr>
          <a:xfrm>
            <a:off x="1943456" y="3814434"/>
            <a:ext cx="17164748" cy="3360996"/>
          </a:xfrm>
          <a:prstGeom prst="rect">
            <a:avLst/>
          </a:prstGeom>
          <a:ln w="279400">
            <a:solidFill>
              <a:srgbClr val="000000">
                <a:alpha val="0"/>
              </a:srgbClr>
            </a:solidFill>
          </a:ln>
        </p:spPr>
        <p:txBody>
          <a:bodyPr numCol="1" spcCol="38100"/>
          <a:lstStyle/>
          <a:p>
            <a:pPr/>
            <a:r>
              <a:t>Bullet points 1</a:t>
            </a:r>
          </a:p>
        </p:txBody>
      </p:sp>
      <p:sp>
        <p:nvSpPr>
          <p:cNvPr id="72" name="Slide Title"/>
          <p:cNvSpPr txBox="1"/>
          <p:nvPr>
            <p:ph type="title" hasCustomPrompt="1"/>
          </p:nvPr>
        </p:nvSpPr>
        <p:spPr>
          <a:xfrm>
            <a:off x="2095500" y="0"/>
            <a:ext cx="20834183" cy="2079536"/>
          </a:xfrm>
          <a:prstGeom prst="rect">
            <a:avLst/>
          </a:prstGeom>
        </p:spPr>
        <p:txBody>
          <a:bodyPr anchor="b"/>
          <a:lstStyle/>
          <a:p>
            <a:pPr/>
            <a:r>
              <a:t>Slide Title</a:t>
            </a:r>
          </a:p>
        </p:txBody>
      </p:sp>
      <p:sp>
        <p:nvSpPr>
          <p:cNvPr id="73" name="Use custom"/>
          <p:cNvSpPr/>
          <p:nvPr>
            <p:ph type="body" sz="quarter" idx="23"/>
          </p:nvPr>
        </p:nvSpPr>
        <p:spPr>
          <a:xfrm>
            <a:off x="2950641" y="2719743"/>
            <a:ext cx="9611843" cy="1047382"/>
          </a:xfrm>
          <a:prstGeom prst="roundRect">
            <a:avLst>
              <a:gd name="adj" fmla="val 13358"/>
            </a:avLst>
          </a:prstGeom>
          <a:solidFill>
            <a:srgbClr val="FFFFFF"/>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lvl1pPr marL="0" indent="0">
              <a:lnSpc>
                <a:spcPct val="110000"/>
              </a:lnSpc>
              <a:spcBef>
                <a:spcPts val="0"/>
              </a:spcBef>
              <a:buClrTx/>
              <a:buSzTx/>
              <a:buNone/>
              <a:defRPr>
                <a:latin typeface="+mn-lt"/>
                <a:ea typeface="+mn-ea"/>
                <a:cs typeface="+mn-cs"/>
                <a:sym typeface="Montserrat Thin Bold"/>
              </a:defRPr>
            </a:lvl1pPr>
          </a:lstStyle>
          <a:p>
            <a:pPr/>
            <a:r>
              <a:t>Use custom </a:t>
            </a:r>
          </a:p>
        </p:txBody>
      </p:sp>
      <p:sp>
        <p:nvSpPr>
          <p:cNvPr id="74" name="Rectangle"/>
          <p:cNvSpPr/>
          <p:nvPr>
            <p:ph type="body" sz="half" idx="24"/>
          </p:nvPr>
        </p:nvSpPr>
        <p:spPr>
          <a:xfrm>
            <a:off x="1987243" y="8327090"/>
            <a:ext cx="17077175" cy="3963283"/>
          </a:xfrm>
          <a:prstGeom prst="roundRect">
            <a:avLst>
              <a:gd name="adj" fmla="val 0"/>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75" name="Bullet points 2"/>
          <p:cNvSpPr/>
          <p:nvPr>
            <p:ph type="body" sz="quarter" idx="25"/>
          </p:nvPr>
        </p:nvSpPr>
        <p:spPr>
          <a:xfrm>
            <a:off x="1943456" y="8929378"/>
            <a:ext cx="17164749" cy="3360996"/>
          </a:xfrm>
          <a:prstGeom prst="rect">
            <a:avLst/>
          </a:prstGeom>
          <a:ln w="279400">
            <a:solidFill>
              <a:srgbClr val="000000">
                <a:alpha val="0"/>
              </a:srgbClr>
            </a:solidFill>
          </a:ln>
        </p:spPr>
        <p:txBody>
          <a:bodyPr numCol="1" spcCol="38100"/>
          <a:lstStyle/>
          <a:p>
            <a:pPr/>
            <a:r>
              <a:t>Bullet points 2</a:t>
            </a:r>
          </a:p>
        </p:txBody>
      </p:sp>
      <p:sp>
        <p:nvSpPr>
          <p:cNvPr id="76" name="Use custom"/>
          <p:cNvSpPr/>
          <p:nvPr>
            <p:ph type="body" sz="quarter" idx="26"/>
          </p:nvPr>
        </p:nvSpPr>
        <p:spPr>
          <a:xfrm>
            <a:off x="2950641" y="7834686"/>
            <a:ext cx="9611844" cy="1047383"/>
          </a:xfrm>
          <a:prstGeom prst="roundRect">
            <a:avLst>
              <a:gd name="adj" fmla="val 13358"/>
            </a:avLst>
          </a:prstGeom>
          <a:solidFill>
            <a:srgbClr val="FFFFFF"/>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lvl1pPr marL="0" indent="0">
              <a:lnSpc>
                <a:spcPct val="110000"/>
              </a:lnSpc>
              <a:spcBef>
                <a:spcPts val="0"/>
              </a:spcBef>
              <a:buClrTx/>
              <a:buSzTx/>
              <a:buNone/>
              <a:defRPr>
                <a:latin typeface="+mn-lt"/>
                <a:ea typeface="+mn-ea"/>
                <a:cs typeface="+mn-cs"/>
                <a:sym typeface="Montserrat Thin Bold"/>
              </a:defRPr>
            </a:lvl1pPr>
          </a:lstStyle>
          <a:p>
            <a:pPr/>
            <a:r>
              <a:t>Use custom </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ncy bullets 3x">
    <p:spTree>
      <p:nvGrpSpPr>
        <p:cNvPr id="1" name=""/>
        <p:cNvGrpSpPr/>
        <p:nvPr/>
      </p:nvGrpSpPr>
      <p:grpSpPr>
        <a:xfrm>
          <a:off x="0" y="0"/>
          <a:ext cx="0" cy="0"/>
          <a:chOff x="0" y="0"/>
          <a:chExt cx="0" cy="0"/>
        </a:xfrm>
      </p:grpSpPr>
      <p:sp>
        <p:nvSpPr>
          <p:cNvPr id="84" name="Rectangle"/>
          <p:cNvSpPr/>
          <p:nvPr>
            <p:ph type="body" sz="quarter" idx="21"/>
          </p:nvPr>
        </p:nvSpPr>
        <p:spPr>
          <a:xfrm>
            <a:off x="1987242" y="816173"/>
            <a:ext cx="17077176" cy="3175001"/>
          </a:xfrm>
          <a:prstGeom prst="roundRect">
            <a:avLst>
              <a:gd name="adj" fmla="val 0"/>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85" name="Bullet points 1"/>
          <p:cNvSpPr/>
          <p:nvPr>
            <p:ph type="body" sz="quarter" idx="22"/>
          </p:nvPr>
        </p:nvSpPr>
        <p:spPr>
          <a:xfrm>
            <a:off x="2913017" y="1418461"/>
            <a:ext cx="16195187" cy="2781452"/>
          </a:xfrm>
          <a:prstGeom prst="rect">
            <a:avLst/>
          </a:prstGeom>
          <a:ln w="279400">
            <a:solidFill>
              <a:srgbClr val="000000">
                <a:alpha val="0"/>
              </a:srgbClr>
            </a:solidFill>
          </a:ln>
        </p:spPr>
        <p:txBody>
          <a:bodyPr numCol="1" spcCol="38100"/>
          <a:lstStyle/>
          <a:p>
            <a:pPr/>
            <a:r>
              <a:t>Bullet points 1</a:t>
            </a:r>
          </a:p>
        </p:txBody>
      </p:sp>
      <p:sp>
        <p:nvSpPr>
          <p:cNvPr id="86" name="Subtitle 1"/>
          <p:cNvSpPr/>
          <p:nvPr>
            <p:ph type="body" sz="quarter" idx="23"/>
          </p:nvPr>
        </p:nvSpPr>
        <p:spPr>
          <a:xfrm>
            <a:off x="2950641" y="323770"/>
            <a:ext cx="11427674" cy="1047382"/>
          </a:xfrm>
          <a:prstGeom prst="roundRect">
            <a:avLst>
              <a:gd name="adj" fmla="val 13358"/>
            </a:avLst>
          </a:prstGeom>
          <a:solidFill>
            <a:srgbClr val="FFFFFF"/>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lvl1pPr marL="0" indent="0">
              <a:lnSpc>
                <a:spcPct val="110000"/>
              </a:lnSpc>
              <a:spcBef>
                <a:spcPts val="0"/>
              </a:spcBef>
              <a:buClrTx/>
              <a:buSzTx/>
              <a:buNone/>
              <a:defRPr>
                <a:latin typeface="+mn-lt"/>
                <a:ea typeface="+mn-ea"/>
                <a:cs typeface="+mn-cs"/>
                <a:sym typeface="Montserrat Thin Bold"/>
              </a:defRPr>
            </a:lvl1pPr>
          </a:lstStyle>
          <a:p>
            <a:pPr/>
            <a:r>
              <a:t>Subtitle 1</a:t>
            </a:r>
          </a:p>
        </p:txBody>
      </p:sp>
      <p:sp>
        <p:nvSpPr>
          <p:cNvPr id="87" name="Rectangle"/>
          <p:cNvSpPr/>
          <p:nvPr>
            <p:ph type="body" sz="quarter" idx="24"/>
          </p:nvPr>
        </p:nvSpPr>
        <p:spPr>
          <a:xfrm>
            <a:off x="1987243" y="4944462"/>
            <a:ext cx="17077175" cy="3175001"/>
          </a:xfrm>
          <a:prstGeom prst="roundRect">
            <a:avLst>
              <a:gd name="adj" fmla="val 0"/>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88" name="Bullet points 2"/>
          <p:cNvSpPr/>
          <p:nvPr>
            <p:ph type="body" sz="quarter" idx="25"/>
          </p:nvPr>
        </p:nvSpPr>
        <p:spPr>
          <a:xfrm>
            <a:off x="2913017" y="5546750"/>
            <a:ext cx="16195188" cy="2781452"/>
          </a:xfrm>
          <a:prstGeom prst="rect">
            <a:avLst/>
          </a:prstGeom>
          <a:ln w="279400">
            <a:solidFill>
              <a:srgbClr val="000000">
                <a:alpha val="0"/>
              </a:srgbClr>
            </a:solidFill>
          </a:ln>
        </p:spPr>
        <p:txBody>
          <a:bodyPr numCol="1" spcCol="38100"/>
          <a:lstStyle/>
          <a:p>
            <a:pPr/>
            <a:r>
              <a:t>Bullet points 2</a:t>
            </a:r>
          </a:p>
        </p:txBody>
      </p:sp>
      <p:sp>
        <p:nvSpPr>
          <p:cNvPr id="89" name="Subtitle 2"/>
          <p:cNvSpPr/>
          <p:nvPr>
            <p:ph type="body" sz="quarter" idx="26"/>
          </p:nvPr>
        </p:nvSpPr>
        <p:spPr>
          <a:xfrm>
            <a:off x="2950641" y="4452059"/>
            <a:ext cx="11427674" cy="1047382"/>
          </a:xfrm>
          <a:prstGeom prst="roundRect">
            <a:avLst>
              <a:gd name="adj" fmla="val 13358"/>
            </a:avLst>
          </a:prstGeom>
          <a:solidFill>
            <a:srgbClr val="FFFFFF"/>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lvl1pPr marL="0" indent="0">
              <a:lnSpc>
                <a:spcPct val="110000"/>
              </a:lnSpc>
              <a:spcBef>
                <a:spcPts val="0"/>
              </a:spcBef>
              <a:buClrTx/>
              <a:buSzTx/>
              <a:buNone/>
              <a:defRPr>
                <a:latin typeface="+mn-lt"/>
                <a:ea typeface="+mn-ea"/>
                <a:cs typeface="+mn-cs"/>
                <a:sym typeface="Montserrat Thin Bold"/>
              </a:defRPr>
            </a:lvl1pPr>
          </a:lstStyle>
          <a:p>
            <a:pPr/>
            <a:r>
              <a:t>Subtitle 2</a:t>
            </a:r>
          </a:p>
        </p:txBody>
      </p:sp>
      <p:sp>
        <p:nvSpPr>
          <p:cNvPr id="90" name="Rectangle"/>
          <p:cNvSpPr/>
          <p:nvPr>
            <p:ph type="body" sz="quarter" idx="27"/>
          </p:nvPr>
        </p:nvSpPr>
        <p:spPr>
          <a:xfrm>
            <a:off x="1987243" y="9197062"/>
            <a:ext cx="17077175" cy="3175001"/>
          </a:xfrm>
          <a:prstGeom prst="roundRect">
            <a:avLst>
              <a:gd name="adj" fmla="val 0"/>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91" name="Bullet points 3"/>
          <p:cNvSpPr/>
          <p:nvPr>
            <p:ph type="body" sz="quarter" idx="28"/>
          </p:nvPr>
        </p:nvSpPr>
        <p:spPr>
          <a:xfrm>
            <a:off x="2913017" y="9799350"/>
            <a:ext cx="16195188" cy="2564954"/>
          </a:xfrm>
          <a:prstGeom prst="rect">
            <a:avLst/>
          </a:prstGeom>
          <a:ln w="279400">
            <a:solidFill>
              <a:srgbClr val="000000">
                <a:alpha val="0"/>
              </a:srgbClr>
            </a:solidFill>
          </a:ln>
        </p:spPr>
        <p:txBody>
          <a:bodyPr numCol="1" spcCol="38100"/>
          <a:lstStyle/>
          <a:p>
            <a:pPr/>
            <a:r>
              <a:t>Bullet points 3</a:t>
            </a:r>
          </a:p>
        </p:txBody>
      </p:sp>
      <p:sp>
        <p:nvSpPr>
          <p:cNvPr id="92" name="Subtitle 3"/>
          <p:cNvSpPr/>
          <p:nvPr>
            <p:ph type="body" sz="quarter" idx="29"/>
          </p:nvPr>
        </p:nvSpPr>
        <p:spPr>
          <a:xfrm>
            <a:off x="2950641" y="8704659"/>
            <a:ext cx="11427674" cy="1047382"/>
          </a:xfrm>
          <a:prstGeom prst="roundRect">
            <a:avLst>
              <a:gd name="adj" fmla="val 13358"/>
            </a:avLst>
          </a:prstGeom>
          <a:solidFill>
            <a:srgbClr val="FFFFFF"/>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lvl1pPr marL="0" indent="0">
              <a:lnSpc>
                <a:spcPct val="110000"/>
              </a:lnSpc>
              <a:spcBef>
                <a:spcPts val="0"/>
              </a:spcBef>
              <a:buClrTx/>
              <a:buSzTx/>
              <a:buNone/>
              <a:defRPr>
                <a:latin typeface="+mn-lt"/>
                <a:ea typeface="+mn-ea"/>
                <a:cs typeface="+mn-cs"/>
                <a:sym typeface="Montserrat Thin Bold"/>
              </a:defRPr>
            </a:lvl1pPr>
          </a:lstStyle>
          <a:p>
            <a:pPr/>
            <a:r>
              <a:t>Subtitle 3</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con bullets 2x">
    <p:spTree>
      <p:nvGrpSpPr>
        <p:cNvPr id="1" name=""/>
        <p:cNvGrpSpPr/>
        <p:nvPr/>
      </p:nvGrpSpPr>
      <p:grpSpPr>
        <a:xfrm>
          <a:off x="0" y="0"/>
          <a:ext cx="0" cy="0"/>
          <a:chOff x="0" y="0"/>
          <a:chExt cx="0" cy="0"/>
        </a:xfrm>
      </p:grpSpPr>
      <p:sp>
        <p:nvSpPr>
          <p:cNvPr id="100" name="Rounded Rectangle"/>
          <p:cNvSpPr/>
          <p:nvPr>
            <p:ph type="body" sz="half" idx="21"/>
          </p:nvPr>
        </p:nvSpPr>
        <p:spPr>
          <a:xfrm>
            <a:off x="1987242" y="3075898"/>
            <a:ext cx="17077176" cy="3963284"/>
          </a:xfrm>
          <a:prstGeom prst="roundRect">
            <a:avLst>
              <a:gd name="adj" fmla="val 10405"/>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101" name="Bullet points 1"/>
          <p:cNvSpPr/>
          <p:nvPr>
            <p:ph type="body" sz="quarter" idx="22"/>
          </p:nvPr>
        </p:nvSpPr>
        <p:spPr>
          <a:xfrm>
            <a:off x="6012107" y="3075898"/>
            <a:ext cx="12767224" cy="3963284"/>
          </a:xfrm>
          <a:prstGeom prst="rect">
            <a:avLst/>
          </a:prstGeom>
          <a:ln w="279400">
            <a:solidFill>
              <a:srgbClr val="000000">
                <a:alpha val="0"/>
              </a:srgbClr>
            </a:solidFill>
          </a:ln>
        </p:spPr>
        <p:txBody>
          <a:bodyPr numCol="1" spcCol="38100"/>
          <a:lstStyle/>
          <a:p>
            <a:pPr/>
            <a:r>
              <a:t>Bullet points 1</a:t>
            </a:r>
          </a:p>
        </p:txBody>
      </p:sp>
      <p:sp>
        <p:nvSpPr>
          <p:cNvPr id="102" name="Rounded Rectangle"/>
          <p:cNvSpPr/>
          <p:nvPr>
            <p:ph type="body" sz="half" idx="23"/>
          </p:nvPr>
        </p:nvSpPr>
        <p:spPr>
          <a:xfrm>
            <a:off x="1987242" y="7827210"/>
            <a:ext cx="17077176" cy="3962401"/>
          </a:xfrm>
          <a:prstGeom prst="roundRect">
            <a:avLst>
              <a:gd name="adj" fmla="val 10408"/>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103" name="Bullet points 2"/>
          <p:cNvSpPr/>
          <p:nvPr>
            <p:ph type="body" sz="quarter" idx="24"/>
          </p:nvPr>
        </p:nvSpPr>
        <p:spPr>
          <a:xfrm>
            <a:off x="6012107" y="7827210"/>
            <a:ext cx="12767224" cy="3962401"/>
          </a:xfrm>
          <a:prstGeom prst="rect">
            <a:avLst/>
          </a:prstGeom>
          <a:ln w="279400">
            <a:solidFill>
              <a:srgbClr val="000000">
                <a:alpha val="0"/>
              </a:srgbClr>
            </a:solidFill>
          </a:ln>
        </p:spPr>
        <p:txBody>
          <a:bodyPr numCol="1" spcCol="38100"/>
          <a:lstStyle/>
          <a:p>
            <a:pPr/>
            <a:r>
              <a:t>Bullet points 2</a:t>
            </a:r>
          </a:p>
        </p:txBody>
      </p:sp>
      <p:sp>
        <p:nvSpPr>
          <p:cNvPr id="104" name="Image"/>
          <p:cNvSpPr/>
          <p:nvPr>
            <p:ph type="pic" sz="quarter" idx="25"/>
          </p:nvPr>
        </p:nvSpPr>
        <p:spPr>
          <a:xfrm>
            <a:off x="2777796" y="3836850"/>
            <a:ext cx="2746553" cy="2441380"/>
          </a:xfrm>
          <a:prstGeom prst="rect">
            <a:avLst/>
          </a:prstGeom>
        </p:spPr>
        <p:txBody>
          <a:bodyPr lIns="91439" tIns="45719" rIns="91439" bIns="45719" numCol="1" spcCol="38100">
            <a:noAutofit/>
          </a:bodyPr>
          <a:lstStyle/>
          <a:p>
            <a:pPr/>
          </a:p>
        </p:txBody>
      </p:sp>
      <p:sp>
        <p:nvSpPr>
          <p:cNvPr id="105" name="Image"/>
          <p:cNvSpPr/>
          <p:nvPr>
            <p:ph type="pic" sz="quarter" idx="26"/>
          </p:nvPr>
        </p:nvSpPr>
        <p:spPr>
          <a:xfrm>
            <a:off x="2777796" y="8587720"/>
            <a:ext cx="2746553" cy="2441381"/>
          </a:xfrm>
          <a:prstGeom prst="rect">
            <a:avLst/>
          </a:prstGeom>
        </p:spPr>
        <p:txBody>
          <a:bodyPr lIns="91439" tIns="45719" rIns="91439" bIns="45719" numCol="1" spcCol="38100">
            <a:noAutofit/>
          </a:bodyPr>
          <a:lstStyle/>
          <a:p>
            <a:pPr/>
          </a:p>
        </p:txBody>
      </p:sp>
      <p:sp>
        <p:nvSpPr>
          <p:cNvPr id="106" name="Slide Title"/>
          <p:cNvSpPr txBox="1"/>
          <p:nvPr>
            <p:ph type="title" hasCustomPrompt="1"/>
          </p:nvPr>
        </p:nvSpPr>
        <p:spPr>
          <a:xfrm>
            <a:off x="2095500" y="0"/>
            <a:ext cx="20834183" cy="2215784"/>
          </a:xfrm>
          <a:prstGeom prst="rect">
            <a:avLst/>
          </a:prstGeom>
        </p:spPr>
        <p:txBody>
          <a:bodyPr anchor="b"/>
          <a:lstStyle/>
          <a:p>
            <a:pPr/>
            <a:r>
              <a:t>Slide Title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uzzle">
    <p:spTree>
      <p:nvGrpSpPr>
        <p:cNvPr id="1" name=""/>
        <p:cNvGrpSpPr/>
        <p:nvPr/>
      </p:nvGrpSpPr>
      <p:grpSpPr>
        <a:xfrm>
          <a:off x="0" y="0"/>
          <a:ext cx="0" cy="0"/>
          <a:chOff x="0" y="0"/>
          <a:chExt cx="0" cy="0"/>
        </a:xfrm>
      </p:grpSpPr>
      <p:sp>
        <p:nvSpPr>
          <p:cNvPr id="114" name="Slide Title"/>
          <p:cNvSpPr txBox="1"/>
          <p:nvPr>
            <p:ph type="title" hasCustomPrompt="1"/>
          </p:nvPr>
        </p:nvSpPr>
        <p:spPr>
          <a:xfrm>
            <a:off x="2092990" y="203772"/>
            <a:ext cx="20758635" cy="1988246"/>
          </a:xfrm>
          <a:prstGeom prst="rect">
            <a:avLst/>
          </a:prstGeom>
        </p:spPr>
        <p:txBody>
          <a:bodyPr anchor="b"/>
          <a:lstStyle>
            <a:lvl1pPr>
              <a:lnSpc>
                <a:spcPct val="110000"/>
              </a:lnSpc>
            </a:lvl1pPr>
          </a:lstStyle>
          <a:p>
            <a:pPr/>
            <a:r>
              <a:t>Slide Title</a:t>
            </a:r>
          </a:p>
        </p:txBody>
      </p:sp>
      <p:sp>
        <p:nvSpPr>
          <p:cNvPr id="115" name="Freeform 17"/>
          <p:cNvSpPr/>
          <p:nvPr/>
        </p:nvSpPr>
        <p:spPr>
          <a:xfrm>
            <a:off x="12259971" y="3694957"/>
            <a:ext cx="3400670" cy="40901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35" y="6649"/>
                </a:moveTo>
                <a:cubicBezTo>
                  <a:pt x="18435" y="6649"/>
                  <a:pt x="18435" y="6649"/>
                  <a:pt x="18435" y="6649"/>
                </a:cubicBezTo>
                <a:cubicBezTo>
                  <a:pt x="18611" y="6649"/>
                  <a:pt x="18787" y="6691"/>
                  <a:pt x="18963" y="6775"/>
                </a:cubicBezTo>
                <a:cubicBezTo>
                  <a:pt x="19063" y="6838"/>
                  <a:pt x="19139" y="6879"/>
                  <a:pt x="19214" y="6963"/>
                </a:cubicBezTo>
                <a:cubicBezTo>
                  <a:pt x="19365" y="7088"/>
                  <a:pt x="19490" y="7235"/>
                  <a:pt x="19591" y="7423"/>
                </a:cubicBezTo>
                <a:cubicBezTo>
                  <a:pt x="19741" y="7674"/>
                  <a:pt x="20018" y="7862"/>
                  <a:pt x="20344" y="7883"/>
                </a:cubicBezTo>
                <a:cubicBezTo>
                  <a:pt x="20394" y="7904"/>
                  <a:pt x="20445" y="7904"/>
                  <a:pt x="20495" y="7904"/>
                </a:cubicBezTo>
                <a:cubicBezTo>
                  <a:pt x="20821" y="7904"/>
                  <a:pt x="21123" y="7799"/>
                  <a:pt x="21374" y="7632"/>
                </a:cubicBezTo>
                <a:cubicBezTo>
                  <a:pt x="21600" y="7465"/>
                  <a:pt x="21600" y="7465"/>
                  <a:pt x="21600" y="7465"/>
                </a:cubicBezTo>
                <a:cubicBezTo>
                  <a:pt x="21600" y="836"/>
                  <a:pt x="21600" y="836"/>
                  <a:pt x="21600" y="836"/>
                </a:cubicBezTo>
                <a:cubicBezTo>
                  <a:pt x="21600" y="376"/>
                  <a:pt x="21148" y="0"/>
                  <a:pt x="20595" y="0"/>
                </a:cubicBezTo>
                <a:cubicBezTo>
                  <a:pt x="1005" y="0"/>
                  <a:pt x="1005" y="0"/>
                  <a:pt x="1005" y="0"/>
                </a:cubicBezTo>
                <a:cubicBezTo>
                  <a:pt x="452" y="0"/>
                  <a:pt x="0" y="376"/>
                  <a:pt x="0" y="836"/>
                </a:cubicBezTo>
                <a:cubicBezTo>
                  <a:pt x="0" y="7883"/>
                  <a:pt x="0" y="7883"/>
                  <a:pt x="0" y="7883"/>
                </a:cubicBezTo>
                <a:cubicBezTo>
                  <a:pt x="25" y="7883"/>
                  <a:pt x="75" y="7883"/>
                  <a:pt x="100" y="7883"/>
                </a:cubicBezTo>
                <a:cubicBezTo>
                  <a:pt x="151" y="7883"/>
                  <a:pt x="201" y="7883"/>
                  <a:pt x="251" y="7883"/>
                </a:cubicBezTo>
                <a:cubicBezTo>
                  <a:pt x="578" y="7862"/>
                  <a:pt x="854" y="7674"/>
                  <a:pt x="1005" y="7402"/>
                </a:cubicBezTo>
                <a:cubicBezTo>
                  <a:pt x="1105" y="7235"/>
                  <a:pt x="1231" y="7068"/>
                  <a:pt x="1381" y="6963"/>
                </a:cubicBezTo>
                <a:cubicBezTo>
                  <a:pt x="1457" y="6879"/>
                  <a:pt x="1532" y="6817"/>
                  <a:pt x="1633" y="6775"/>
                </a:cubicBezTo>
                <a:cubicBezTo>
                  <a:pt x="1808" y="6691"/>
                  <a:pt x="1984" y="6649"/>
                  <a:pt x="2160" y="6649"/>
                </a:cubicBezTo>
                <a:cubicBezTo>
                  <a:pt x="3039" y="6649"/>
                  <a:pt x="3717" y="7653"/>
                  <a:pt x="3717" y="8991"/>
                </a:cubicBezTo>
                <a:cubicBezTo>
                  <a:pt x="3717" y="10330"/>
                  <a:pt x="3039" y="11333"/>
                  <a:pt x="2160" y="11333"/>
                </a:cubicBezTo>
                <a:cubicBezTo>
                  <a:pt x="1984" y="11333"/>
                  <a:pt x="1808" y="11291"/>
                  <a:pt x="1633" y="11208"/>
                </a:cubicBezTo>
                <a:cubicBezTo>
                  <a:pt x="1532" y="11166"/>
                  <a:pt x="1457" y="11103"/>
                  <a:pt x="1381" y="11020"/>
                </a:cubicBezTo>
                <a:cubicBezTo>
                  <a:pt x="1231" y="10915"/>
                  <a:pt x="1105" y="10748"/>
                  <a:pt x="1005" y="10580"/>
                </a:cubicBezTo>
                <a:cubicBezTo>
                  <a:pt x="854" y="10309"/>
                  <a:pt x="578" y="10120"/>
                  <a:pt x="251" y="10100"/>
                </a:cubicBezTo>
                <a:cubicBezTo>
                  <a:pt x="201" y="10100"/>
                  <a:pt x="151" y="10100"/>
                  <a:pt x="100" y="10100"/>
                </a:cubicBezTo>
                <a:cubicBezTo>
                  <a:pt x="75" y="10100"/>
                  <a:pt x="25" y="10100"/>
                  <a:pt x="0" y="10100"/>
                </a:cubicBezTo>
                <a:cubicBezTo>
                  <a:pt x="0" y="17146"/>
                  <a:pt x="0" y="17146"/>
                  <a:pt x="0" y="17146"/>
                </a:cubicBezTo>
                <a:cubicBezTo>
                  <a:pt x="0" y="17606"/>
                  <a:pt x="452" y="17983"/>
                  <a:pt x="1005" y="17983"/>
                </a:cubicBezTo>
                <a:cubicBezTo>
                  <a:pt x="8941" y="17983"/>
                  <a:pt x="8941" y="17983"/>
                  <a:pt x="8941" y="17983"/>
                </a:cubicBezTo>
                <a:cubicBezTo>
                  <a:pt x="9419" y="17983"/>
                  <a:pt x="9419" y="17983"/>
                  <a:pt x="9419" y="17983"/>
                </a:cubicBezTo>
                <a:cubicBezTo>
                  <a:pt x="9670" y="18233"/>
                  <a:pt x="9820" y="18547"/>
                  <a:pt x="9820" y="18903"/>
                </a:cubicBezTo>
                <a:cubicBezTo>
                  <a:pt x="9820" y="18944"/>
                  <a:pt x="9820" y="19007"/>
                  <a:pt x="9820" y="19049"/>
                </a:cubicBezTo>
                <a:cubicBezTo>
                  <a:pt x="9770" y="19425"/>
                  <a:pt x="9469" y="19739"/>
                  <a:pt x="9042" y="19906"/>
                </a:cubicBezTo>
                <a:cubicBezTo>
                  <a:pt x="8866" y="19990"/>
                  <a:pt x="8715" y="20074"/>
                  <a:pt x="8590" y="20157"/>
                </a:cubicBezTo>
                <a:cubicBezTo>
                  <a:pt x="8540" y="20220"/>
                  <a:pt x="8464" y="20262"/>
                  <a:pt x="8439" y="20324"/>
                </a:cubicBezTo>
                <a:cubicBezTo>
                  <a:pt x="8364" y="20408"/>
                  <a:pt x="8339" y="20513"/>
                  <a:pt x="8339" y="20617"/>
                </a:cubicBezTo>
                <a:cubicBezTo>
                  <a:pt x="8339" y="21161"/>
                  <a:pt x="9444" y="21600"/>
                  <a:pt x="10800" y="21600"/>
                </a:cubicBezTo>
                <a:cubicBezTo>
                  <a:pt x="12156" y="21600"/>
                  <a:pt x="13261" y="21161"/>
                  <a:pt x="13261" y="20617"/>
                </a:cubicBezTo>
                <a:cubicBezTo>
                  <a:pt x="13261" y="20513"/>
                  <a:pt x="13236" y="20408"/>
                  <a:pt x="13161" y="20324"/>
                </a:cubicBezTo>
                <a:cubicBezTo>
                  <a:pt x="13111" y="20262"/>
                  <a:pt x="13060" y="20199"/>
                  <a:pt x="13010" y="20157"/>
                </a:cubicBezTo>
                <a:cubicBezTo>
                  <a:pt x="12885" y="20074"/>
                  <a:pt x="12734" y="19969"/>
                  <a:pt x="12533" y="19906"/>
                </a:cubicBezTo>
                <a:cubicBezTo>
                  <a:pt x="12131" y="19739"/>
                  <a:pt x="11830" y="19425"/>
                  <a:pt x="11780" y="19049"/>
                </a:cubicBezTo>
                <a:cubicBezTo>
                  <a:pt x="11780" y="19007"/>
                  <a:pt x="11780" y="18944"/>
                  <a:pt x="11780" y="18882"/>
                </a:cubicBezTo>
                <a:cubicBezTo>
                  <a:pt x="11780" y="18547"/>
                  <a:pt x="11930" y="18233"/>
                  <a:pt x="12156" y="17983"/>
                </a:cubicBezTo>
                <a:cubicBezTo>
                  <a:pt x="12181" y="17983"/>
                  <a:pt x="12181" y="17983"/>
                  <a:pt x="12181" y="17983"/>
                </a:cubicBezTo>
                <a:cubicBezTo>
                  <a:pt x="12633" y="17983"/>
                  <a:pt x="12633" y="17983"/>
                  <a:pt x="12633" y="17983"/>
                </a:cubicBezTo>
                <a:cubicBezTo>
                  <a:pt x="20595" y="17983"/>
                  <a:pt x="20595" y="17983"/>
                  <a:pt x="20595" y="17983"/>
                </a:cubicBezTo>
                <a:cubicBezTo>
                  <a:pt x="21148" y="17983"/>
                  <a:pt x="21600" y="17606"/>
                  <a:pt x="21600" y="17146"/>
                </a:cubicBezTo>
                <a:cubicBezTo>
                  <a:pt x="21600" y="10539"/>
                  <a:pt x="21600" y="10539"/>
                  <a:pt x="21600" y="10539"/>
                </a:cubicBezTo>
                <a:cubicBezTo>
                  <a:pt x="21374" y="10371"/>
                  <a:pt x="21374" y="10371"/>
                  <a:pt x="21374" y="10371"/>
                </a:cubicBezTo>
                <a:cubicBezTo>
                  <a:pt x="21123" y="10183"/>
                  <a:pt x="20821" y="10100"/>
                  <a:pt x="20495" y="10100"/>
                </a:cubicBezTo>
                <a:cubicBezTo>
                  <a:pt x="20445" y="10100"/>
                  <a:pt x="20394" y="10100"/>
                  <a:pt x="20344" y="10100"/>
                </a:cubicBezTo>
                <a:cubicBezTo>
                  <a:pt x="20018" y="10141"/>
                  <a:pt x="19741" y="10309"/>
                  <a:pt x="19591" y="10580"/>
                </a:cubicBezTo>
                <a:cubicBezTo>
                  <a:pt x="19490" y="10769"/>
                  <a:pt x="19365" y="10915"/>
                  <a:pt x="19214" y="11040"/>
                </a:cubicBezTo>
                <a:cubicBezTo>
                  <a:pt x="19139" y="11103"/>
                  <a:pt x="19063" y="11166"/>
                  <a:pt x="18963" y="11208"/>
                </a:cubicBezTo>
                <a:cubicBezTo>
                  <a:pt x="18787" y="11312"/>
                  <a:pt x="18611" y="11354"/>
                  <a:pt x="18435" y="11354"/>
                </a:cubicBezTo>
                <a:cubicBezTo>
                  <a:pt x="18435" y="11354"/>
                  <a:pt x="18435" y="11354"/>
                  <a:pt x="18435" y="11354"/>
                </a:cubicBezTo>
                <a:cubicBezTo>
                  <a:pt x="17958" y="11354"/>
                  <a:pt x="17556" y="11082"/>
                  <a:pt x="17255" y="10580"/>
                </a:cubicBezTo>
                <a:cubicBezTo>
                  <a:pt x="17004" y="10162"/>
                  <a:pt x="16878" y="9598"/>
                  <a:pt x="16878" y="8991"/>
                </a:cubicBezTo>
                <a:cubicBezTo>
                  <a:pt x="16878" y="7653"/>
                  <a:pt x="17531" y="6649"/>
                  <a:pt x="18435" y="6649"/>
                </a:cubicBezTo>
                <a:close/>
              </a:path>
            </a:pathLst>
          </a:custGeom>
          <a:solidFill>
            <a:schemeClr val="accent6">
              <a:hueOff val="13513096"/>
              <a:satOff val="-92324"/>
              <a:lumOff val="-42615"/>
            </a:schemeClr>
          </a:solidFill>
          <a:ln w="12700">
            <a:miter lim="400000"/>
          </a:ln>
        </p:spPr>
        <p:txBody>
          <a:bodyPr lIns="45719" rIns="45719"/>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16" name="Freeform 18"/>
          <p:cNvSpPr/>
          <p:nvPr/>
        </p:nvSpPr>
        <p:spPr>
          <a:xfrm>
            <a:off x="11570468" y="7259635"/>
            <a:ext cx="4090177" cy="3405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764" y="0"/>
                </a:moveTo>
                <a:cubicBezTo>
                  <a:pt x="13725" y="0"/>
                  <a:pt x="13725" y="0"/>
                  <a:pt x="13725" y="0"/>
                </a:cubicBezTo>
                <a:cubicBezTo>
                  <a:pt x="13725" y="25"/>
                  <a:pt x="13725" y="75"/>
                  <a:pt x="13725" y="100"/>
                </a:cubicBezTo>
                <a:cubicBezTo>
                  <a:pt x="13725" y="151"/>
                  <a:pt x="13725" y="201"/>
                  <a:pt x="13725" y="251"/>
                </a:cubicBezTo>
                <a:cubicBezTo>
                  <a:pt x="13745" y="578"/>
                  <a:pt x="13933" y="854"/>
                  <a:pt x="14205" y="1005"/>
                </a:cubicBezTo>
                <a:cubicBezTo>
                  <a:pt x="14372" y="1105"/>
                  <a:pt x="14539" y="1231"/>
                  <a:pt x="14644" y="1381"/>
                </a:cubicBezTo>
                <a:cubicBezTo>
                  <a:pt x="14727" y="1457"/>
                  <a:pt x="14790" y="1532"/>
                  <a:pt x="14832" y="1633"/>
                </a:cubicBezTo>
                <a:cubicBezTo>
                  <a:pt x="14915" y="1808"/>
                  <a:pt x="14957" y="1984"/>
                  <a:pt x="14957" y="2160"/>
                </a:cubicBezTo>
                <a:cubicBezTo>
                  <a:pt x="14957" y="2637"/>
                  <a:pt x="14685" y="3039"/>
                  <a:pt x="14205" y="3340"/>
                </a:cubicBezTo>
                <a:cubicBezTo>
                  <a:pt x="13766" y="3592"/>
                  <a:pt x="13202" y="3717"/>
                  <a:pt x="12617" y="3717"/>
                </a:cubicBezTo>
                <a:cubicBezTo>
                  <a:pt x="12617" y="3717"/>
                  <a:pt x="12617" y="3717"/>
                  <a:pt x="12617" y="3717"/>
                </a:cubicBezTo>
                <a:cubicBezTo>
                  <a:pt x="12032" y="3717"/>
                  <a:pt x="11468" y="3592"/>
                  <a:pt x="11030" y="3340"/>
                </a:cubicBezTo>
                <a:cubicBezTo>
                  <a:pt x="10549" y="3039"/>
                  <a:pt x="10278" y="2637"/>
                  <a:pt x="10278" y="2160"/>
                </a:cubicBezTo>
                <a:cubicBezTo>
                  <a:pt x="10278" y="1984"/>
                  <a:pt x="10320" y="1808"/>
                  <a:pt x="10403" y="1633"/>
                </a:cubicBezTo>
                <a:cubicBezTo>
                  <a:pt x="10445" y="1532"/>
                  <a:pt x="10508" y="1457"/>
                  <a:pt x="10591" y="1381"/>
                </a:cubicBezTo>
                <a:cubicBezTo>
                  <a:pt x="10696" y="1231"/>
                  <a:pt x="10863" y="1105"/>
                  <a:pt x="11030" y="1005"/>
                </a:cubicBezTo>
                <a:cubicBezTo>
                  <a:pt x="11301" y="854"/>
                  <a:pt x="11489" y="578"/>
                  <a:pt x="11510" y="251"/>
                </a:cubicBezTo>
                <a:cubicBezTo>
                  <a:pt x="11510" y="201"/>
                  <a:pt x="11510" y="151"/>
                  <a:pt x="11510" y="100"/>
                </a:cubicBezTo>
                <a:cubicBezTo>
                  <a:pt x="11510" y="75"/>
                  <a:pt x="11510" y="25"/>
                  <a:pt x="11510" y="0"/>
                </a:cubicBezTo>
                <a:cubicBezTo>
                  <a:pt x="4470" y="0"/>
                  <a:pt x="4470" y="0"/>
                  <a:pt x="4470" y="0"/>
                </a:cubicBezTo>
                <a:cubicBezTo>
                  <a:pt x="4011" y="0"/>
                  <a:pt x="3635" y="452"/>
                  <a:pt x="3635" y="1005"/>
                </a:cubicBezTo>
                <a:cubicBezTo>
                  <a:pt x="3635" y="8941"/>
                  <a:pt x="3635" y="8941"/>
                  <a:pt x="3635" y="8941"/>
                </a:cubicBezTo>
                <a:cubicBezTo>
                  <a:pt x="3635" y="9419"/>
                  <a:pt x="3635" y="9419"/>
                  <a:pt x="3635" y="9419"/>
                </a:cubicBezTo>
                <a:cubicBezTo>
                  <a:pt x="3384" y="9670"/>
                  <a:pt x="3071" y="9820"/>
                  <a:pt x="2716" y="9820"/>
                </a:cubicBezTo>
                <a:cubicBezTo>
                  <a:pt x="2653" y="9820"/>
                  <a:pt x="2611" y="9820"/>
                  <a:pt x="2549" y="9820"/>
                </a:cubicBezTo>
                <a:cubicBezTo>
                  <a:pt x="2173" y="9770"/>
                  <a:pt x="1859" y="9469"/>
                  <a:pt x="1713" y="9042"/>
                </a:cubicBezTo>
                <a:cubicBezTo>
                  <a:pt x="1629" y="8866"/>
                  <a:pt x="1546" y="8715"/>
                  <a:pt x="1441" y="8590"/>
                </a:cubicBezTo>
                <a:cubicBezTo>
                  <a:pt x="1400" y="8540"/>
                  <a:pt x="1337" y="8464"/>
                  <a:pt x="1295" y="8439"/>
                </a:cubicBezTo>
                <a:cubicBezTo>
                  <a:pt x="1191" y="8364"/>
                  <a:pt x="1107" y="8339"/>
                  <a:pt x="1003" y="8339"/>
                </a:cubicBezTo>
                <a:cubicBezTo>
                  <a:pt x="439" y="8339"/>
                  <a:pt x="0" y="9444"/>
                  <a:pt x="0" y="10800"/>
                </a:cubicBezTo>
                <a:cubicBezTo>
                  <a:pt x="0" y="12156"/>
                  <a:pt x="460" y="13261"/>
                  <a:pt x="1003" y="13261"/>
                </a:cubicBezTo>
                <a:cubicBezTo>
                  <a:pt x="1107" y="13261"/>
                  <a:pt x="1212" y="13236"/>
                  <a:pt x="1295" y="13161"/>
                </a:cubicBezTo>
                <a:cubicBezTo>
                  <a:pt x="1358" y="13111"/>
                  <a:pt x="1400" y="13060"/>
                  <a:pt x="1462" y="13010"/>
                </a:cubicBezTo>
                <a:cubicBezTo>
                  <a:pt x="1546" y="12885"/>
                  <a:pt x="1629" y="12734"/>
                  <a:pt x="1713" y="12533"/>
                </a:cubicBezTo>
                <a:cubicBezTo>
                  <a:pt x="1880" y="12131"/>
                  <a:pt x="2173" y="11830"/>
                  <a:pt x="2549" y="11780"/>
                </a:cubicBezTo>
                <a:cubicBezTo>
                  <a:pt x="2611" y="11780"/>
                  <a:pt x="2653" y="11780"/>
                  <a:pt x="2716" y="11780"/>
                </a:cubicBezTo>
                <a:cubicBezTo>
                  <a:pt x="3071" y="11780"/>
                  <a:pt x="3384" y="11930"/>
                  <a:pt x="3635" y="12181"/>
                </a:cubicBezTo>
                <a:cubicBezTo>
                  <a:pt x="3635" y="12181"/>
                  <a:pt x="3635" y="12181"/>
                  <a:pt x="3635" y="12181"/>
                </a:cubicBezTo>
                <a:cubicBezTo>
                  <a:pt x="3635" y="12633"/>
                  <a:pt x="3635" y="12633"/>
                  <a:pt x="3635" y="12633"/>
                </a:cubicBezTo>
                <a:cubicBezTo>
                  <a:pt x="3635" y="20595"/>
                  <a:pt x="3635" y="20595"/>
                  <a:pt x="3635" y="20595"/>
                </a:cubicBezTo>
                <a:cubicBezTo>
                  <a:pt x="3635" y="21148"/>
                  <a:pt x="4011" y="21600"/>
                  <a:pt x="4470" y="21600"/>
                </a:cubicBezTo>
                <a:cubicBezTo>
                  <a:pt x="11092" y="21600"/>
                  <a:pt x="11092" y="21600"/>
                  <a:pt x="11092" y="21600"/>
                </a:cubicBezTo>
                <a:cubicBezTo>
                  <a:pt x="11239" y="21374"/>
                  <a:pt x="11239" y="21374"/>
                  <a:pt x="11239" y="21374"/>
                </a:cubicBezTo>
                <a:cubicBezTo>
                  <a:pt x="11427" y="21123"/>
                  <a:pt x="11510" y="20821"/>
                  <a:pt x="11510" y="20495"/>
                </a:cubicBezTo>
                <a:cubicBezTo>
                  <a:pt x="11510" y="20445"/>
                  <a:pt x="11510" y="20394"/>
                  <a:pt x="11510" y="20344"/>
                </a:cubicBezTo>
                <a:cubicBezTo>
                  <a:pt x="11489" y="20018"/>
                  <a:pt x="11301" y="19741"/>
                  <a:pt x="11030" y="19591"/>
                </a:cubicBezTo>
                <a:cubicBezTo>
                  <a:pt x="10863" y="19490"/>
                  <a:pt x="10696" y="19365"/>
                  <a:pt x="10570" y="19214"/>
                </a:cubicBezTo>
                <a:cubicBezTo>
                  <a:pt x="10508" y="19139"/>
                  <a:pt x="10445" y="19063"/>
                  <a:pt x="10403" y="18963"/>
                </a:cubicBezTo>
                <a:cubicBezTo>
                  <a:pt x="10320" y="18787"/>
                  <a:pt x="10278" y="18611"/>
                  <a:pt x="10278" y="18435"/>
                </a:cubicBezTo>
                <a:cubicBezTo>
                  <a:pt x="10257" y="17556"/>
                  <a:pt x="11280" y="16878"/>
                  <a:pt x="12617" y="16878"/>
                </a:cubicBezTo>
                <a:cubicBezTo>
                  <a:pt x="12617" y="16878"/>
                  <a:pt x="12617" y="16878"/>
                  <a:pt x="12617" y="16878"/>
                </a:cubicBezTo>
                <a:cubicBezTo>
                  <a:pt x="13954" y="16878"/>
                  <a:pt x="14957" y="17531"/>
                  <a:pt x="14957" y="18435"/>
                </a:cubicBezTo>
                <a:cubicBezTo>
                  <a:pt x="14957" y="18611"/>
                  <a:pt x="14915" y="18787"/>
                  <a:pt x="14832" y="18963"/>
                </a:cubicBezTo>
                <a:cubicBezTo>
                  <a:pt x="14790" y="19063"/>
                  <a:pt x="14727" y="19139"/>
                  <a:pt x="14644" y="19214"/>
                </a:cubicBezTo>
                <a:cubicBezTo>
                  <a:pt x="14539" y="19365"/>
                  <a:pt x="14372" y="19490"/>
                  <a:pt x="14205" y="19591"/>
                </a:cubicBezTo>
                <a:cubicBezTo>
                  <a:pt x="13933" y="19741"/>
                  <a:pt x="13745" y="20018"/>
                  <a:pt x="13725" y="20344"/>
                </a:cubicBezTo>
                <a:cubicBezTo>
                  <a:pt x="13725" y="20394"/>
                  <a:pt x="13725" y="20445"/>
                  <a:pt x="13725" y="20495"/>
                </a:cubicBezTo>
                <a:cubicBezTo>
                  <a:pt x="13725" y="20495"/>
                  <a:pt x="13725" y="20495"/>
                  <a:pt x="13725" y="20495"/>
                </a:cubicBezTo>
                <a:cubicBezTo>
                  <a:pt x="13725" y="20821"/>
                  <a:pt x="13808" y="21123"/>
                  <a:pt x="13996" y="21374"/>
                </a:cubicBezTo>
                <a:cubicBezTo>
                  <a:pt x="14142" y="21600"/>
                  <a:pt x="14142" y="21600"/>
                  <a:pt x="14142" y="21600"/>
                </a:cubicBezTo>
                <a:cubicBezTo>
                  <a:pt x="20764" y="21600"/>
                  <a:pt x="20764" y="21600"/>
                  <a:pt x="20764" y="21600"/>
                </a:cubicBezTo>
                <a:cubicBezTo>
                  <a:pt x="21224" y="21600"/>
                  <a:pt x="21600" y="21148"/>
                  <a:pt x="21600" y="20595"/>
                </a:cubicBezTo>
                <a:cubicBezTo>
                  <a:pt x="21600" y="1005"/>
                  <a:pt x="21600" y="1005"/>
                  <a:pt x="21600" y="1005"/>
                </a:cubicBezTo>
                <a:cubicBezTo>
                  <a:pt x="21600" y="452"/>
                  <a:pt x="21224" y="0"/>
                  <a:pt x="20764" y="0"/>
                </a:cubicBezTo>
                <a:close/>
              </a:path>
            </a:pathLst>
          </a:custGeom>
          <a:solidFill>
            <a:srgbClr val="000000"/>
          </a:solidFill>
          <a:ln w="12700">
            <a:miter lim="400000"/>
          </a:ln>
        </p:spPr>
        <p:txBody>
          <a:bodyPr lIns="45719" rIns="45719"/>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17" name="Freeform 19"/>
          <p:cNvSpPr/>
          <p:nvPr/>
        </p:nvSpPr>
        <p:spPr>
          <a:xfrm>
            <a:off x="8698642" y="3694957"/>
            <a:ext cx="4090176" cy="3405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597" y="8339"/>
                </a:moveTo>
                <a:cubicBezTo>
                  <a:pt x="20493" y="8339"/>
                  <a:pt x="20409" y="8364"/>
                  <a:pt x="20305" y="8439"/>
                </a:cubicBezTo>
                <a:cubicBezTo>
                  <a:pt x="20263" y="8489"/>
                  <a:pt x="20200" y="8540"/>
                  <a:pt x="20159" y="8590"/>
                </a:cubicBezTo>
                <a:cubicBezTo>
                  <a:pt x="20054" y="8715"/>
                  <a:pt x="19971" y="8866"/>
                  <a:pt x="19908" y="9067"/>
                </a:cubicBezTo>
                <a:cubicBezTo>
                  <a:pt x="19741" y="9469"/>
                  <a:pt x="19427" y="9770"/>
                  <a:pt x="19051" y="9820"/>
                </a:cubicBezTo>
                <a:cubicBezTo>
                  <a:pt x="18989" y="9820"/>
                  <a:pt x="18947" y="9820"/>
                  <a:pt x="18884" y="9820"/>
                </a:cubicBezTo>
                <a:cubicBezTo>
                  <a:pt x="18529" y="9820"/>
                  <a:pt x="18216" y="9670"/>
                  <a:pt x="17965" y="9419"/>
                </a:cubicBezTo>
                <a:cubicBezTo>
                  <a:pt x="17965" y="8967"/>
                  <a:pt x="17965" y="8967"/>
                  <a:pt x="17965" y="8967"/>
                </a:cubicBezTo>
                <a:cubicBezTo>
                  <a:pt x="17965" y="1005"/>
                  <a:pt x="17965" y="1005"/>
                  <a:pt x="17965" y="1005"/>
                </a:cubicBezTo>
                <a:cubicBezTo>
                  <a:pt x="17965" y="452"/>
                  <a:pt x="17589" y="0"/>
                  <a:pt x="17130" y="0"/>
                </a:cubicBezTo>
                <a:cubicBezTo>
                  <a:pt x="10508" y="0"/>
                  <a:pt x="10508" y="0"/>
                  <a:pt x="10508" y="0"/>
                </a:cubicBezTo>
                <a:cubicBezTo>
                  <a:pt x="10361" y="201"/>
                  <a:pt x="10361" y="201"/>
                  <a:pt x="10361" y="201"/>
                </a:cubicBezTo>
                <a:cubicBezTo>
                  <a:pt x="10173" y="452"/>
                  <a:pt x="10090" y="753"/>
                  <a:pt x="10090" y="1080"/>
                </a:cubicBezTo>
                <a:cubicBezTo>
                  <a:pt x="10090" y="1130"/>
                  <a:pt x="10090" y="1180"/>
                  <a:pt x="10090" y="1231"/>
                </a:cubicBezTo>
                <a:cubicBezTo>
                  <a:pt x="10111" y="1557"/>
                  <a:pt x="10299" y="1833"/>
                  <a:pt x="10570" y="1984"/>
                </a:cubicBezTo>
                <a:cubicBezTo>
                  <a:pt x="10737" y="2085"/>
                  <a:pt x="10904" y="2210"/>
                  <a:pt x="11009" y="2361"/>
                </a:cubicBezTo>
                <a:cubicBezTo>
                  <a:pt x="11092" y="2436"/>
                  <a:pt x="11155" y="2512"/>
                  <a:pt x="11197" y="2612"/>
                </a:cubicBezTo>
                <a:cubicBezTo>
                  <a:pt x="11280" y="2788"/>
                  <a:pt x="11322" y="2964"/>
                  <a:pt x="11322" y="3140"/>
                </a:cubicBezTo>
                <a:cubicBezTo>
                  <a:pt x="11322" y="4019"/>
                  <a:pt x="10320" y="4697"/>
                  <a:pt x="8983" y="4697"/>
                </a:cubicBezTo>
                <a:cubicBezTo>
                  <a:pt x="7646" y="4697"/>
                  <a:pt x="6643" y="4019"/>
                  <a:pt x="6643" y="3140"/>
                </a:cubicBezTo>
                <a:cubicBezTo>
                  <a:pt x="6643" y="2964"/>
                  <a:pt x="6685" y="2788"/>
                  <a:pt x="6768" y="2612"/>
                </a:cubicBezTo>
                <a:cubicBezTo>
                  <a:pt x="6810" y="2512"/>
                  <a:pt x="6873" y="2436"/>
                  <a:pt x="6956" y="2361"/>
                </a:cubicBezTo>
                <a:cubicBezTo>
                  <a:pt x="7061" y="2210"/>
                  <a:pt x="7228" y="2085"/>
                  <a:pt x="7395" y="1984"/>
                </a:cubicBezTo>
                <a:cubicBezTo>
                  <a:pt x="7667" y="1833"/>
                  <a:pt x="7855" y="1557"/>
                  <a:pt x="7875" y="1231"/>
                </a:cubicBezTo>
                <a:cubicBezTo>
                  <a:pt x="7875" y="1180"/>
                  <a:pt x="7875" y="1130"/>
                  <a:pt x="7875" y="1080"/>
                </a:cubicBezTo>
                <a:cubicBezTo>
                  <a:pt x="7875" y="753"/>
                  <a:pt x="7792" y="452"/>
                  <a:pt x="7604" y="201"/>
                </a:cubicBezTo>
                <a:cubicBezTo>
                  <a:pt x="7458" y="0"/>
                  <a:pt x="7458" y="0"/>
                  <a:pt x="7458" y="0"/>
                </a:cubicBezTo>
                <a:cubicBezTo>
                  <a:pt x="836" y="0"/>
                  <a:pt x="836" y="0"/>
                  <a:pt x="836" y="0"/>
                </a:cubicBezTo>
                <a:cubicBezTo>
                  <a:pt x="376" y="0"/>
                  <a:pt x="0" y="452"/>
                  <a:pt x="0" y="1005"/>
                </a:cubicBezTo>
                <a:cubicBezTo>
                  <a:pt x="0" y="20595"/>
                  <a:pt x="0" y="20595"/>
                  <a:pt x="0" y="20595"/>
                </a:cubicBezTo>
                <a:cubicBezTo>
                  <a:pt x="0" y="21148"/>
                  <a:pt x="376" y="21600"/>
                  <a:pt x="836" y="21600"/>
                </a:cubicBezTo>
                <a:cubicBezTo>
                  <a:pt x="4366" y="21600"/>
                  <a:pt x="4366" y="21600"/>
                  <a:pt x="4366" y="21600"/>
                </a:cubicBezTo>
                <a:cubicBezTo>
                  <a:pt x="7437" y="21600"/>
                  <a:pt x="7437" y="21600"/>
                  <a:pt x="7437" y="21600"/>
                </a:cubicBezTo>
                <a:cubicBezTo>
                  <a:pt x="7875" y="21600"/>
                  <a:pt x="7875" y="21600"/>
                  <a:pt x="7875" y="21600"/>
                </a:cubicBezTo>
                <a:cubicBezTo>
                  <a:pt x="7875" y="21575"/>
                  <a:pt x="7875" y="21550"/>
                  <a:pt x="7875" y="21525"/>
                </a:cubicBezTo>
                <a:cubicBezTo>
                  <a:pt x="7875" y="21474"/>
                  <a:pt x="7875" y="21424"/>
                  <a:pt x="7875" y="21374"/>
                </a:cubicBezTo>
                <a:cubicBezTo>
                  <a:pt x="7855" y="21047"/>
                  <a:pt x="7667" y="20771"/>
                  <a:pt x="7395" y="20620"/>
                </a:cubicBezTo>
                <a:cubicBezTo>
                  <a:pt x="7228" y="20520"/>
                  <a:pt x="7061" y="20394"/>
                  <a:pt x="6956" y="20269"/>
                </a:cubicBezTo>
                <a:cubicBezTo>
                  <a:pt x="6873" y="20168"/>
                  <a:pt x="6810" y="20093"/>
                  <a:pt x="6768" y="19993"/>
                </a:cubicBezTo>
                <a:cubicBezTo>
                  <a:pt x="6685" y="19817"/>
                  <a:pt x="6643" y="19641"/>
                  <a:pt x="6643" y="19465"/>
                </a:cubicBezTo>
                <a:cubicBezTo>
                  <a:pt x="6643" y="18586"/>
                  <a:pt x="7646" y="17908"/>
                  <a:pt x="8983" y="17908"/>
                </a:cubicBezTo>
                <a:cubicBezTo>
                  <a:pt x="8983" y="17908"/>
                  <a:pt x="8983" y="17908"/>
                  <a:pt x="8983" y="17908"/>
                </a:cubicBezTo>
                <a:cubicBezTo>
                  <a:pt x="10320" y="17908"/>
                  <a:pt x="11322" y="18586"/>
                  <a:pt x="11322" y="19465"/>
                </a:cubicBezTo>
                <a:cubicBezTo>
                  <a:pt x="11322" y="19641"/>
                  <a:pt x="11280" y="19817"/>
                  <a:pt x="11197" y="19993"/>
                </a:cubicBezTo>
                <a:cubicBezTo>
                  <a:pt x="11155" y="20093"/>
                  <a:pt x="11092" y="20168"/>
                  <a:pt x="11030" y="20244"/>
                </a:cubicBezTo>
                <a:cubicBezTo>
                  <a:pt x="10904" y="20394"/>
                  <a:pt x="10737" y="20520"/>
                  <a:pt x="10570" y="20620"/>
                </a:cubicBezTo>
                <a:cubicBezTo>
                  <a:pt x="10299" y="20771"/>
                  <a:pt x="10111" y="21047"/>
                  <a:pt x="10090" y="21374"/>
                </a:cubicBezTo>
                <a:cubicBezTo>
                  <a:pt x="10090" y="21424"/>
                  <a:pt x="10090" y="21474"/>
                  <a:pt x="10090" y="21525"/>
                </a:cubicBezTo>
                <a:cubicBezTo>
                  <a:pt x="10090" y="21550"/>
                  <a:pt x="10090" y="21575"/>
                  <a:pt x="10090" y="21600"/>
                </a:cubicBezTo>
                <a:cubicBezTo>
                  <a:pt x="10508" y="21600"/>
                  <a:pt x="10508" y="21600"/>
                  <a:pt x="10508" y="21600"/>
                </a:cubicBezTo>
                <a:cubicBezTo>
                  <a:pt x="13056" y="21600"/>
                  <a:pt x="13056" y="21600"/>
                  <a:pt x="13056" y="21600"/>
                </a:cubicBezTo>
                <a:cubicBezTo>
                  <a:pt x="17130" y="21600"/>
                  <a:pt x="17130" y="21600"/>
                  <a:pt x="17130" y="21600"/>
                </a:cubicBezTo>
                <a:cubicBezTo>
                  <a:pt x="17589" y="21600"/>
                  <a:pt x="17965" y="21148"/>
                  <a:pt x="17965" y="20595"/>
                </a:cubicBezTo>
                <a:cubicBezTo>
                  <a:pt x="17965" y="12633"/>
                  <a:pt x="17965" y="12633"/>
                  <a:pt x="17965" y="12633"/>
                </a:cubicBezTo>
                <a:cubicBezTo>
                  <a:pt x="17965" y="12181"/>
                  <a:pt x="17965" y="12181"/>
                  <a:pt x="17965" y="12181"/>
                </a:cubicBezTo>
                <a:cubicBezTo>
                  <a:pt x="18216" y="11930"/>
                  <a:pt x="18529" y="11780"/>
                  <a:pt x="18884" y="11780"/>
                </a:cubicBezTo>
                <a:cubicBezTo>
                  <a:pt x="18947" y="11780"/>
                  <a:pt x="18989" y="11780"/>
                  <a:pt x="19051" y="11780"/>
                </a:cubicBezTo>
                <a:cubicBezTo>
                  <a:pt x="19427" y="11830"/>
                  <a:pt x="19741" y="12131"/>
                  <a:pt x="19908" y="12533"/>
                </a:cubicBezTo>
                <a:cubicBezTo>
                  <a:pt x="19971" y="12734"/>
                  <a:pt x="20054" y="12885"/>
                  <a:pt x="20159" y="13010"/>
                </a:cubicBezTo>
                <a:cubicBezTo>
                  <a:pt x="20200" y="13060"/>
                  <a:pt x="20263" y="13111"/>
                  <a:pt x="20305" y="13161"/>
                </a:cubicBezTo>
                <a:cubicBezTo>
                  <a:pt x="20409" y="13236"/>
                  <a:pt x="20493" y="13261"/>
                  <a:pt x="20597" y="13261"/>
                </a:cubicBezTo>
                <a:cubicBezTo>
                  <a:pt x="21161" y="13261"/>
                  <a:pt x="21600" y="12156"/>
                  <a:pt x="21600" y="10800"/>
                </a:cubicBezTo>
                <a:cubicBezTo>
                  <a:pt x="21600" y="9444"/>
                  <a:pt x="21161" y="8339"/>
                  <a:pt x="20597" y="8339"/>
                </a:cubicBezTo>
                <a:close/>
              </a:path>
            </a:pathLst>
          </a:custGeom>
          <a:solidFill>
            <a:srgbClr val="000000"/>
          </a:solidFill>
          <a:ln w="12700">
            <a:miter lim="400000"/>
          </a:ln>
        </p:spPr>
        <p:txBody>
          <a:bodyPr lIns="45719" rIns="45719"/>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18" name="Freeform 20"/>
          <p:cNvSpPr/>
          <p:nvPr/>
        </p:nvSpPr>
        <p:spPr>
          <a:xfrm>
            <a:off x="10067611" y="6628703"/>
            <a:ext cx="664404" cy="4719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14" y="21055"/>
                </a:moveTo>
                <a:cubicBezTo>
                  <a:pt x="14014" y="20511"/>
                  <a:pt x="14014" y="19966"/>
                  <a:pt x="14014" y="19422"/>
                </a:cubicBezTo>
                <a:cubicBezTo>
                  <a:pt x="14400" y="15429"/>
                  <a:pt x="16200" y="11798"/>
                  <a:pt x="18900" y="9983"/>
                </a:cubicBezTo>
                <a:cubicBezTo>
                  <a:pt x="19800" y="9439"/>
                  <a:pt x="20314" y="8894"/>
                  <a:pt x="20829" y="8168"/>
                </a:cubicBezTo>
                <a:cubicBezTo>
                  <a:pt x="21086" y="7987"/>
                  <a:pt x="21214" y="7624"/>
                  <a:pt x="21343" y="7261"/>
                </a:cubicBezTo>
                <a:cubicBezTo>
                  <a:pt x="21600" y="6897"/>
                  <a:pt x="21600" y="6534"/>
                  <a:pt x="21600" y="6171"/>
                </a:cubicBezTo>
                <a:cubicBezTo>
                  <a:pt x="21600" y="3630"/>
                  <a:pt x="17486" y="0"/>
                  <a:pt x="10800" y="0"/>
                </a:cubicBezTo>
                <a:cubicBezTo>
                  <a:pt x="10800" y="0"/>
                  <a:pt x="10800" y="0"/>
                  <a:pt x="10800" y="0"/>
                </a:cubicBezTo>
                <a:cubicBezTo>
                  <a:pt x="4114" y="0"/>
                  <a:pt x="0" y="3630"/>
                  <a:pt x="0" y="6171"/>
                </a:cubicBezTo>
                <a:cubicBezTo>
                  <a:pt x="0" y="6534"/>
                  <a:pt x="0" y="6897"/>
                  <a:pt x="257" y="7261"/>
                </a:cubicBezTo>
                <a:cubicBezTo>
                  <a:pt x="386" y="7624"/>
                  <a:pt x="514" y="7987"/>
                  <a:pt x="771" y="8168"/>
                </a:cubicBezTo>
                <a:cubicBezTo>
                  <a:pt x="1286" y="8894"/>
                  <a:pt x="1929" y="9439"/>
                  <a:pt x="2700" y="9983"/>
                </a:cubicBezTo>
                <a:cubicBezTo>
                  <a:pt x="5400" y="11798"/>
                  <a:pt x="7200" y="15429"/>
                  <a:pt x="7586" y="19422"/>
                </a:cubicBezTo>
                <a:cubicBezTo>
                  <a:pt x="7586" y="19966"/>
                  <a:pt x="7586" y="20511"/>
                  <a:pt x="7586" y="21055"/>
                </a:cubicBezTo>
                <a:cubicBezTo>
                  <a:pt x="7586" y="21237"/>
                  <a:pt x="7586" y="21418"/>
                  <a:pt x="7586" y="21600"/>
                </a:cubicBezTo>
                <a:cubicBezTo>
                  <a:pt x="14014" y="21600"/>
                  <a:pt x="14014" y="21600"/>
                  <a:pt x="14014" y="21600"/>
                </a:cubicBezTo>
                <a:cubicBezTo>
                  <a:pt x="14014" y="21418"/>
                  <a:pt x="14014" y="21237"/>
                  <a:pt x="14014" y="21055"/>
                </a:cubicBezTo>
                <a:close/>
              </a:path>
            </a:pathLst>
          </a:custGeom>
          <a:solidFill>
            <a:srgbClr val="C6BDBD"/>
          </a:solidFill>
          <a:ln w="12700">
            <a:miter lim="400000"/>
          </a:ln>
        </p:spPr>
        <p:txBody>
          <a:bodyPr lIns="45719" rIns="45719"/>
          <a:lstStyle/>
          <a:p>
            <a:pPr defTabSz="914400">
              <a:lnSpc>
                <a:spcPct val="100000"/>
              </a:lnSpc>
              <a:spcBef>
                <a:spcPts val="0"/>
              </a:spcBef>
              <a:defRPr baseline="0" sz="1300">
                <a:solidFill>
                  <a:srgbClr val="262626"/>
                </a:solidFill>
              </a:defRPr>
            </a:pPr>
          </a:p>
        </p:txBody>
      </p:sp>
      <p:sp>
        <p:nvSpPr>
          <p:cNvPr id="119" name="Freeform 21"/>
          <p:cNvSpPr/>
          <p:nvPr/>
        </p:nvSpPr>
        <p:spPr>
          <a:xfrm>
            <a:off x="8698642" y="6573478"/>
            <a:ext cx="3402343" cy="4091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15" y="10267"/>
                </a:moveTo>
                <a:cubicBezTo>
                  <a:pt x="19440" y="10267"/>
                  <a:pt x="19440" y="10267"/>
                  <a:pt x="19440" y="10267"/>
                </a:cubicBezTo>
                <a:cubicBezTo>
                  <a:pt x="19616" y="10267"/>
                  <a:pt x="19792" y="10309"/>
                  <a:pt x="19967" y="10392"/>
                </a:cubicBezTo>
                <a:cubicBezTo>
                  <a:pt x="20043" y="10434"/>
                  <a:pt x="20143" y="10497"/>
                  <a:pt x="20219" y="10560"/>
                </a:cubicBezTo>
                <a:cubicBezTo>
                  <a:pt x="20369" y="10685"/>
                  <a:pt x="20495" y="10852"/>
                  <a:pt x="20595" y="11020"/>
                </a:cubicBezTo>
                <a:cubicBezTo>
                  <a:pt x="20746" y="11291"/>
                  <a:pt x="21022" y="11459"/>
                  <a:pt x="21349" y="11500"/>
                </a:cubicBezTo>
                <a:cubicBezTo>
                  <a:pt x="21399" y="11500"/>
                  <a:pt x="21449" y="11500"/>
                  <a:pt x="21500" y="11500"/>
                </a:cubicBezTo>
                <a:cubicBezTo>
                  <a:pt x="21500" y="11500"/>
                  <a:pt x="21500" y="11500"/>
                  <a:pt x="21500" y="11500"/>
                </a:cubicBezTo>
                <a:cubicBezTo>
                  <a:pt x="21525" y="11500"/>
                  <a:pt x="21575" y="11500"/>
                  <a:pt x="21600" y="11500"/>
                </a:cubicBezTo>
                <a:cubicBezTo>
                  <a:pt x="21600" y="4454"/>
                  <a:pt x="21600" y="4454"/>
                  <a:pt x="21600" y="4454"/>
                </a:cubicBezTo>
                <a:cubicBezTo>
                  <a:pt x="21600" y="3994"/>
                  <a:pt x="21148" y="3617"/>
                  <a:pt x="20595" y="3617"/>
                </a:cubicBezTo>
                <a:cubicBezTo>
                  <a:pt x="12156" y="3617"/>
                  <a:pt x="12156" y="3617"/>
                  <a:pt x="12156" y="3617"/>
                </a:cubicBezTo>
                <a:cubicBezTo>
                  <a:pt x="11930" y="3367"/>
                  <a:pt x="11780" y="3053"/>
                  <a:pt x="11780" y="2718"/>
                </a:cubicBezTo>
                <a:cubicBezTo>
                  <a:pt x="11780" y="2656"/>
                  <a:pt x="11780" y="2614"/>
                  <a:pt x="11780" y="2551"/>
                </a:cubicBezTo>
                <a:cubicBezTo>
                  <a:pt x="11830" y="2175"/>
                  <a:pt x="12131" y="1861"/>
                  <a:pt x="12558" y="1715"/>
                </a:cubicBezTo>
                <a:cubicBezTo>
                  <a:pt x="12734" y="1631"/>
                  <a:pt x="12885" y="1547"/>
                  <a:pt x="13010" y="1443"/>
                </a:cubicBezTo>
                <a:cubicBezTo>
                  <a:pt x="13060" y="1401"/>
                  <a:pt x="13136" y="1338"/>
                  <a:pt x="13161" y="1296"/>
                </a:cubicBezTo>
                <a:cubicBezTo>
                  <a:pt x="13236" y="1192"/>
                  <a:pt x="13261" y="1108"/>
                  <a:pt x="13261" y="1004"/>
                </a:cubicBezTo>
                <a:cubicBezTo>
                  <a:pt x="13261" y="439"/>
                  <a:pt x="12156" y="0"/>
                  <a:pt x="10800" y="0"/>
                </a:cubicBezTo>
                <a:cubicBezTo>
                  <a:pt x="9444" y="0"/>
                  <a:pt x="8339" y="460"/>
                  <a:pt x="8339" y="1004"/>
                </a:cubicBezTo>
                <a:cubicBezTo>
                  <a:pt x="8339" y="1108"/>
                  <a:pt x="8364" y="1192"/>
                  <a:pt x="8439" y="1296"/>
                </a:cubicBezTo>
                <a:cubicBezTo>
                  <a:pt x="8489" y="1338"/>
                  <a:pt x="8540" y="1401"/>
                  <a:pt x="8590" y="1443"/>
                </a:cubicBezTo>
                <a:cubicBezTo>
                  <a:pt x="8715" y="1547"/>
                  <a:pt x="8866" y="1631"/>
                  <a:pt x="9067" y="1715"/>
                </a:cubicBezTo>
                <a:cubicBezTo>
                  <a:pt x="9469" y="1861"/>
                  <a:pt x="9770" y="2175"/>
                  <a:pt x="9820" y="2551"/>
                </a:cubicBezTo>
                <a:cubicBezTo>
                  <a:pt x="9820" y="2614"/>
                  <a:pt x="9820" y="2656"/>
                  <a:pt x="9820" y="2718"/>
                </a:cubicBezTo>
                <a:cubicBezTo>
                  <a:pt x="9820" y="3053"/>
                  <a:pt x="9695" y="3367"/>
                  <a:pt x="9444" y="3617"/>
                </a:cubicBezTo>
                <a:cubicBezTo>
                  <a:pt x="1005" y="3617"/>
                  <a:pt x="1005" y="3617"/>
                  <a:pt x="1005" y="3617"/>
                </a:cubicBezTo>
                <a:cubicBezTo>
                  <a:pt x="452" y="3617"/>
                  <a:pt x="0" y="3994"/>
                  <a:pt x="0" y="4454"/>
                </a:cubicBezTo>
                <a:cubicBezTo>
                  <a:pt x="0" y="11124"/>
                  <a:pt x="0" y="11124"/>
                  <a:pt x="0" y="11124"/>
                </a:cubicBezTo>
                <a:cubicBezTo>
                  <a:pt x="176" y="11250"/>
                  <a:pt x="176" y="11250"/>
                  <a:pt x="176" y="11250"/>
                </a:cubicBezTo>
                <a:cubicBezTo>
                  <a:pt x="452" y="11417"/>
                  <a:pt x="753" y="11521"/>
                  <a:pt x="1080" y="11521"/>
                </a:cubicBezTo>
                <a:cubicBezTo>
                  <a:pt x="1130" y="11521"/>
                  <a:pt x="1180" y="11521"/>
                  <a:pt x="1231" y="11500"/>
                </a:cubicBezTo>
                <a:cubicBezTo>
                  <a:pt x="1532" y="11480"/>
                  <a:pt x="1808" y="11291"/>
                  <a:pt x="1959" y="11040"/>
                </a:cubicBezTo>
                <a:cubicBezTo>
                  <a:pt x="2085" y="10852"/>
                  <a:pt x="2185" y="10685"/>
                  <a:pt x="2336" y="10580"/>
                </a:cubicBezTo>
                <a:cubicBezTo>
                  <a:pt x="2411" y="10497"/>
                  <a:pt x="2512" y="10434"/>
                  <a:pt x="2587" y="10392"/>
                </a:cubicBezTo>
                <a:cubicBezTo>
                  <a:pt x="2763" y="10309"/>
                  <a:pt x="2939" y="10267"/>
                  <a:pt x="3140" y="10267"/>
                </a:cubicBezTo>
                <a:cubicBezTo>
                  <a:pt x="3140" y="10267"/>
                  <a:pt x="3140" y="10267"/>
                  <a:pt x="3140" y="10267"/>
                </a:cubicBezTo>
                <a:cubicBezTo>
                  <a:pt x="4019" y="10267"/>
                  <a:pt x="4672" y="11270"/>
                  <a:pt x="4697" y="12609"/>
                </a:cubicBezTo>
                <a:cubicBezTo>
                  <a:pt x="4697" y="13194"/>
                  <a:pt x="4546" y="13759"/>
                  <a:pt x="4320" y="14177"/>
                </a:cubicBezTo>
                <a:cubicBezTo>
                  <a:pt x="4019" y="14679"/>
                  <a:pt x="3617" y="14951"/>
                  <a:pt x="3165" y="14951"/>
                </a:cubicBezTo>
                <a:cubicBezTo>
                  <a:pt x="3140" y="14951"/>
                  <a:pt x="3140" y="14951"/>
                  <a:pt x="3140" y="14951"/>
                </a:cubicBezTo>
                <a:cubicBezTo>
                  <a:pt x="2964" y="14951"/>
                  <a:pt x="2788" y="14909"/>
                  <a:pt x="2612" y="14825"/>
                </a:cubicBezTo>
                <a:cubicBezTo>
                  <a:pt x="2537" y="14783"/>
                  <a:pt x="2436" y="14721"/>
                  <a:pt x="2361" y="14658"/>
                </a:cubicBezTo>
                <a:cubicBezTo>
                  <a:pt x="2210" y="14532"/>
                  <a:pt x="2085" y="14365"/>
                  <a:pt x="1984" y="14198"/>
                </a:cubicBezTo>
                <a:cubicBezTo>
                  <a:pt x="1833" y="13926"/>
                  <a:pt x="1557" y="13759"/>
                  <a:pt x="1231" y="13717"/>
                </a:cubicBezTo>
                <a:cubicBezTo>
                  <a:pt x="1180" y="13717"/>
                  <a:pt x="1130" y="13717"/>
                  <a:pt x="1080" y="13717"/>
                </a:cubicBezTo>
                <a:cubicBezTo>
                  <a:pt x="1080" y="13717"/>
                  <a:pt x="1080" y="13717"/>
                  <a:pt x="1080" y="13717"/>
                </a:cubicBezTo>
                <a:cubicBezTo>
                  <a:pt x="753" y="13717"/>
                  <a:pt x="452" y="13821"/>
                  <a:pt x="201" y="13989"/>
                </a:cubicBezTo>
                <a:cubicBezTo>
                  <a:pt x="0" y="14135"/>
                  <a:pt x="0" y="14135"/>
                  <a:pt x="0" y="14135"/>
                </a:cubicBezTo>
                <a:cubicBezTo>
                  <a:pt x="0" y="20764"/>
                  <a:pt x="0" y="20764"/>
                  <a:pt x="0" y="20764"/>
                </a:cubicBezTo>
                <a:cubicBezTo>
                  <a:pt x="0" y="21224"/>
                  <a:pt x="452" y="21600"/>
                  <a:pt x="1005" y="21600"/>
                </a:cubicBezTo>
                <a:cubicBezTo>
                  <a:pt x="9017" y="21600"/>
                  <a:pt x="9017" y="21600"/>
                  <a:pt x="9017" y="21600"/>
                </a:cubicBezTo>
                <a:cubicBezTo>
                  <a:pt x="12633" y="21600"/>
                  <a:pt x="12633" y="21600"/>
                  <a:pt x="12633" y="21600"/>
                </a:cubicBezTo>
                <a:cubicBezTo>
                  <a:pt x="20595" y="21600"/>
                  <a:pt x="20595" y="21600"/>
                  <a:pt x="20595" y="21600"/>
                </a:cubicBezTo>
                <a:cubicBezTo>
                  <a:pt x="21148" y="21600"/>
                  <a:pt x="21600" y="21224"/>
                  <a:pt x="21600" y="20764"/>
                </a:cubicBezTo>
                <a:cubicBezTo>
                  <a:pt x="21600" y="13717"/>
                  <a:pt x="21600" y="13717"/>
                  <a:pt x="21600" y="13717"/>
                </a:cubicBezTo>
                <a:cubicBezTo>
                  <a:pt x="21575" y="13717"/>
                  <a:pt x="21525" y="13717"/>
                  <a:pt x="21500" y="13717"/>
                </a:cubicBezTo>
                <a:cubicBezTo>
                  <a:pt x="21449" y="13717"/>
                  <a:pt x="21399" y="13717"/>
                  <a:pt x="21349" y="13717"/>
                </a:cubicBezTo>
                <a:cubicBezTo>
                  <a:pt x="21022" y="13738"/>
                  <a:pt x="20746" y="13926"/>
                  <a:pt x="20595" y="14198"/>
                </a:cubicBezTo>
                <a:cubicBezTo>
                  <a:pt x="20495" y="14365"/>
                  <a:pt x="20369" y="14532"/>
                  <a:pt x="20219" y="14637"/>
                </a:cubicBezTo>
                <a:cubicBezTo>
                  <a:pt x="20143" y="14721"/>
                  <a:pt x="20068" y="14783"/>
                  <a:pt x="19967" y="14825"/>
                </a:cubicBezTo>
                <a:cubicBezTo>
                  <a:pt x="19792" y="14909"/>
                  <a:pt x="19616" y="14951"/>
                  <a:pt x="19440" y="14951"/>
                </a:cubicBezTo>
                <a:cubicBezTo>
                  <a:pt x="19440" y="14951"/>
                  <a:pt x="19440" y="14951"/>
                  <a:pt x="19440" y="14951"/>
                </a:cubicBezTo>
                <a:cubicBezTo>
                  <a:pt x="18963" y="14951"/>
                  <a:pt x="18561" y="14679"/>
                  <a:pt x="18260" y="14198"/>
                </a:cubicBezTo>
                <a:cubicBezTo>
                  <a:pt x="18008" y="13759"/>
                  <a:pt x="17883" y="13194"/>
                  <a:pt x="17883" y="12609"/>
                </a:cubicBezTo>
                <a:cubicBezTo>
                  <a:pt x="17883" y="11270"/>
                  <a:pt x="18536" y="10267"/>
                  <a:pt x="19415" y="10267"/>
                </a:cubicBezTo>
                <a:close/>
              </a:path>
            </a:pathLst>
          </a:custGeom>
          <a:solidFill>
            <a:schemeClr val="accent6">
              <a:hueOff val="13513096"/>
              <a:satOff val="-92324"/>
              <a:lumOff val="-42615"/>
            </a:schemeClr>
          </a:solidFill>
          <a:ln w="12700">
            <a:miter lim="400000"/>
          </a:ln>
        </p:spPr>
        <p:txBody>
          <a:bodyPr lIns="45719" rIns="45719"/>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20" name="Shape"/>
          <p:cNvSpPr/>
          <p:nvPr>
            <p:ph type="body" sz="quarter" idx="21"/>
          </p:nvPr>
        </p:nvSpPr>
        <p:spPr>
          <a:xfrm>
            <a:off x="13526575" y="4723111"/>
            <a:ext cx="867462" cy="1325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0" y="1571"/>
                </a:moveTo>
                <a:cubicBezTo>
                  <a:pt x="5625" y="1571"/>
                  <a:pt x="2400" y="3682"/>
                  <a:pt x="2400" y="6284"/>
                </a:cubicBezTo>
                <a:cubicBezTo>
                  <a:pt x="2400" y="6716"/>
                  <a:pt x="1860" y="7069"/>
                  <a:pt x="1200" y="7069"/>
                </a:cubicBezTo>
                <a:cubicBezTo>
                  <a:pt x="540" y="7069"/>
                  <a:pt x="0" y="6716"/>
                  <a:pt x="0" y="6284"/>
                </a:cubicBezTo>
                <a:cubicBezTo>
                  <a:pt x="0" y="2813"/>
                  <a:pt x="4297" y="0"/>
                  <a:pt x="9600" y="0"/>
                </a:cubicBezTo>
                <a:lnTo>
                  <a:pt x="12000" y="0"/>
                </a:lnTo>
                <a:cubicBezTo>
                  <a:pt x="17302" y="0"/>
                  <a:pt x="21600" y="2813"/>
                  <a:pt x="21600" y="6284"/>
                </a:cubicBezTo>
                <a:cubicBezTo>
                  <a:pt x="21600" y="8017"/>
                  <a:pt x="20355" y="9641"/>
                  <a:pt x="18240" y="10682"/>
                </a:cubicBezTo>
                <a:lnTo>
                  <a:pt x="13680" y="12921"/>
                </a:lnTo>
                <a:cubicBezTo>
                  <a:pt x="12622" y="13441"/>
                  <a:pt x="12000" y="14256"/>
                  <a:pt x="12000" y="15120"/>
                </a:cubicBezTo>
                <a:lnTo>
                  <a:pt x="12000" y="15709"/>
                </a:lnTo>
                <a:cubicBezTo>
                  <a:pt x="12000" y="16141"/>
                  <a:pt x="11460" y="16495"/>
                  <a:pt x="10800" y="16495"/>
                </a:cubicBezTo>
                <a:cubicBezTo>
                  <a:pt x="10140" y="16495"/>
                  <a:pt x="9600" y="16141"/>
                  <a:pt x="9600" y="15709"/>
                </a:cubicBezTo>
                <a:lnTo>
                  <a:pt x="9600" y="15120"/>
                </a:lnTo>
                <a:cubicBezTo>
                  <a:pt x="9600" y="13760"/>
                  <a:pt x="10575" y="12479"/>
                  <a:pt x="12240" y="11664"/>
                </a:cubicBezTo>
                <a:lnTo>
                  <a:pt x="16800" y="9425"/>
                </a:lnTo>
                <a:cubicBezTo>
                  <a:pt x="18307" y="8684"/>
                  <a:pt x="19200" y="7521"/>
                  <a:pt x="19200" y="6284"/>
                </a:cubicBezTo>
                <a:cubicBezTo>
                  <a:pt x="19200" y="3682"/>
                  <a:pt x="15975" y="1571"/>
                  <a:pt x="12000" y="1571"/>
                </a:cubicBezTo>
                <a:lnTo>
                  <a:pt x="9600" y="1571"/>
                </a:lnTo>
                <a:close/>
                <a:moveTo>
                  <a:pt x="9000" y="20422"/>
                </a:moveTo>
                <a:cubicBezTo>
                  <a:pt x="9000" y="19771"/>
                  <a:pt x="9806" y="19244"/>
                  <a:pt x="10800" y="19244"/>
                </a:cubicBezTo>
                <a:cubicBezTo>
                  <a:pt x="11794" y="19244"/>
                  <a:pt x="12600" y="19771"/>
                  <a:pt x="12600" y="20422"/>
                </a:cubicBezTo>
                <a:cubicBezTo>
                  <a:pt x="12600" y="21073"/>
                  <a:pt x="11794" y="21600"/>
                  <a:pt x="10800" y="21600"/>
                </a:cubicBezTo>
                <a:cubicBezTo>
                  <a:pt x="9806" y="21600"/>
                  <a:pt x="9000" y="21073"/>
                  <a:pt x="9000" y="20422"/>
                </a:cubicBezTo>
                <a:close/>
              </a:path>
            </a:pathLst>
          </a:custGeom>
          <a:solidFill>
            <a:srgbClr val="FFFFFF"/>
          </a:solidFill>
        </p:spPr>
        <p:txBody>
          <a:bodyPr numCol="1" spcCol="38100" anchor="ctr">
            <a:noAutofit/>
          </a:bodyPr>
          <a:lstStyle/>
          <a:p>
            <a:pPr marL="0" marR="177800" indent="190500" algn="ctr" defTabSz="825500">
              <a:lnSpc>
                <a:spcPct val="100000"/>
              </a:lnSpc>
              <a:spcBef>
                <a:spcPts val="0"/>
              </a:spcBef>
              <a:buClrTx/>
              <a:buSzTx/>
              <a:buNone/>
              <a:defRPr baseline="0" sz="3200">
                <a:solidFill>
                  <a:srgbClr val="FFFFFF"/>
                </a:solidFill>
                <a:latin typeface="+mn-lt"/>
                <a:ea typeface="+mn-ea"/>
                <a:cs typeface="+mn-cs"/>
                <a:sym typeface="Montserrat Thin Bold"/>
              </a:defRPr>
            </a:pPr>
          </a:p>
        </p:txBody>
      </p:sp>
      <p:sp>
        <p:nvSpPr>
          <p:cNvPr id="121" name="Shape"/>
          <p:cNvSpPr/>
          <p:nvPr>
            <p:ph type="body" sz="quarter" idx="22"/>
          </p:nvPr>
        </p:nvSpPr>
        <p:spPr>
          <a:xfrm>
            <a:off x="9966083" y="8299838"/>
            <a:ext cx="867461" cy="1325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0" y="1571"/>
                </a:moveTo>
                <a:cubicBezTo>
                  <a:pt x="5625" y="1571"/>
                  <a:pt x="2400" y="3682"/>
                  <a:pt x="2400" y="6284"/>
                </a:cubicBezTo>
                <a:cubicBezTo>
                  <a:pt x="2400" y="6716"/>
                  <a:pt x="1860" y="7069"/>
                  <a:pt x="1200" y="7069"/>
                </a:cubicBezTo>
                <a:cubicBezTo>
                  <a:pt x="540" y="7069"/>
                  <a:pt x="0" y="6716"/>
                  <a:pt x="0" y="6284"/>
                </a:cubicBezTo>
                <a:cubicBezTo>
                  <a:pt x="0" y="2813"/>
                  <a:pt x="4297" y="0"/>
                  <a:pt x="9600" y="0"/>
                </a:cubicBezTo>
                <a:lnTo>
                  <a:pt x="12000" y="0"/>
                </a:lnTo>
                <a:cubicBezTo>
                  <a:pt x="17302" y="0"/>
                  <a:pt x="21600" y="2813"/>
                  <a:pt x="21600" y="6284"/>
                </a:cubicBezTo>
                <a:cubicBezTo>
                  <a:pt x="21600" y="8017"/>
                  <a:pt x="20355" y="9641"/>
                  <a:pt x="18240" y="10682"/>
                </a:cubicBezTo>
                <a:lnTo>
                  <a:pt x="13680" y="12921"/>
                </a:lnTo>
                <a:cubicBezTo>
                  <a:pt x="12622" y="13441"/>
                  <a:pt x="12000" y="14256"/>
                  <a:pt x="12000" y="15120"/>
                </a:cubicBezTo>
                <a:lnTo>
                  <a:pt x="12000" y="15709"/>
                </a:lnTo>
                <a:cubicBezTo>
                  <a:pt x="12000" y="16141"/>
                  <a:pt x="11460" y="16495"/>
                  <a:pt x="10800" y="16495"/>
                </a:cubicBezTo>
                <a:cubicBezTo>
                  <a:pt x="10140" y="16495"/>
                  <a:pt x="9600" y="16141"/>
                  <a:pt x="9600" y="15709"/>
                </a:cubicBezTo>
                <a:lnTo>
                  <a:pt x="9600" y="15120"/>
                </a:lnTo>
                <a:cubicBezTo>
                  <a:pt x="9600" y="13760"/>
                  <a:pt x="10575" y="12479"/>
                  <a:pt x="12240" y="11664"/>
                </a:cubicBezTo>
                <a:lnTo>
                  <a:pt x="16800" y="9425"/>
                </a:lnTo>
                <a:cubicBezTo>
                  <a:pt x="18307" y="8684"/>
                  <a:pt x="19200" y="7521"/>
                  <a:pt x="19200" y="6284"/>
                </a:cubicBezTo>
                <a:cubicBezTo>
                  <a:pt x="19200" y="3682"/>
                  <a:pt x="15975" y="1571"/>
                  <a:pt x="12000" y="1571"/>
                </a:cubicBezTo>
                <a:lnTo>
                  <a:pt x="9600" y="1571"/>
                </a:lnTo>
                <a:close/>
                <a:moveTo>
                  <a:pt x="9000" y="20422"/>
                </a:moveTo>
                <a:cubicBezTo>
                  <a:pt x="9000" y="19771"/>
                  <a:pt x="9806" y="19244"/>
                  <a:pt x="10800" y="19244"/>
                </a:cubicBezTo>
                <a:cubicBezTo>
                  <a:pt x="11794" y="19244"/>
                  <a:pt x="12600" y="19771"/>
                  <a:pt x="12600" y="20422"/>
                </a:cubicBezTo>
                <a:cubicBezTo>
                  <a:pt x="12600" y="21073"/>
                  <a:pt x="11794" y="21600"/>
                  <a:pt x="10800" y="21600"/>
                </a:cubicBezTo>
                <a:cubicBezTo>
                  <a:pt x="9806" y="21600"/>
                  <a:pt x="9000" y="21073"/>
                  <a:pt x="9000" y="20422"/>
                </a:cubicBezTo>
                <a:close/>
              </a:path>
            </a:pathLst>
          </a:custGeom>
          <a:solidFill>
            <a:srgbClr val="FFFFFF"/>
          </a:solidFill>
        </p:spPr>
        <p:txBody>
          <a:bodyPr numCol="1" spcCol="38100" anchor="ctr">
            <a:noAutofit/>
          </a:bodyPr>
          <a:lstStyle/>
          <a:p>
            <a:pPr marL="0" marR="177800" indent="190500" algn="ctr" defTabSz="825500">
              <a:lnSpc>
                <a:spcPct val="100000"/>
              </a:lnSpc>
              <a:spcBef>
                <a:spcPts val="0"/>
              </a:spcBef>
              <a:buClrTx/>
              <a:buSzTx/>
              <a:buNone/>
              <a:defRPr baseline="0" sz="3200">
                <a:solidFill>
                  <a:srgbClr val="FFFFFF"/>
                </a:solidFill>
                <a:latin typeface="+mn-lt"/>
                <a:ea typeface="+mn-ea"/>
                <a:cs typeface="+mn-cs"/>
                <a:sym typeface="Montserrat Thin Bold"/>
              </a:defRPr>
            </a:pPr>
          </a:p>
        </p:txBody>
      </p:sp>
      <p:sp>
        <p:nvSpPr>
          <p:cNvPr id="122" name="Shape"/>
          <p:cNvSpPr/>
          <p:nvPr>
            <p:ph type="body" sz="quarter" idx="23"/>
          </p:nvPr>
        </p:nvSpPr>
        <p:spPr>
          <a:xfrm>
            <a:off x="10093083" y="4862159"/>
            <a:ext cx="867461" cy="1325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0" y="1571"/>
                </a:moveTo>
                <a:cubicBezTo>
                  <a:pt x="5625" y="1571"/>
                  <a:pt x="2400" y="3682"/>
                  <a:pt x="2400" y="6284"/>
                </a:cubicBezTo>
                <a:cubicBezTo>
                  <a:pt x="2400" y="6716"/>
                  <a:pt x="1860" y="7069"/>
                  <a:pt x="1200" y="7069"/>
                </a:cubicBezTo>
                <a:cubicBezTo>
                  <a:pt x="540" y="7069"/>
                  <a:pt x="0" y="6716"/>
                  <a:pt x="0" y="6284"/>
                </a:cubicBezTo>
                <a:cubicBezTo>
                  <a:pt x="0" y="2813"/>
                  <a:pt x="4297" y="0"/>
                  <a:pt x="9600" y="0"/>
                </a:cubicBezTo>
                <a:lnTo>
                  <a:pt x="12000" y="0"/>
                </a:lnTo>
                <a:cubicBezTo>
                  <a:pt x="17302" y="0"/>
                  <a:pt x="21600" y="2813"/>
                  <a:pt x="21600" y="6284"/>
                </a:cubicBezTo>
                <a:cubicBezTo>
                  <a:pt x="21600" y="8017"/>
                  <a:pt x="20355" y="9641"/>
                  <a:pt x="18240" y="10682"/>
                </a:cubicBezTo>
                <a:lnTo>
                  <a:pt x="13680" y="12921"/>
                </a:lnTo>
                <a:cubicBezTo>
                  <a:pt x="12622" y="13441"/>
                  <a:pt x="12000" y="14256"/>
                  <a:pt x="12000" y="15120"/>
                </a:cubicBezTo>
                <a:lnTo>
                  <a:pt x="12000" y="15709"/>
                </a:lnTo>
                <a:cubicBezTo>
                  <a:pt x="12000" y="16141"/>
                  <a:pt x="11460" y="16495"/>
                  <a:pt x="10800" y="16495"/>
                </a:cubicBezTo>
                <a:cubicBezTo>
                  <a:pt x="10140" y="16495"/>
                  <a:pt x="9600" y="16141"/>
                  <a:pt x="9600" y="15709"/>
                </a:cubicBezTo>
                <a:lnTo>
                  <a:pt x="9600" y="15120"/>
                </a:lnTo>
                <a:cubicBezTo>
                  <a:pt x="9600" y="13760"/>
                  <a:pt x="10575" y="12479"/>
                  <a:pt x="12240" y="11664"/>
                </a:cubicBezTo>
                <a:lnTo>
                  <a:pt x="16800" y="9425"/>
                </a:lnTo>
                <a:cubicBezTo>
                  <a:pt x="18307" y="8684"/>
                  <a:pt x="19200" y="7521"/>
                  <a:pt x="19200" y="6284"/>
                </a:cubicBezTo>
                <a:cubicBezTo>
                  <a:pt x="19200" y="3682"/>
                  <a:pt x="15975" y="1571"/>
                  <a:pt x="12000" y="1571"/>
                </a:cubicBezTo>
                <a:lnTo>
                  <a:pt x="9600" y="1571"/>
                </a:lnTo>
                <a:close/>
                <a:moveTo>
                  <a:pt x="9000" y="20422"/>
                </a:moveTo>
                <a:cubicBezTo>
                  <a:pt x="9000" y="19771"/>
                  <a:pt x="9806" y="19244"/>
                  <a:pt x="10800" y="19244"/>
                </a:cubicBezTo>
                <a:cubicBezTo>
                  <a:pt x="11794" y="19244"/>
                  <a:pt x="12600" y="19771"/>
                  <a:pt x="12600" y="20422"/>
                </a:cubicBezTo>
                <a:cubicBezTo>
                  <a:pt x="12600" y="21073"/>
                  <a:pt x="11794" y="21600"/>
                  <a:pt x="10800" y="21600"/>
                </a:cubicBezTo>
                <a:cubicBezTo>
                  <a:pt x="9806" y="21600"/>
                  <a:pt x="9000" y="21073"/>
                  <a:pt x="9000" y="20422"/>
                </a:cubicBezTo>
                <a:close/>
              </a:path>
            </a:pathLst>
          </a:custGeom>
          <a:solidFill>
            <a:srgbClr val="FFFFFF"/>
          </a:solidFill>
        </p:spPr>
        <p:txBody>
          <a:bodyPr numCol="1" spcCol="38100" anchor="ctr">
            <a:noAutofit/>
          </a:bodyPr>
          <a:lstStyle/>
          <a:p>
            <a:pPr marL="0" marR="177800" indent="190500" algn="ctr" defTabSz="825500">
              <a:lnSpc>
                <a:spcPct val="100000"/>
              </a:lnSpc>
              <a:spcBef>
                <a:spcPts val="0"/>
              </a:spcBef>
              <a:buClrTx/>
              <a:buSzTx/>
              <a:buNone/>
              <a:defRPr baseline="0" sz="3200">
                <a:solidFill>
                  <a:srgbClr val="FFFFFF"/>
                </a:solidFill>
                <a:latin typeface="+mn-lt"/>
                <a:ea typeface="+mn-ea"/>
                <a:cs typeface="+mn-cs"/>
                <a:sym typeface="Montserrat Thin Bold"/>
              </a:defRPr>
            </a:pPr>
          </a:p>
        </p:txBody>
      </p:sp>
      <p:sp>
        <p:nvSpPr>
          <p:cNvPr id="123" name="Shape"/>
          <p:cNvSpPr/>
          <p:nvPr>
            <p:ph type="body" sz="quarter" idx="24"/>
          </p:nvPr>
        </p:nvSpPr>
        <p:spPr>
          <a:xfrm>
            <a:off x="13526575" y="8299838"/>
            <a:ext cx="867462" cy="13252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0" y="1571"/>
                </a:moveTo>
                <a:cubicBezTo>
                  <a:pt x="5625" y="1571"/>
                  <a:pt x="2400" y="3682"/>
                  <a:pt x="2400" y="6284"/>
                </a:cubicBezTo>
                <a:cubicBezTo>
                  <a:pt x="2400" y="6716"/>
                  <a:pt x="1860" y="7069"/>
                  <a:pt x="1200" y="7069"/>
                </a:cubicBezTo>
                <a:cubicBezTo>
                  <a:pt x="540" y="7069"/>
                  <a:pt x="0" y="6716"/>
                  <a:pt x="0" y="6284"/>
                </a:cubicBezTo>
                <a:cubicBezTo>
                  <a:pt x="0" y="2813"/>
                  <a:pt x="4297" y="0"/>
                  <a:pt x="9600" y="0"/>
                </a:cubicBezTo>
                <a:lnTo>
                  <a:pt x="12000" y="0"/>
                </a:lnTo>
                <a:cubicBezTo>
                  <a:pt x="17302" y="0"/>
                  <a:pt x="21600" y="2813"/>
                  <a:pt x="21600" y="6284"/>
                </a:cubicBezTo>
                <a:cubicBezTo>
                  <a:pt x="21600" y="8017"/>
                  <a:pt x="20355" y="9641"/>
                  <a:pt x="18240" y="10682"/>
                </a:cubicBezTo>
                <a:lnTo>
                  <a:pt x="13680" y="12921"/>
                </a:lnTo>
                <a:cubicBezTo>
                  <a:pt x="12622" y="13441"/>
                  <a:pt x="12000" y="14256"/>
                  <a:pt x="12000" y="15120"/>
                </a:cubicBezTo>
                <a:lnTo>
                  <a:pt x="12000" y="15709"/>
                </a:lnTo>
                <a:cubicBezTo>
                  <a:pt x="12000" y="16141"/>
                  <a:pt x="11460" y="16495"/>
                  <a:pt x="10800" y="16495"/>
                </a:cubicBezTo>
                <a:cubicBezTo>
                  <a:pt x="10140" y="16495"/>
                  <a:pt x="9600" y="16141"/>
                  <a:pt x="9600" y="15709"/>
                </a:cubicBezTo>
                <a:lnTo>
                  <a:pt x="9600" y="15120"/>
                </a:lnTo>
                <a:cubicBezTo>
                  <a:pt x="9600" y="13760"/>
                  <a:pt x="10575" y="12479"/>
                  <a:pt x="12240" y="11664"/>
                </a:cubicBezTo>
                <a:lnTo>
                  <a:pt x="16800" y="9425"/>
                </a:lnTo>
                <a:cubicBezTo>
                  <a:pt x="18307" y="8684"/>
                  <a:pt x="19200" y="7521"/>
                  <a:pt x="19200" y="6284"/>
                </a:cubicBezTo>
                <a:cubicBezTo>
                  <a:pt x="19200" y="3682"/>
                  <a:pt x="15975" y="1571"/>
                  <a:pt x="12000" y="1571"/>
                </a:cubicBezTo>
                <a:lnTo>
                  <a:pt x="9600" y="1571"/>
                </a:lnTo>
                <a:close/>
                <a:moveTo>
                  <a:pt x="9000" y="20422"/>
                </a:moveTo>
                <a:cubicBezTo>
                  <a:pt x="9000" y="19771"/>
                  <a:pt x="9806" y="19244"/>
                  <a:pt x="10800" y="19244"/>
                </a:cubicBezTo>
                <a:cubicBezTo>
                  <a:pt x="11794" y="19244"/>
                  <a:pt x="12600" y="19771"/>
                  <a:pt x="12600" y="20422"/>
                </a:cubicBezTo>
                <a:cubicBezTo>
                  <a:pt x="12600" y="21073"/>
                  <a:pt x="11794" y="21600"/>
                  <a:pt x="10800" y="21600"/>
                </a:cubicBezTo>
                <a:cubicBezTo>
                  <a:pt x="9806" y="21600"/>
                  <a:pt x="9000" y="21073"/>
                  <a:pt x="9000" y="20422"/>
                </a:cubicBezTo>
                <a:close/>
              </a:path>
            </a:pathLst>
          </a:custGeom>
          <a:solidFill>
            <a:srgbClr val="FFFFFF"/>
          </a:solidFill>
        </p:spPr>
        <p:txBody>
          <a:bodyPr numCol="1" spcCol="38100" anchor="ctr">
            <a:noAutofit/>
          </a:bodyPr>
          <a:lstStyle/>
          <a:p>
            <a:pPr marL="0" marR="177800" indent="190500" algn="ctr" defTabSz="825500">
              <a:lnSpc>
                <a:spcPct val="100000"/>
              </a:lnSpc>
              <a:spcBef>
                <a:spcPts val="0"/>
              </a:spcBef>
              <a:buClrTx/>
              <a:buSzTx/>
              <a:buNone/>
              <a:defRPr baseline="0" sz="3200">
                <a:solidFill>
                  <a:srgbClr val="FFFFFF"/>
                </a:solidFill>
                <a:latin typeface="+mn-lt"/>
                <a:ea typeface="+mn-ea"/>
                <a:cs typeface="+mn-cs"/>
                <a:sym typeface="Montserrat Thin Bold"/>
              </a:defRPr>
            </a:pPr>
          </a:p>
        </p:txBody>
      </p:sp>
      <p:sp>
        <p:nvSpPr>
          <p:cNvPr id="124" name="Bullet points 2"/>
          <p:cNvSpPr/>
          <p:nvPr>
            <p:ph type="body" sz="quarter" idx="25"/>
          </p:nvPr>
        </p:nvSpPr>
        <p:spPr>
          <a:xfrm>
            <a:off x="16039337" y="3699664"/>
            <a:ext cx="7021116" cy="33563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81" y="0"/>
                </a:moveTo>
                <a:cubicBezTo>
                  <a:pt x="2296" y="0"/>
                  <a:pt x="2065" y="484"/>
                  <a:pt x="2065" y="1080"/>
                </a:cubicBezTo>
                <a:lnTo>
                  <a:pt x="2065" y="8641"/>
                </a:lnTo>
                <a:lnTo>
                  <a:pt x="0" y="10799"/>
                </a:lnTo>
                <a:lnTo>
                  <a:pt x="2065" y="12959"/>
                </a:lnTo>
                <a:lnTo>
                  <a:pt x="2065" y="20520"/>
                </a:lnTo>
                <a:cubicBezTo>
                  <a:pt x="2065" y="21116"/>
                  <a:pt x="2296" y="21600"/>
                  <a:pt x="2581" y="21600"/>
                </a:cubicBezTo>
                <a:lnTo>
                  <a:pt x="21084" y="21600"/>
                </a:lnTo>
                <a:cubicBezTo>
                  <a:pt x="21369" y="21600"/>
                  <a:pt x="21600" y="21116"/>
                  <a:pt x="21600" y="20520"/>
                </a:cubicBezTo>
                <a:lnTo>
                  <a:pt x="21600" y="1080"/>
                </a:lnTo>
                <a:cubicBezTo>
                  <a:pt x="21600" y="484"/>
                  <a:pt x="21369" y="0"/>
                  <a:pt x="21084" y="0"/>
                </a:cubicBezTo>
                <a:lnTo>
                  <a:pt x="2581" y="0"/>
                </a:lnTo>
                <a:close/>
              </a:path>
            </a:pathLst>
          </a:cu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lstStyle>
            <a:lvl1pPr marL="635000"/>
          </a:lstStyle>
          <a:p>
            <a:pPr/>
            <a:r>
              <a:t>Bullet points 2</a:t>
            </a:r>
          </a:p>
        </p:txBody>
      </p:sp>
      <p:sp>
        <p:nvSpPr>
          <p:cNvPr id="125" name="Bullet points 4"/>
          <p:cNvSpPr/>
          <p:nvPr>
            <p:ph type="body" sz="quarter" idx="26"/>
          </p:nvPr>
        </p:nvSpPr>
        <p:spPr>
          <a:xfrm>
            <a:off x="16051110" y="7284294"/>
            <a:ext cx="7021116" cy="33563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81" y="0"/>
                </a:moveTo>
                <a:cubicBezTo>
                  <a:pt x="2296" y="0"/>
                  <a:pt x="2065" y="484"/>
                  <a:pt x="2065" y="1080"/>
                </a:cubicBezTo>
                <a:lnTo>
                  <a:pt x="2065" y="8641"/>
                </a:lnTo>
                <a:lnTo>
                  <a:pt x="0" y="10799"/>
                </a:lnTo>
                <a:lnTo>
                  <a:pt x="2065" y="12959"/>
                </a:lnTo>
                <a:lnTo>
                  <a:pt x="2065" y="20520"/>
                </a:lnTo>
                <a:cubicBezTo>
                  <a:pt x="2065" y="21116"/>
                  <a:pt x="2296" y="21600"/>
                  <a:pt x="2581" y="21600"/>
                </a:cubicBezTo>
                <a:lnTo>
                  <a:pt x="21084" y="21600"/>
                </a:lnTo>
                <a:cubicBezTo>
                  <a:pt x="21369" y="21600"/>
                  <a:pt x="21600" y="21116"/>
                  <a:pt x="21600" y="20520"/>
                </a:cubicBezTo>
                <a:lnTo>
                  <a:pt x="21600" y="1080"/>
                </a:lnTo>
                <a:cubicBezTo>
                  <a:pt x="21600" y="484"/>
                  <a:pt x="21369" y="0"/>
                  <a:pt x="21084" y="0"/>
                </a:cubicBezTo>
                <a:lnTo>
                  <a:pt x="2581" y="0"/>
                </a:lnTo>
                <a:close/>
              </a:path>
            </a:pathLst>
          </a:cu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lstStyle>
            <a:lvl1pPr marL="635000"/>
          </a:lstStyle>
          <a:p>
            <a:pPr/>
            <a:r>
              <a:t>Bullet points 4</a:t>
            </a:r>
          </a:p>
        </p:txBody>
      </p:sp>
      <p:sp>
        <p:nvSpPr>
          <p:cNvPr id="126" name="Bullet points 1"/>
          <p:cNvSpPr/>
          <p:nvPr>
            <p:ph type="body" sz="quarter" idx="27"/>
          </p:nvPr>
        </p:nvSpPr>
        <p:spPr>
          <a:xfrm>
            <a:off x="1438774" y="3737873"/>
            <a:ext cx="7013973" cy="3319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44" y="0"/>
                </a:moveTo>
                <a:cubicBezTo>
                  <a:pt x="19327" y="0"/>
                  <a:pt x="19555" y="483"/>
                  <a:pt x="19555" y="1079"/>
                </a:cubicBezTo>
                <a:lnTo>
                  <a:pt x="19555" y="8643"/>
                </a:lnTo>
                <a:lnTo>
                  <a:pt x="21600" y="10801"/>
                </a:lnTo>
                <a:lnTo>
                  <a:pt x="19555" y="12960"/>
                </a:lnTo>
                <a:lnTo>
                  <a:pt x="19555" y="20521"/>
                </a:lnTo>
                <a:cubicBezTo>
                  <a:pt x="19555" y="21117"/>
                  <a:pt x="19327" y="21600"/>
                  <a:pt x="19044" y="21600"/>
                </a:cubicBezTo>
                <a:lnTo>
                  <a:pt x="511" y="21600"/>
                </a:lnTo>
                <a:cubicBezTo>
                  <a:pt x="229" y="21600"/>
                  <a:pt x="0" y="21117"/>
                  <a:pt x="0" y="20521"/>
                </a:cubicBezTo>
                <a:lnTo>
                  <a:pt x="0" y="1079"/>
                </a:lnTo>
                <a:cubicBezTo>
                  <a:pt x="0" y="483"/>
                  <a:pt x="229" y="0"/>
                  <a:pt x="511" y="0"/>
                </a:cubicBezTo>
                <a:lnTo>
                  <a:pt x="19044" y="0"/>
                </a:lnTo>
                <a:close/>
              </a:path>
            </a:pathLst>
          </a:cu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lstStyle>
            <a:lvl1pPr marL="635000"/>
          </a:lstStyle>
          <a:p>
            <a:pPr/>
            <a:r>
              <a:t>Bullet points 1</a:t>
            </a:r>
          </a:p>
        </p:txBody>
      </p:sp>
      <p:sp>
        <p:nvSpPr>
          <p:cNvPr id="127" name="Bullet points 3"/>
          <p:cNvSpPr/>
          <p:nvPr>
            <p:ph type="body" sz="quarter" idx="28"/>
          </p:nvPr>
        </p:nvSpPr>
        <p:spPr>
          <a:xfrm>
            <a:off x="1438784" y="7302551"/>
            <a:ext cx="7013973" cy="33198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44" y="0"/>
                </a:moveTo>
                <a:cubicBezTo>
                  <a:pt x="19327" y="0"/>
                  <a:pt x="19555" y="483"/>
                  <a:pt x="19555" y="1079"/>
                </a:cubicBezTo>
                <a:lnTo>
                  <a:pt x="19555" y="8643"/>
                </a:lnTo>
                <a:lnTo>
                  <a:pt x="21600" y="10801"/>
                </a:lnTo>
                <a:lnTo>
                  <a:pt x="19555" y="12963"/>
                </a:lnTo>
                <a:lnTo>
                  <a:pt x="19555" y="20521"/>
                </a:lnTo>
                <a:cubicBezTo>
                  <a:pt x="19555" y="21117"/>
                  <a:pt x="19327" y="21600"/>
                  <a:pt x="19044" y="21600"/>
                </a:cubicBezTo>
                <a:lnTo>
                  <a:pt x="511" y="21600"/>
                </a:lnTo>
                <a:cubicBezTo>
                  <a:pt x="229" y="21600"/>
                  <a:pt x="0" y="21117"/>
                  <a:pt x="0" y="20521"/>
                </a:cubicBezTo>
                <a:lnTo>
                  <a:pt x="0" y="1079"/>
                </a:lnTo>
                <a:cubicBezTo>
                  <a:pt x="0" y="483"/>
                  <a:pt x="229" y="0"/>
                  <a:pt x="511" y="0"/>
                </a:cubicBezTo>
                <a:lnTo>
                  <a:pt x="19044" y="0"/>
                </a:lnTo>
                <a:close/>
              </a:path>
            </a:pathLst>
          </a:cu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lstStyle>
            <a:lvl1pPr marL="635000"/>
          </a:lstStyle>
          <a:p>
            <a:pPr/>
            <a:r>
              <a:t>Bullet points 3</a:t>
            </a:r>
          </a:p>
        </p:txBody>
      </p:sp>
      <p:sp>
        <p:nvSpPr>
          <p:cNvPr id="128" name="Rectangle"/>
          <p:cNvSpPr/>
          <p:nvPr/>
        </p:nvSpPr>
        <p:spPr>
          <a:xfrm>
            <a:off x="3325272" y="12798513"/>
            <a:ext cx="50801" cy="9271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29" name="Rectangle"/>
          <p:cNvSpPr/>
          <p:nvPr/>
        </p:nvSpPr>
        <p:spPr>
          <a:xfrm>
            <a:off x="-1" y="12752239"/>
            <a:ext cx="24384001" cy="508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130" name="Jannis Seemann"/>
          <p:cNvSpPr/>
          <p:nvPr/>
        </p:nvSpPr>
        <p:spPr>
          <a:xfrm>
            <a:off x="1352" y="12787982"/>
            <a:ext cx="3320450"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68300" indent="368300">
              <a:lnSpc>
                <a:spcPct val="80000"/>
              </a:lnSpc>
              <a:spcBef>
                <a:spcPts val="0"/>
              </a:spcBef>
              <a:defRPr baseline="7999" spc="-50" sz="2500">
                <a:latin typeface="Montserrat Thin Medium"/>
                <a:ea typeface="Montserrat Thin Medium"/>
                <a:cs typeface="Montserrat Thin Medium"/>
                <a:sym typeface="Montserrat Thin Medium"/>
              </a:defRPr>
            </a:lvl1pPr>
          </a:lstStyle>
          <a:p>
            <a:pPr/>
            <a:r>
              <a:t>Jannis Seemann</a:t>
            </a:r>
          </a:p>
        </p:txBody>
      </p:sp>
      <p:sp>
        <p:nvSpPr>
          <p:cNvPr id="131" name="Efficient Linux"/>
          <p:cNvSpPr/>
          <p:nvPr/>
        </p:nvSpPr>
        <p:spPr>
          <a:xfrm>
            <a:off x="3378179" y="12787982"/>
            <a:ext cx="8320868"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81000" indent="406400">
              <a:lnSpc>
                <a:spcPct val="80000"/>
              </a:lnSpc>
              <a:spcBef>
                <a:spcPts val="0"/>
              </a:spcBef>
              <a:defRPr baseline="7999" spc="-50" sz="2500">
                <a:latin typeface="Montserrat Thin Light"/>
                <a:ea typeface="Montserrat Thin Light"/>
                <a:cs typeface="Montserrat Thin Light"/>
                <a:sym typeface="Montserrat Thin Light"/>
              </a:defRPr>
            </a:lvl1pPr>
          </a:lstStyle>
          <a:p>
            <a:pPr/>
            <a:r>
              <a:t>Efficient Linux</a:t>
            </a: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con bullets 3x">
    <p:spTree>
      <p:nvGrpSpPr>
        <p:cNvPr id="1" name=""/>
        <p:cNvGrpSpPr/>
        <p:nvPr/>
      </p:nvGrpSpPr>
      <p:grpSpPr>
        <a:xfrm>
          <a:off x="0" y="0"/>
          <a:ext cx="0" cy="0"/>
          <a:chOff x="0" y="0"/>
          <a:chExt cx="0" cy="0"/>
        </a:xfrm>
      </p:grpSpPr>
      <p:sp>
        <p:nvSpPr>
          <p:cNvPr id="139" name="Rounded Rectangle"/>
          <p:cNvSpPr/>
          <p:nvPr>
            <p:ph type="body" sz="quarter" idx="21"/>
          </p:nvPr>
        </p:nvSpPr>
        <p:spPr>
          <a:xfrm>
            <a:off x="1987242" y="2034261"/>
            <a:ext cx="17077176" cy="2921001"/>
          </a:xfrm>
          <a:prstGeom prst="roundRect">
            <a:avLst>
              <a:gd name="adj" fmla="val 14118"/>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140" name="Bullet points 1"/>
          <p:cNvSpPr/>
          <p:nvPr>
            <p:ph type="body" sz="quarter" idx="22"/>
          </p:nvPr>
        </p:nvSpPr>
        <p:spPr>
          <a:xfrm>
            <a:off x="5604669" y="2034261"/>
            <a:ext cx="13174662" cy="2921001"/>
          </a:xfrm>
          <a:prstGeom prst="rect">
            <a:avLst/>
          </a:prstGeom>
          <a:ln w="279400">
            <a:solidFill>
              <a:srgbClr val="000000">
                <a:alpha val="0"/>
              </a:srgbClr>
            </a:solidFill>
          </a:ln>
        </p:spPr>
        <p:txBody>
          <a:bodyPr numCol="1" spcCol="38100"/>
          <a:lstStyle/>
          <a:p>
            <a:pPr/>
            <a:r>
              <a:t>Bullet points 1</a:t>
            </a:r>
          </a:p>
        </p:txBody>
      </p:sp>
      <p:sp>
        <p:nvSpPr>
          <p:cNvPr id="141" name="Rounded Rectangle"/>
          <p:cNvSpPr/>
          <p:nvPr>
            <p:ph type="body" sz="quarter" idx="23"/>
          </p:nvPr>
        </p:nvSpPr>
        <p:spPr>
          <a:xfrm>
            <a:off x="1987242" y="5567405"/>
            <a:ext cx="17077176" cy="2921001"/>
          </a:xfrm>
          <a:prstGeom prst="roundRect">
            <a:avLst>
              <a:gd name="adj" fmla="val 14118"/>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142" name="Bullet points 2"/>
          <p:cNvSpPr/>
          <p:nvPr>
            <p:ph type="body" sz="quarter" idx="24"/>
          </p:nvPr>
        </p:nvSpPr>
        <p:spPr>
          <a:xfrm>
            <a:off x="5604668" y="5567405"/>
            <a:ext cx="13174663" cy="2921001"/>
          </a:xfrm>
          <a:prstGeom prst="rect">
            <a:avLst/>
          </a:prstGeom>
          <a:ln w="279400">
            <a:solidFill>
              <a:srgbClr val="000000">
                <a:alpha val="0"/>
              </a:srgbClr>
            </a:solidFill>
          </a:ln>
        </p:spPr>
        <p:txBody>
          <a:bodyPr numCol="1" spcCol="38100"/>
          <a:lstStyle/>
          <a:p>
            <a:pPr/>
            <a:r>
              <a:t>Bullet points 2</a:t>
            </a:r>
          </a:p>
        </p:txBody>
      </p:sp>
      <p:sp>
        <p:nvSpPr>
          <p:cNvPr id="143" name="Slide Title"/>
          <p:cNvSpPr txBox="1"/>
          <p:nvPr>
            <p:ph type="title" hasCustomPrompt="1"/>
          </p:nvPr>
        </p:nvSpPr>
        <p:spPr>
          <a:xfrm>
            <a:off x="2095500" y="-12054"/>
            <a:ext cx="20834183" cy="1493356"/>
          </a:xfrm>
          <a:prstGeom prst="rect">
            <a:avLst/>
          </a:prstGeom>
        </p:spPr>
        <p:txBody>
          <a:bodyPr anchor="b"/>
          <a:lstStyle/>
          <a:p>
            <a:pPr/>
            <a:r>
              <a:t>Slide Title</a:t>
            </a:r>
          </a:p>
        </p:txBody>
      </p:sp>
      <p:sp>
        <p:nvSpPr>
          <p:cNvPr id="144" name="Rounded Rectangle"/>
          <p:cNvSpPr/>
          <p:nvPr>
            <p:ph type="body" sz="quarter" idx="25"/>
          </p:nvPr>
        </p:nvSpPr>
        <p:spPr>
          <a:xfrm>
            <a:off x="1987242" y="9221199"/>
            <a:ext cx="17077176" cy="2921001"/>
          </a:xfrm>
          <a:prstGeom prst="roundRect">
            <a:avLst>
              <a:gd name="adj" fmla="val 14118"/>
            </a:avLst>
          </a:prstGeom>
          <a:solidFill>
            <a:srgbClr val="D5D5D5"/>
          </a:solidFill>
          <a:ln w="38100">
            <a:solidFill>
              <a:schemeClr val="accent6">
                <a:hueOff val="13513096"/>
                <a:satOff val="-92324"/>
                <a:lumOff val="-42615"/>
              </a:schemeClr>
            </a:solidFill>
          </a:ln>
          <a:effectLst>
            <a:outerShdw sx="100000" sy="100000" kx="0" ky="0" algn="b" rotWithShape="0" blurRad="63500" dist="25400" dir="5400000">
              <a:srgbClr val="000000">
                <a:alpha val="50000"/>
              </a:srgbClr>
            </a:outerShdw>
          </a:effectLst>
        </p:spPr>
        <p:txBody>
          <a:bodyPr numCol="1" spcCol="38100" anchor="ctr"/>
          <a:lstStyle/>
          <a:p>
            <a:pPr marL="0" indent="0">
              <a:buClrTx/>
              <a:buSzTx/>
              <a:buNone/>
            </a:pPr>
          </a:p>
        </p:txBody>
      </p:sp>
      <p:sp>
        <p:nvSpPr>
          <p:cNvPr id="145" name="Bullet points 3"/>
          <p:cNvSpPr/>
          <p:nvPr>
            <p:ph type="body" sz="quarter" idx="26"/>
          </p:nvPr>
        </p:nvSpPr>
        <p:spPr>
          <a:xfrm>
            <a:off x="5604669" y="9221199"/>
            <a:ext cx="13174662" cy="2921001"/>
          </a:xfrm>
          <a:prstGeom prst="rect">
            <a:avLst/>
          </a:prstGeom>
          <a:ln w="279400">
            <a:solidFill>
              <a:srgbClr val="000000">
                <a:alpha val="0"/>
              </a:srgbClr>
            </a:solidFill>
          </a:ln>
        </p:spPr>
        <p:txBody>
          <a:bodyPr numCol="1" spcCol="38100"/>
          <a:lstStyle/>
          <a:p>
            <a:pPr/>
            <a:r>
              <a:t>Bullet points 3</a:t>
            </a:r>
          </a:p>
        </p:txBody>
      </p:sp>
      <p:sp>
        <p:nvSpPr>
          <p:cNvPr id="146" name="Image"/>
          <p:cNvSpPr/>
          <p:nvPr>
            <p:ph type="pic" sz="quarter" idx="27"/>
          </p:nvPr>
        </p:nvSpPr>
        <p:spPr>
          <a:xfrm>
            <a:off x="2585116" y="9639167"/>
            <a:ext cx="2345697" cy="2085064"/>
          </a:xfrm>
          <a:prstGeom prst="rect">
            <a:avLst/>
          </a:prstGeom>
        </p:spPr>
        <p:txBody>
          <a:bodyPr lIns="91439" tIns="45719" rIns="91439" bIns="45719" numCol="1" spcCol="38100">
            <a:noAutofit/>
          </a:bodyPr>
          <a:lstStyle/>
          <a:p>
            <a:pPr/>
          </a:p>
        </p:txBody>
      </p:sp>
      <p:sp>
        <p:nvSpPr>
          <p:cNvPr id="147" name="Image"/>
          <p:cNvSpPr/>
          <p:nvPr>
            <p:ph type="pic" sz="quarter" idx="28"/>
          </p:nvPr>
        </p:nvSpPr>
        <p:spPr>
          <a:xfrm>
            <a:off x="2585116" y="5985373"/>
            <a:ext cx="2345697" cy="2085064"/>
          </a:xfrm>
          <a:prstGeom prst="rect">
            <a:avLst/>
          </a:prstGeom>
        </p:spPr>
        <p:txBody>
          <a:bodyPr lIns="91439" tIns="45719" rIns="91439" bIns="45719" numCol="1" spcCol="38100">
            <a:noAutofit/>
          </a:bodyPr>
          <a:lstStyle/>
          <a:p>
            <a:pPr/>
          </a:p>
        </p:txBody>
      </p:sp>
      <p:sp>
        <p:nvSpPr>
          <p:cNvPr id="148" name="Image"/>
          <p:cNvSpPr/>
          <p:nvPr>
            <p:ph type="pic" sz="quarter" idx="29"/>
          </p:nvPr>
        </p:nvSpPr>
        <p:spPr>
          <a:xfrm>
            <a:off x="2585116" y="2452229"/>
            <a:ext cx="2345697" cy="2085064"/>
          </a:xfrm>
          <a:prstGeom prst="rect">
            <a:avLst/>
          </a:prstGeom>
        </p:spPr>
        <p:txBody>
          <a:bodyPr lIns="91439" tIns="45719" rIns="91439" bIns="45719" numCol="1" spcCol="38100">
            <a:noAutofit/>
          </a:bodyPr>
          <a:lstStyle/>
          <a:p>
            <a:pP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98550">
            <a:normAutofit fontScale="100000" lnSpcReduction="0"/>
          </a:bodyPr>
          <a:lstStyle/>
          <a:p>
            <a:pPr/>
            <a:r>
              <a:t>Slide bullet text</a:t>
            </a:r>
          </a:p>
          <a:p>
            <a:pPr lvl="1"/>
            <a:r>
              <a:t/>
            </a:r>
          </a:p>
          <a:p>
            <a:pPr lvl="2"/>
            <a:r>
              <a:t/>
            </a:r>
          </a:p>
          <a:p>
            <a:pPr lvl="3"/>
            <a:r>
              <a:t/>
            </a:r>
          </a:p>
          <a:p>
            <a:pPr lvl="4"/>
            <a:r>
              <a:t/>
            </a:r>
          </a:p>
        </p:txBody>
      </p:sp>
      <p:sp>
        <p:nvSpPr>
          <p:cNvPr id="3" name="Rectangle"/>
          <p:cNvSpPr/>
          <p:nvPr/>
        </p:nvSpPr>
        <p:spPr>
          <a:xfrm>
            <a:off x="3325272" y="12798513"/>
            <a:ext cx="50801" cy="9271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 name="Rectangle"/>
          <p:cNvSpPr/>
          <p:nvPr/>
        </p:nvSpPr>
        <p:spPr>
          <a:xfrm>
            <a:off x="-1" y="12752239"/>
            <a:ext cx="24384001" cy="50801"/>
          </a:xfrm>
          <a:prstGeom prst="rect">
            <a:avLst/>
          </a:prstGeom>
          <a:solidFill>
            <a:srgbClr val="D5D5D5"/>
          </a:solidFill>
          <a:ln w="12700">
            <a:miter lim="400000"/>
          </a:ln>
        </p:spPr>
        <p:txBody>
          <a:bodyPr lIns="50800" tIns="50800" rIns="50800" bIns="50800" anchor="ctr"/>
          <a:lstStyle/>
          <a:p>
            <a:pPr marR="1778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5" name="Jannis Seemann"/>
          <p:cNvSpPr/>
          <p:nvPr/>
        </p:nvSpPr>
        <p:spPr>
          <a:xfrm>
            <a:off x="1352" y="12787982"/>
            <a:ext cx="3320450"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68300" indent="368300">
              <a:lnSpc>
                <a:spcPct val="80000"/>
              </a:lnSpc>
              <a:spcBef>
                <a:spcPts val="0"/>
              </a:spcBef>
              <a:defRPr baseline="7999" spc="-50" sz="2500">
                <a:latin typeface="Montserrat Thin Medium"/>
                <a:ea typeface="Montserrat Thin Medium"/>
                <a:cs typeface="Montserrat Thin Medium"/>
                <a:sym typeface="Montserrat Thin Medium"/>
              </a:defRPr>
            </a:lvl1pPr>
          </a:lstStyle>
          <a:p>
            <a:pPr/>
            <a:r>
              <a:t>Jannis Seemann</a:t>
            </a:r>
          </a:p>
        </p:txBody>
      </p:sp>
      <p:sp>
        <p:nvSpPr>
          <p:cNvPr id="6" name="Efficient Linux"/>
          <p:cNvSpPr/>
          <p:nvPr/>
        </p:nvSpPr>
        <p:spPr>
          <a:xfrm>
            <a:off x="3378179" y="12787982"/>
            <a:ext cx="8320868" cy="96086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marR="381000" indent="406400">
              <a:lnSpc>
                <a:spcPct val="80000"/>
              </a:lnSpc>
              <a:spcBef>
                <a:spcPts val="0"/>
              </a:spcBef>
              <a:defRPr baseline="7999" spc="-50" sz="2500">
                <a:latin typeface="Montserrat Thin Light"/>
                <a:ea typeface="Montserrat Thin Light"/>
                <a:cs typeface="Montserrat Thin Light"/>
                <a:sym typeface="Montserrat Thin Light"/>
              </a:defRPr>
            </a:lvl1pPr>
          </a:lstStyle>
          <a:p>
            <a:pPr/>
            <a:r>
              <a:t>Efficient Linux</a:t>
            </a:r>
          </a:p>
        </p:txBody>
      </p:sp>
      <p:sp>
        <p:nvSpPr>
          <p:cNvPr id="7" name="Slide Title"/>
          <p:cNvSpPr txBox="1"/>
          <p:nvPr>
            <p:ph type="title" hasCustomPrompt="1"/>
          </p:nvPr>
        </p:nvSpPr>
        <p:spPr>
          <a:xfrm>
            <a:off x="1206500" y="1079500"/>
            <a:ext cx="21971000" cy="143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8"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baseline="0" sz="1800">
                <a:latin typeface="+mj-lt"/>
                <a:ea typeface="+mj-ea"/>
                <a:cs typeface="+mj-cs"/>
                <a:sym typeface="Helvetica Neu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1pPr>
      <a:lvl2pPr marL="0" marR="0" indent="45720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2pPr>
      <a:lvl3pPr marL="0" marR="0" indent="91440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3pPr>
      <a:lvl4pPr marL="0" marR="0" indent="137160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4pPr>
      <a:lvl5pPr marL="0" marR="0" indent="182880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5pPr>
      <a:lvl6pPr marL="0" marR="0" indent="228600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6pPr>
      <a:lvl7pPr marL="0" marR="0" indent="274320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7pPr>
      <a:lvl8pPr marL="0" marR="0" indent="320040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8pPr>
      <a:lvl9pPr marL="0" marR="0" indent="3657600" algn="l" defTabSz="2438338" rtl="0" latinLnBrk="0">
        <a:lnSpc>
          <a:spcPct val="80000"/>
        </a:lnSpc>
        <a:spcBef>
          <a:spcPts val="0"/>
        </a:spcBef>
        <a:spcAft>
          <a:spcPts val="0"/>
        </a:spcAft>
        <a:buClrTx/>
        <a:buSzTx/>
        <a:buFontTx/>
        <a:buNone/>
        <a:tabLst/>
        <a:defRPr b="0" baseline="0" cap="none" i="0" spc="-140" strike="noStrike" sz="7000" u="none">
          <a:solidFill>
            <a:srgbClr val="000000"/>
          </a:solidFill>
          <a:uFillTx/>
          <a:latin typeface="+mn-lt"/>
          <a:ea typeface="+mn-ea"/>
          <a:cs typeface="+mn-cs"/>
          <a:sym typeface="Montserrat Thin Bold"/>
        </a:defRPr>
      </a:lvl9pPr>
    </p:titleStyle>
    <p:bodyStyle>
      <a:lvl1pPr marL="5080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1pPr>
      <a:lvl2pPr marL="11176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2pPr>
      <a:lvl3pPr marL="17272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3pPr>
      <a:lvl4pPr marL="23368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4pPr>
      <a:lvl5pPr marL="29464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5pPr>
      <a:lvl6pPr marL="34290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6pPr>
      <a:lvl7pPr marL="40386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7pPr>
      <a:lvl8pPr marL="46482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8pPr>
      <a:lvl9pPr marL="5257800" marR="0" indent="-381000" algn="l" defTabSz="2438338" rtl="0" latinLnBrk="0">
        <a:lnSpc>
          <a:spcPct val="130000"/>
        </a:lnSpc>
        <a:spcBef>
          <a:spcPts val="500"/>
        </a:spcBef>
        <a:spcAft>
          <a:spcPts val="0"/>
        </a:spcAft>
        <a:buClr>
          <a:schemeClr val="accent6">
            <a:hueOff val="13513096"/>
            <a:satOff val="-92324"/>
            <a:lumOff val="-42615"/>
          </a:schemeClr>
        </a:buClr>
        <a:buSzPct val="123000"/>
        <a:buFontTx/>
        <a:buChar char="•"/>
        <a:tabLst/>
        <a:defRPr b="0" baseline="-10000" cap="none" i="0" spc="0" strike="noStrike" sz="3000" u="none">
          <a:solidFill>
            <a:srgbClr val="000000"/>
          </a:solidFill>
          <a:uFillTx/>
          <a:latin typeface="Montserrat Thin Regular"/>
          <a:ea typeface="Montserrat Thin Regular"/>
          <a:cs typeface="Montserrat Thin Regular"/>
          <a:sym typeface="Montserrat Thin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3.xml"/><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gif"/><Relationship Id="rId3" Type="http://schemas.openxmlformats.org/officeDocument/2006/relationships/image" Target="../media/image1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gif"/><Relationship Id="rId3" Type="http://schemas.openxmlformats.org/officeDocument/2006/relationships/image" Target="../media/image2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g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1.xml"/><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omments" Target="../comments/comment2.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37" name="Kompleksnost Algoritama"/>
          <p:cNvSpPr txBox="1"/>
          <p:nvPr>
            <p:ph type="ctrTitle"/>
          </p:nvPr>
        </p:nvSpPr>
        <p:spPr>
          <a:prstGeom prst="rect">
            <a:avLst/>
          </a:prstGeom>
        </p:spPr>
        <p:txBody>
          <a:bodyPr/>
          <a:lstStyle/>
          <a:p>
            <a:pPr/>
            <a:r>
              <a:t>Kompleksnost Algoritama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Kvadratna vremenska složenost"/>
          <p:cNvSpPr txBox="1"/>
          <p:nvPr>
            <p:ph type="title"/>
          </p:nvPr>
        </p:nvSpPr>
        <p:spPr>
          <a:prstGeom prst="rect">
            <a:avLst/>
          </a:prstGeom>
        </p:spPr>
        <p:txBody>
          <a:bodyPr/>
          <a:lstStyle/>
          <a:p>
            <a:pPr/>
            <a:r>
              <a:t>Kvadratna vremenska složenost</a:t>
            </a:r>
          </a:p>
        </p:txBody>
      </p:sp>
      <p:sp>
        <p:nvSpPr>
          <p:cNvPr id="433" name="Broj operacija raste kvadratno sa brojem ulaza. Nije pogodno za veće ulaze."/>
          <p:cNvSpPr txBox="1"/>
          <p:nvPr>
            <p:ph type="body" sz="quarter" idx="1"/>
          </p:nvPr>
        </p:nvSpPr>
        <p:spPr>
          <a:xfrm>
            <a:off x="12402083" y="4838455"/>
            <a:ext cx="11323504" cy="1542764"/>
          </a:xfrm>
          <a:prstGeom prst="rect">
            <a:avLst/>
          </a:prstGeom>
        </p:spPr>
        <p:txBody>
          <a:bodyPr/>
          <a:lstStyle/>
          <a:p>
            <a:pPr marL="0" indent="0" algn="ctr">
              <a:buClrTx/>
              <a:buSzTx/>
              <a:buNone/>
              <a:defRPr baseline="-8571" sz="3500"/>
            </a:pPr>
            <a:r>
              <a:t>Broj operacija raste </a:t>
            </a:r>
            <a:r>
              <a:rPr>
                <a:latin typeface="+mn-lt"/>
                <a:ea typeface="+mn-ea"/>
                <a:cs typeface="+mn-cs"/>
                <a:sym typeface="Montserrat Thin Bold"/>
              </a:rPr>
              <a:t>kvadratno</a:t>
            </a:r>
            <a:r>
              <a:t> sa brojem ulaza. Nije pogodno za </a:t>
            </a:r>
            <a:r>
              <a:rPr>
                <a:latin typeface="+mn-lt"/>
                <a:ea typeface="+mn-ea"/>
                <a:cs typeface="+mn-cs"/>
                <a:sym typeface="Montserrat Thin Bold"/>
              </a:rPr>
              <a:t>veće ulaze</a:t>
            </a:r>
            <a:r>
              <a:t>.</a:t>
            </a:r>
          </a:p>
        </p:txBody>
      </p:sp>
      <p:sp>
        <p:nvSpPr>
          <p:cNvPr id="434" name="Equation"/>
          <p:cNvSpPr txBox="1"/>
          <p:nvPr/>
        </p:nvSpPr>
        <p:spPr>
          <a:xfrm>
            <a:off x="2032000" y="2467991"/>
            <a:ext cx="3160523" cy="1199901"/>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m:t>
                  </m:r>
                  <m:sSup>
                    <m:e>
                      <m:r>
                        <a:rPr xmlns:a="http://schemas.openxmlformats.org/drawingml/2006/main" sz="9200" i="1">
                          <a:solidFill>
                            <a:srgbClr val="000000"/>
                          </a:solidFill>
                          <a:latin typeface="Cambria Math" panose="02040503050406030204" pitchFamily="18" charset="0"/>
                        </a:rPr>
                        <m:t>n</m:t>
                      </m:r>
                    </m:e>
                    <m:sup>
                      <m:r>
                        <a:rPr xmlns:a="http://schemas.openxmlformats.org/drawingml/2006/main" sz="9200" i="1">
                          <a:solidFill>
                            <a:srgbClr val="000000"/>
                          </a:solidFill>
                          <a:latin typeface="Cambria Math" panose="02040503050406030204" pitchFamily="18" charset="0"/>
                        </a:rPr>
                        <m:t>2</m:t>
                      </m:r>
                    </m:sup>
                  </m:sSup>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m:t>
                  </m:r>
                </m:oMath>
              </m:oMathPara>
            </a14:m>
            <a:endParaRPr sz="9200"/>
          </a:p>
        </p:txBody>
      </p:sp>
      <p:sp>
        <p:nvSpPr>
          <p:cNvPr id="435" name="Primeri:…"/>
          <p:cNvSpPr txBox="1"/>
          <p:nvPr/>
        </p:nvSpPr>
        <p:spPr>
          <a:xfrm>
            <a:off x="2032000" y="7448343"/>
            <a:ext cx="15688733" cy="31527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lnSpc>
                <a:spcPct val="100000"/>
              </a:lnSpc>
              <a:spcBef>
                <a:spcPts val="0"/>
              </a:spcBef>
              <a:defRPr baseline="0" sz="3600">
                <a:latin typeface="+mn-lt"/>
                <a:ea typeface="+mn-ea"/>
                <a:cs typeface="+mn-cs"/>
                <a:sym typeface="Montserrat Thin Bold"/>
              </a:defRPr>
            </a:pPr>
            <a:r>
              <a:t>Primeri:</a:t>
            </a:r>
          </a:p>
          <a:p>
            <a:pPr lvl="1" marL="1117600" indent="-381000">
              <a:buClr>
                <a:schemeClr val="accent6">
                  <a:hueOff val="13513096"/>
                  <a:satOff val="-92324"/>
                  <a:lumOff val="-42615"/>
                </a:schemeClr>
              </a:buClr>
              <a:buSzPct val="123000"/>
              <a:buChar char="⏵"/>
            </a:pPr>
            <a:r>
              <a:t>Bubble sort</a:t>
            </a:r>
          </a:p>
          <a:p>
            <a:pPr lvl="1" marL="1117600" indent="-381000">
              <a:buClr>
                <a:schemeClr val="accent6">
                  <a:hueOff val="13513096"/>
                  <a:satOff val="-92324"/>
                  <a:lumOff val="-42615"/>
                </a:schemeClr>
              </a:buClr>
              <a:buSzPct val="123000"/>
              <a:buChar char="⏵"/>
            </a:pPr>
            <a:r>
              <a:t>Insertion sort</a:t>
            </a:r>
          </a:p>
          <a:p>
            <a:pPr lvl="1" marL="1117600" indent="-381000">
              <a:buClr>
                <a:schemeClr val="accent6">
                  <a:hueOff val="13513096"/>
                  <a:satOff val="-92324"/>
                  <a:lumOff val="-42615"/>
                </a:schemeClr>
              </a:buClr>
              <a:buSzPct val="123000"/>
              <a:buChar char="⏵"/>
            </a:pPr>
            <a:r>
              <a:t>Matrica x matrica</a:t>
            </a:r>
          </a:p>
        </p:txBody>
      </p:sp>
      <p:sp>
        <p:nvSpPr>
          <p:cNvPr id="436" name="Rounded Rectangle"/>
          <p:cNvSpPr/>
          <p:nvPr/>
        </p:nvSpPr>
        <p:spPr>
          <a:xfrm>
            <a:off x="1938866" y="10415527"/>
            <a:ext cx="13503408" cy="1420604"/>
          </a:xfrm>
          <a:prstGeom prst="roundRect">
            <a:avLst>
              <a:gd name="adj" fmla="val 13410"/>
            </a:avLst>
          </a:prstGeom>
          <a:solidFill>
            <a:srgbClr val="FFF9C4"/>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37" name="Napomena:…"/>
          <p:cNvSpPr txBox="1"/>
          <p:nvPr/>
        </p:nvSpPr>
        <p:spPr>
          <a:xfrm>
            <a:off x="2032000" y="10415528"/>
            <a:ext cx="13213557" cy="1542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Napomena:</a:t>
            </a:r>
          </a:p>
          <a:p>
            <a:pPr lvl="1" marL="1117600" indent="-381000">
              <a:buClr>
                <a:schemeClr val="accent6">
                  <a:hueOff val="13513096"/>
                  <a:satOff val="-92324"/>
                  <a:lumOff val="-42615"/>
                </a:schemeClr>
              </a:buClr>
              <a:buSzPct val="123000"/>
              <a:buChar char="⏵"/>
            </a:pPr>
            <a:r>
              <a:t>Efikasno </a:t>
            </a:r>
            <a:r>
              <a:rPr>
                <a:latin typeface="+mn-lt"/>
                <a:ea typeface="+mn-ea"/>
                <a:cs typeface="+mn-cs"/>
                <a:sym typeface="Montserrat Thin Bold"/>
              </a:rPr>
              <a:t>samo za male ulaze</a:t>
            </a:r>
            <a:r>
              <a:t> ili u kombinaciji sa </a:t>
            </a:r>
            <a:r>
              <a:rPr>
                <a:latin typeface="+mn-lt"/>
                <a:ea typeface="+mn-ea"/>
                <a:cs typeface="+mn-cs"/>
                <a:sym typeface="Montserrat Thin Bold"/>
              </a:rPr>
              <a:t>heuristikama</a:t>
            </a:r>
          </a:p>
        </p:txBody>
      </p:sp>
      <p:pic>
        <p:nvPicPr>
          <p:cNvPr id="438" name="pasted-movie.png" descr="pasted-movie.png"/>
          <p:cNvPicPr>
            <a:picLocks noChangeAspect="1"/>
          </p:cNvPicPr>
          <p:nvPr/>
        </p:nvPicPr>
        <p:blipFill>
          <a:blip r:embed="rId3">
            <a:extLst/>
          </a:blip>
          <a:stretch>
            <a:fillRect/>
          </a:stretch>
        </p:blipFill>
        <p:spPr>
          <a:xfrm>
            <a:off x="2679700" y="2460237"/>
            <a:ext cx="10617200" cy="62992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34"/>
                                        </p:tgtEl>
                                        <p:attrNameLst>
                                          <p:attrName>style.visibility</p:attrName>
                                        </p:attrNameLst>
                                      </p:cBhvr>
                                      <p:to>
                                        <p:strVal val="visible"/>
                                      </p:to>
                                    </p:set>
                                    <p:animEffect filter="wipe(left)" transition="in">
                                      <p:cBhvr>
                                        <p:cTn id="7" dur="1000"/>
                                        <p:tgtEl>
                                          <p:spTgt spid="434"/>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438"/>
                                        </p:tgtEl>
                                        <p:attrNameLst>
                                          <p:attrName>style.visibility</p:attrName>
                                        </p:attrNameLst>
                                      </p:cBhvr>
                                      <p:to>
                                        <p:strVal val="visible"/>
                                      </p:to>
                                    </p:set>
                                    <p:anim calcmode="lin" valueType="num">
                                      <p:cBhvr>
                                        <p:cTn id="11" dur="1000" fill="hold"/>
                                        <p:tgtEl>
                                          <p:spTgt spid="438"/>
                                        </p:tgtEl>
                                        <p:attrNameLst>
                                          <p:attrName>ppt_x</p:attrName>
                                        </p:attrNameLst>
                                      </p:cBhvr>
                                      <p:tavLst>
                                        <p:tav tm="0">
                                          <p:val>
                                            <p:strVal val="0-#ppt_w/2"/>
                                          </p:val>
                                        </p:tav>
                                        <p:tav tm="100000">
                                          <p:val>
                                            <p:strVal val="#ppt_x"/>
                                          </p:val>
                                        </p:tav>
                                      </p:tavLst>
                                    </p:anim>
                                    <p:anim calcmode="lin" valueType="num">
                                      <p:cBhvr>
                                        <p:cTn id="12" dur="1000" fill="hold"/>
                                        <p:tgtEl>
                                          <p:spTgt spid="438"/>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Class="entr" nodeType="afterEffect" presetSubtype="8" presetID="22" grpId="3" fill="hold">
                                  <p:stCondLst>
                                    <p:cond delay="0"/>
                                  </p:stCondLst>
                                  <p:iterate type="el" backwards="0">
                                    <p:tmAbs val="0"/>
                                  </p:iterate>
                                  <p:childTnLst>
                                    <p:set>
                                      <p:cBhvr>
                                        <p:cTn id="15" fill="hold"/>
                                        <p:tgtEl>
                                          <p:spTgt spid="433"/>
                                        </p:tgtEl>
                                        <p:attrNameLst>
                                          <p:attrName>style.visibility</p:attrName>
                                        </p:attrNameLst>
                                      </p:cBhvr>
                                      <p:to>
                                        <p:strVal val="visible"/>
                                      </p:to>
                                    </p:set>
                                    <p:animEffect filter="wipe(left)" transition="in">
                                      <p:cBhvr>
                                        <p:cTn id="16" dur="1000"/>
                                        <p:tgtEl>
                                          <p:spTgt spid="433"/>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435">
                                            <p:bg/>
                                          </p:spTgt>
                                        </p:tgtEl>
                                        <p:attrNameLst>
                                          <p:attrName>style.visibility</p:attrName>
                                        </p:attrNameLst>
                                      </p:cBhvr>
                                      <p:to>
                                        <p:strVal val="visible"/>
                                      </p:to>
                                    </p:set>
                                  </p:childTnLst>
                                </p:cTn>
                              </p:par>
                              <p:par>
                                <p:cTn id="21" presetClass="entr" nodeType="withEffect" presetSubtype="0" presetID="1" grpId="4" fill="hold">
                                  <p:stCondLst>
                                    <p:cond delay="0"/>
                                  </p:stCondLst>
                                  <p:iterate type="el" backwards="0">
                                    <p:tmAbs val="0"/>
                                  </p:iterate>
                                  <p:childTnLst>
                                    <p:set>
                                      <p:cBhvr>
                                        <p:cTn id="22" fill="hold"/>
                                        <p:tgtEl>
                                          <p:spTgt spid="43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3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4" fill="hold">
                                  <p:stCondLst>
                                    <p:cond delay="0"/>
                                  </p:stCondLst>
                                  <p:iterate type="el" backwards="0">
                                    <p:tmAbs val="0"/>
                                  </p:iterate>
                                  <p:childTnLst>
                                    <p:set>
                                      <p:cBhvr>
                                        <p:cTn id="30" fill="hold"/>
                                        <p:tgtEl>
                                          <p:spTgt spid="43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4" fill="hold">
                                  <p:stCondLst>
                                    <p:cond delay="0"/>
                                  </p:stCondLst>
                                  <p:iterate type="el" backwards="0">
                                    <p:tmAbs val="0"/>
                                  </p:iterate>
                                  <p:childTnLst>
                                    <p:set>
                                      <p:cBhvr>
                                        <p:cTn id="34" fill="hold"/>
                                        <p:tgtEl>
                                          <p:spTgt spid="43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32" presetID="4" grpId="5" fill="hold">
                                  <p:stCondLst>
                                    <p:cond delay="0"/>
                                  </p:stCondLst>
                                  <p:iterate type="el" backwards="0">
                                    <p:tmAbs val="0"/>
                                  </p:iterate>
                                  <p:childTnLst>
                                    <p:set>
                                      <p:cBhvr>
                                        <p:cTn id="38" fill="hold"/>
                                        <p:tgtEl>
                                          <p:spTgt spid="436"/>
                                        </p:tgtEl>
                                        <p:attrNameLst>
                                          <p:attrName>style.visibility</p:attrName>
                                        </p:attrNameLst>
                                      </p:cBhvr>
                                      <p:to>
                                        <p:strVal val="visible"/>
                                      </p:to>
                                    </p:set>
                                    <p:animEffect filter="box(out)" transition="in">
                                      <p:cBhvr>
                                        <p:cTn id="39" dur="1000"/>
                                        <p:tgtEl>
                                          <p:spTgt spid="436"/>
                                        </p:tgtEl>
                                      </p:cBhvr>
                                    </p:animEffect>
                                  </p:childTnLst>
                                </p:cTn>
                              </p:par>
                            </p:childTnLst>
                          </p:cTn>
                        </p:par>
                        <p:par>
                          <p:cTn id="40" fill="hold">
                            <p:stCondLst>
                              <p:cond delay="1000"/>
                            </p:stCondLst>
                            <p:childTnLst>
                              <p:par>
                                <p:cTn id="41" presetClass="entr" nodeType="afterEffect" presetSubtype="0" presetID="1" grpId="6" fill="hold">
                                  <p:stCondLst>
                                    <p:cond delay="0"/>
                                  </p:stCondLst>
                                  <p:iterate type="el" backwards="0">
                                    <p:tmAbs val="0"/>
                                  </p:iterate>
                                  <p:childTnLst>
                                    <p:set>
                                      <p:cBhvr>
                                        <p:cTn id="42" fill="hold"/>
                                        <p:tgtEl>
                                          <p:spTgt spid="437">
                                            <p:bg/>
                                          </p:spTgt>
                                        </p:tgtEl>
                                        <p:attrNameLst>
                                          <p:attrName>style.visibility</p:attrName>
                                        </p:attrNameLst>
                                      </p:cBhvr>
                                      <p:to>
                                        <p:strVal val="visible"/>
                                      </p:to>
                                    </p:set>
                                  </p:childTnLst>
                                </p:cTn>
                              </p:par>
                              <p:par>
                                <p:cTn id="43" presetClass="entr" nodeType="withEffect" presetSubtype="0" presetID="1" grpId="6" fill="hold">
                                  <p:stCondLst>
                                    <p:cond delay="0"/>
                                  </p:stCondLst>
                                  <p:iterate type="el" backwards="0">
                                    <p:tmAbs val="0"/>
                                  </p:iterate>
                                  <p:childTnLst>
                                    <p:set>
                                      <p:cBhvr>
                                        <p:cTn id="44" fill="hold"/>
                                        <p:tgtEl>
                                          <p:spTgt spid="437">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6" fill="hold">
                                  <p:stCondLst>
                                    <p:cond delay="0"/>
                                  </p:stCondLst>
                                  <p:iterate type="el" backwards="0">
                                    <p:tmAbs val="0"/>
                                  </p:iterate>
                                  <p:childTnLst>
                                    <p:set>
                                      <p:cBhvr>
                                        <p:cTn id="48" fill="hold"/>
                                        <p:tgtEl>
                                          <p:spTgt spid="43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4" grpId="1"/>
      <p:bldP build="p" bldLvl="5" animBg="1" rev="0" advAuto="0" spid="437" grpId="6"/>
      <p:bldP build="whole" bldLvl="1" animBg="1" rev="0" advAuto="0" spid="433" grpId="3"/>
      <p:bldP build="p" bldLvl="5" animBg="1" rev="0" advAuto="0" spid="435" grpId="4"/>
      <p:bldP build="whole" bldLvl="1" animBg="1" rev="0" advAuto="0" spid="438" grpId="2"/>
      <p:bldP build="whole" bldLvl="1" animBg="1" rev="0" advAuto="0" spid="436" grpId="5"/>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Eksponencijalna vremenska složenost"/>
          <p:cNvSpPr txBox="1"/>
          <p:nvPr>
            <p:ph type="title"/>
          </p:nvPr>
        </p:nvSpPr>
        <p:spPr>
          <a:prstGeom prst="rect">
            <a:avLst/>
          </a:prstGeom>
        </p:spPr>
        <p:txBody>
          <a:bodyPr/>
          <a:lstStyle/>
          <a:p>
            <a:pPr/>
            <a:r>
              <a:t>Eksponencijalna vremenska složenost</a:t>
            </a:r>
          </a:p>
        </p:txBody>
      </p:sp>
      <p:sp>
        <p:nvSpPr>
          <p:cNvPr id="441" name="Broj operacija rast eksponencijalno — svaki ulaz duplira posao."/>
          <p:cNvSpPr txBox="1"/>
          <p:nvPr>
            <p:ph type="body" sz="quarter" idx="1"/>
          </p:nvPr>
        </p:nvSpPr>
        <p:spPr>
          <a:xfrm>
            <a:off x="14803837" y="4673356"/>
            <a:ext cx="8909975" cy="1542764"/>
          </a:xfrm>
          <a:prstGeom prst="rect">
            <a:avLst/>
          </a:prstGeom>
        </p:spPr>
        <p:txBody>
          <a:bodyPr/>
          <a:lstStyle/>
          <a:p>
            <a:pPr marL="0" indent="0" algn="ctr">
              <a:buClrTx/>
              <a:buSzTx/>
              <a:buNone/>
              <a:defRPr baseline="-8571" sz="3500"/>
            </a:pPr>
            <a:r>
              <a:t>Broj operacija rast </a:t>
            </a:r>
            <a:r>
              <a:rPr>
                <a:latin typeface="+mn-lt"/>
                <a:ea typeface="+mn-ea"/>
                <a:cs typeface="+mn-cs"/>
                <a:sym typeface="Montserrat Thin Bold"/>
              </a:rPr>
              <a:t>eksponencijalno</a:t>
            </a:r>
            <a:r>
              <a:t> — svaki ulaz duplira posao.</a:t>
            </a:r>
          </a:p>
        </p:txBody>
      </p:sp>
      <p:sp>
        <p:nvSpPr>
          <p:cNvPr id="442" name="Equation"/>
          <p:cNvSpPr txBox="1"/>
          <p:nvPr/>
        </p:nvSpPr>
        <p:spPr>
          <a:xfrm>
            <a:off x="2032000" y="2556891"/>
            <a:ext cx="3099766" cy="1004954"/>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m:t>
                  </m:r>
                  <m:sSup>
                    <m:e>
                      <m:r>
                        <a:rPr xmlns:a="http://schemas.openxmlformats.org/drawingml/2006/main" sz="9200" i="1">
                          <a:solidFill>
                            <a:srgbClr val="000000"/>
                          </a:solidFill>
                          <a:latin typeface="Cambria Math" panose="02040503050406030204" pitchFamily="18" charset="0"/>
                        </a:rPr>
                        <m:t>2</m:t>
                      </m:r>
                    </m:e>
                    <m:sup>
                      <m:r>
                        <a:rPr xmlns:a="http://schemas.openxmlformats.org/drawingml/2006/main" sz="9200" i="1">
                          <a:solidFill>
                            <a:srgbClr val="000000"/>
                          </a:solidFill>
                          <a:latin typeface="Cambria Math" panose="02040503050406030204" pitchFamily="18" charset="0"/>
                        </a:rPr>
                        <m:t>n</m:t>
                      </m:r>
                    </m:sup>
                  </m:sSup>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m:t>
                  </m:r>
                </m:oMath>
              </m:oMathPara>
            </a14:m>
            <a:endParaRPr sz="9200"/>
          </a:p>
        </p:txBody>
      </p:sp>
      <p:sp>
        <p:nvSpPr>
          <p:cNvPr id="443" name="Primeri:…"/>
          <p:cNvSpPr txBox="1"/>
          <p:nvPr/>
        </p:nvSpPr>
        <p:spPr>
          <a:xfrm>
            <a:off x="2032000" y="7207043"/>
            <a:ext cx="15688733" cy="31527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lnSpc>
                <a:spcPct val="100000"/>
              </a:lnSpc>
              <a:spcBef>
                <a:spcPts val="0"/>
              </a:spcBef>
              <a:defRPr baseline="0" sz="3600">
                <a:latin typeface="+mn-lt"/>
                <a:ea typeface="+mn-ea"/>
                <a:cs typeface="+mn-cs"/>
                <a:sym typeface="Montserrat Thin Bold"/>
              </a:defRPr>
            </a:pPr>
            <a:r>
              <a:t>Primeri:</a:t>
            </a:r>
          </a:p>
          <a:p>
            <a:pPr lvl="1" marL="1117600" indent="-381000">
              <a:buClr>
                <a:schemeClr val="accent6">
                  <a:hueOff val="13513096"/>
                  <a:satOff val="-92324"/>
                  <a:lumOff val="-42615"/>
                </a:schemeClr>
              </a:buClr>
              <a:buSzPct val="123000"/>
              <a:buChar char="⏵"/>
            </a:pPr>
            <a:r>
              <a:t>Naivan rekurzivni Fibonaci</a:t>
            </a:r>
          </a:p>
          <a:p>
            <a:pPr lvl="1" marL="1117600" indent="-381000">
              <a:buClr>
                <a:schemeClr val="accent6">
                  <a:hueOff val="13513096"/>
                  <a:satOff val="-92324"/>
                  <a:lumOff val="-42615"/>
                </a:schemeClr>
              </a:buClr>
              <a:buSzPct val="123000"/>
              <a:buChar char="⏵"/>
            </a:pPr>
            <a:r>
              <a:t>Hanojske kule</a:t>
            </a:r>
          </a:p>
          <a:p>
            <a:pPr lvl="1" marL="1117600" indent="-381000">
              <a:buClr>
                <a:schemeClr val="accent6">
                  <a:hueOff val="13513096"/>
                  <a:satOff val="-92324"/>
                  <a:lumOff val="-42615"/>
                </a:schemeClr>
              </a:buClr>
              <a:buSzPct val="123000"/>
              <a:buChar char="⏵"/>
            </a:pPr>
            <a:r>
              <a:t>Kombinatorni problemi (npr. svi podskupovi)</a:t>
            </a:r>
          </a:p>
        </p:txBody>
      </p:sp>
      <p:sp>
        <p:nvSpPr>
          <p:cNvPr id="444" name="Rounded Rectangle"/>
          <p:cNvSpPr/>
          <p:nvPr/>
        </p:nvSpPr>
        <p:spPr>
          <a:xfrm>
            <a:off x="1938866" y="10174227"/>
            <a:ext cx="15718566" cy="1420604"/>
          </a:xfrm>
          <a:prstGeom prst="roundRect">
            <a:avLst>
              <a:gd name="adj" fmla="val 13410"/>
            </a:avLst>
          </a:prstGeom>
          <a:solidFill>
            <a:srgbClr val="FFF9C4"/>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45" name="Napomena:…"/>
          <p:cNvSpPr txBox="1"/>
          <p:nvPr/>
        </p:nvSpPr>
        <p:spPr>
          <a:xfrm>
            <a:off x="2032000" y="10174228"/>
            <a:ext cx="15532299" cy="1542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Napomena:</a:t>
            </a:r>
          </a:p>
          <a:p>
            <a:pPr lvl="1" marL="1117600" indent="-381000">
              <a:buClr>
                <a:schemeClr val="accent6">
                  <a:hueOff val="13513096"/>
                  <a:satOff val="-92324"/>
                  <a:lumOff val="-42615"/>
                </a:schemeClr>
              </a:buClr>
              <a:buSzPct val="123000"/>
              <a:buChar char="⏵"/>
            </a:pPr>
            <a:r>
              <a:t>Potrebna optimizacija pomoću </a:t>
            </a:r>
            <a:r>
              <a:rPr>
                <a:latin typeface="+mn-lt"/>
                <a:ea typeface="+mn-ea"/>
                <a:cs typeface="+mn-cs"/>
                <a:sym typeface="Montserrat Thin Bold"/>
              </a:rPr>
              <a:t>memoizacija</a:t>
            </a:r>
            <a:r>
              <a:t> ili dinamičkog programiranja</a:t>
            </a:r>
          </a:p>
        </p:txBody>
      </p:sp>
      <p:pic>
        <p:nvPicPr>
          <p:cNvPr id="446" name="pasted-movie.png" descr="pasted-movie.png"/>
          <p:cNvPicPr>
            <a:picLocks noChangeAspect="1"/>
          </p:cNvPicPr>
          <p:nvPr/>
        </p:nvPicPr>
        <p:blipFill>
          <a:blip r:embed="rId2">
            <a:extLst/>
          </a:blip>
          <a:stretch>
            <a:fillRect/>
          </a:stretch>
        </p:blipFill>
        <p:spPr>
          <a:xfrm>
            <a:off x="2679700" y="2295137"/>
            <a:ext cx="13157200" cy="62992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42"/>
                                        </p:tgtEl>
                                        <p:attrNameLst>
                                          <p:attrName>style.visibility</p:attrName>
                                        </p:attrNameLst>
                                      </p:cBhvr>
                                      <p:to>
                                        <p:strVal val="visible"/>
                                      </p:to>
                                    </p:set>
                                    <p:animEffect filter="wipe(left)" transition="in">
                                      <p:cBhvr>
                                        <p:cTn id="7" dur="1000"/>
                                        <p:tgtEl>
                                          <p:spTgt spid="442"/>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446"/>
                                        </p:tgtEl>
                                        <p:attrNameLst>
                                          <p:attrName>style.visibility</p:attrName>
                                        </p:attrNameLst>
                                      </p:cBhvr>
                                      <p:to>
                                        <p:strVal val="visible"/>
                                      </p:to>
                                    </p:set>
                                    <p:anim calcmode="lin" valueType="num">
                                      <p:cBhvr>
                                        <p:cTn id="11" dur="1000" fill="hold"/>
                                        <p:tgtEl>
                                          <p:spTgt spid="446"/>
                                        </p:tgtEl>
                                        <p:attrNameLst>
                                          <p:attrName>ppt_x</p:attrName>
                                        </p:attrNameLst>
                                      </p:cBhvr>
                                      <p:tavLst>
                                        <p:tav tm="0">
                                          <p:val>
                                            <p:strVal val="0-#ppt_w/2"/>
                                          </p:val>
                                        </p:tav>
                                        <p:tav tm="100000">
                                          <p:val>
                                            <p:strVal val="#ppt_x"/>
                                          </p:val>
                                        </p:tav>
                                      </p:tavLst>
                                    </p:anim>
                                    <p:anim calcmode="lin" valueType="num">
                                      <p:cBhvr>
                                        <p:cTn id="12" dur="1000" fill="hold"/>
                                        <p:tgtEl>
                                          <p:spTgt spid="446"/>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Class="entr" nodeType="afterEffect" presetSubtype="8" presetID="22" grpId="3" fill="hold">
                                  <p:stCondLst>
                                    <p:cond delay="0"/>
                                  </p:stCondLst>
                                  <p:iterate type="el" backwards="0">
                                    <p:tmAbs val="0"/>
                                  </p:iterate>
                                  <p:childTnLst>
                                    <p:set>
                                      <p:cBhvr>
                                        <p:cTn id="15" fill="hold"/>
                                        <p:tgtEl>
                                          <p:spTgt spid="441"/>
                                        </p:tgtEl>
                                        <p:attrNameLst>
                                          <p:attrName>style.visibility</p:attrName>
                                        </p:attrNameLst>
                                      </p:cBhvr>
                                      <p:to>
                                        <p:strVal val="visible"/>
                                      </p:to>
                                    </p:set>
                                    <p:animEffect filter="wipe(left)" transition="in">
                                      <p:cBhvr>
                                        <p:cTn id="16" dur="1000"/>
                                        <p:tgtEl>
                                          <p:spTgt spid="441"/>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443">
                                            <p:bg/>
                                          </p:spTgt>
                                        </p:tgtEl>
                                        <p:attrNameLst>
                                          <p:attrName>style.visibility</p:attrName>
                                        </p:attrNameLst>
                                      </p:cBhvr>
                                      <p:to>
                                        <p:strVal val="visible"/>
                                      </p:to>
                                    </p:set>
                                  </p:childTnLst>
                                </p:cTn>
                              </p:par>
                              <p:par>
                                <p:cTn id="21" presetClass="entr" nodeType="withEffect" presetSubtype="0" presetID="1" grpId="4" fill="hold">
                                  <p:stCondLst>
                                    <p:cond delay="0"/>
                                  </p:stCondLst>
                                  <p:iterate type="el" backwards="0">
                                    <p:tmAbs val="0"/>
                                  </p:iterate>
                                  <p:childTnLst>
                                    <p:set>
                                      <p:cBhvr>
                                        <p:cTn id="22" fill="hold"/>
                                        <p:tgtEl>
                                          <p:spTgt spid="44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4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4" fill="hold">
                                  <p:stCondLst>
                                    <p:cond delay="0"/>
                                  </p:stCondLst>
                                  <p:iterate type="el" backwards="0">
                                    <p:tmAbs val="0"/>
                                  </p:iterate>
                                  <p:childTnLst>
                                    <p:set>
                                      <p:cBhvr>
                                        <p:cTn id="30" fill="hold"/>
                                        <p:tgtEl>
                                          <p:spTgt spid="44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4" fill="hold">
                                  <p:stCondLst>
                                    <p:cond delay="0"/>
                                  </p:stCondLst>
                                  <p:iterate type="el" backwards="0">
                                    <p:tmAbs val="0"/>
                                  </p:iterate>
                                  <p:childTnLst>
                                    <p:set>
                                      <p:cBhvr>
                                        <p:cTn id="34" fill="hold"/>
                                        <p:tgtEl>
                                          <p:spTgt spid="44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32" presetID="4" grpId="5" fill="hold">
                                  <p:stCondLst>
                                    <p:cond delay="0"/>
                                  </p:stCondLst>
                                  <p:iterate type="el" backwards="0">
                                    <p:tmAbs val="0"/>
                                  </p:iterate>
                                  <p:childTnLst>
                                    <p:set>
                                      <p:cBhvr>
                                        <p:cTn id="38" fill="hold"/>
                                        <p:tgtEl>
                                          <p:spTgt spid="444"/>
                                        </p:tgtEl>
                                        <p:attrNameLst>
                                          <p:attrName>style.visibility</p:attrName>
                                        </p:attrNameLst>
                                      </p:cBhvr>
                                      <p:to>
                                        <p:strVal val="visible"/>
                                      </p:to>
                                    </p:set>
                                    <p:animEffect filter="box(out)" transition="in">
                                      <p:cBhvr>
                                        <p:cTn id="39" dur="1000"/>
                                        <p:tgtEl>
                                          <p:spTgt spid="444"/>
                                        </p:tgtEl>
                                      </p:cBhvr>
                                    </p:animEffect>
                                  </p:childTnLst>
                                </p:cTn>
                              </p:par>
                            </p:childTnLst>
                          </p:cTn>
                        </p:par>
                        <p:par>
                          <p:cTn id="40" fill="hold">
                            <p:stCondLst>
                              <p:cond delay="1000"/>
                            </p:stCondLst>
                            <p:childTnLst>
                              <p:par>
                                <p:cTn id="41" presetClass="entr" nodeType="afterEffect" presetSubtype="0" presetID="1" grpId="6" fill="hold">
                                  <p:stCondLst>
                                    <p:cond delay="0"/>
                                  </p:stCondLst>
                                  <p:iterate type="el" backwards="0">
                                    <p:tmAbs val="0"/>
                                  </p:iterate>
                                  <p:childTnLst>
                                    <p:set>
                                      <p:cBhvr>
                                        <p:cTn id="42" fill="hold"/>
                                        <p:tgtEl>
                                          <p:spTgt spid="445">
                                            <p:bg/>
                                          </p:spTgt>
                                        </p:tgtEl>
                                        <p:attrNameLst>
                                          <p:attrName>style.visibility</p:attrName>
                                        </p:attrNameLst>
                                      </p:cBhvr>
                                      <p:to>
                                        <p:strVal val="visible"/>
                                      </p:to>
                                    </p:set>
                                  </p:childTnLst>
                                </p:cTn>
                              </p:par>
                              <p:par>
                                <p:cTn id="43" presetClass="entr" nodeType="withEffect" presetSubtype="0" presetID="1" grpId="6" fill="hold">
                                  <p:stCondLst>
                                    <p:cond delay="0"/>
                                  </p:stCondLst>
                                  <p:iterate type="el" backwards="0">
                                    <p:tmAbs val="0"/>
                                  </p:iterate>
                                  <p:childTnLst>
                                    <p:set>
                                      <p:cBhvr>
                                        <p:cTn id="44" fill="hold"/>
                                        <p:tgtEl>
                                          <p:spTgt spid="44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6" fill="hold">
                                  <p:stCondLst>
                                    <p:cond delay="0"/>
                                  </p:stCondLst>
                                  <p:iterate type="el" backwards="0">
                                    <p:tmAbs val="0"/>
                                  </p:iterate>
                                  <p:childTnLst>
                                    <p:set>
                                      <p:cBhvr>
                                        <p:cTn id="48" fill="hold"/>
                                        <p:tgtEl>
                                          <p:spTgt spid="44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4" grpId="5"/>
      <p:bldP build="whole" bldLvl="1" animBg="1" rev="0" advAuto="0" spid="442" grpId="1"/>
      <p:bldP build="p" bldLvl="5" animBg="1" rev="0" advAuto="0" spid="443" grpId="4"/>
      <p:bldP build="p" bldLvl="5" animBg="1" rev="0" advAuto="0" spid="445" grpId="6"/>
      <p:bldP build="whole" bldLvl="1" animBg="1" rev="0" advAuto="0" spid="441" grpId="3"/>
      <p:bldP build="whole" bldLvl="1" animBg="1" rev="0" advAuto="0" spid="446" grpId="2"/>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Faktorska vremenska složenost"/>
          <p:cNvSpPr txBox="1"/>
          <p:nvPr>
            <p:ph type="title"/>
          </p:nvPr>
        </p:nvSpPr>
        <p:spPr>
          <a:prstGeom prst="rect">
            <a:avLst/>
          </a:prstGeom>
        </p:spPr>
        <p:txBody>
          <a:bodyPr/>
          <a:lstStyle/>
          <a:p>
            <a:pPr/>
            <a:r>
              <a:t>Faktorska vremenska složenost</a:t>
            </a:r>
          </a:p>
        </p:txBody>
      </p:sp>
      <p:sp>
        <p:nvSpPr>
          <p:cNvPr id="449" name="Raste brže od eksponencijalnog — broj kombinacija eksplodira sa porastom n."/>
          <p:cNvSpPr txBox="1"/>
          <p:nvPr>
            <p:ph type="body" sz="quarter" idx="1"/>
          </p:nvPr>
        </p:nvSpPr>
        <p:spPr>
          <a:xfrm>
            <a:off x="15633571" y="4622809"/>
            <a:ext cx="8181234" cy="2274393"/>
          </a:xfrm>
          <a:prstGeom prst="rect">
            <a:avLst/>
          </a:prstGeom>
        </p:spPr>
        <p:txBody>
          <a:bodyPr/>
          <a:lstStyle/>
          <a:p>
            <a:pPr marL="0" indent="0" algn="ctr">
              <a:buClrTx/>
              <a:buSzTx/>
              <a:buNone/>
              <a:defRPr baseline="-8571" sz="3500"/>
            </a:pPr>
            <a:r>
              <a:rPr>
                <a:latin typeface="+mn-lt"/>
                <a:ea typeface="+mn-ea"/>
                <a:cs typeface="+mn-cs"/>
                <a:sym typeface="Montserrat Thin Bold"/>
              </a:rPr>
              <a:t>Raste brže od eksponencijalnog</a:t>
            </a:r>
            <a:r>
              <a:t> — broj kombinacija </a:t>
            </a:r>
            <a:r>
              <a:rPr>
                <a:latin typeface="+mn-lt"/>
                <a:ea typeface="+mn-ea"/>
                <a:cs typeface="+mn-cs"/>
                <a:sym typeface="Montserrat Thin Bold"/>
              </a:rPr>
              <a:t>eksplodira</a:t>
            </a:r>
            <a:r>
              <a:t> sa porastom </a:t>
            </a:r>
            <a:r>
              <a:rPr i="1"/>
              <a:t>n</a:t>
            </a:r>
            <a:r>
              <a:t>.</a:t>
            </a:r>
          </a:p>
        </p:txBody>
      </p:sp>
      <p:sp>
        <p:nvSpPr>
          <p:cNvPr id="450" name="Equation"/>
          <p:cNvSpPr txBox="1"/>
          <p:nvPr/>
        </p:nvSpPr>
        <p:spPr>
          <a:xfrm>
            <a:off x="2032000" y="2556891"/>
            <a:ext cx="3138972" cy="996646"/>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n</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m:t>
                  </m:r>
                </m:oMath>
              </m:oMathPara>
            </a14:m>
            <a:endParaRPr sz="9200"/>
          </a:p>
        </p:txBody>
      </p:sp>
      <p:sp>
        <p:nvSpPr>
          <p:cNvPr id="451" name="Primeri:…"/>
          <p:cNvSpPr txBox="1"/>
          <p:nvPr/>
        </p:nvSpPr>
        <p:spPr>
          <a:xfrm>
            <a:off x="2032000" y="7892843"/>
            <a:ext cx="15688733" cy="31527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lnSpc>
                <a:spcPct val="100000"/>
              </a:lnSpc>
              <a:spcBef>
                <a:spcPts val="0"/>
              </a:spcBef>
              <a:defRPr baseline="0" sz="3600">
                <a:latin typeface="+mn-lt"/>
                <a:ea typeface="+mn-ea"/>
                <a:cs typeface="+mn-cs"/>
                <a:sym typeface="Montserrat Thin Bold"/>
              </a:defRPr>
            </a:pPr>
            <a:r>
              <a:t>Primeri:</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Permutacije</a:t>
            </a:r>
            <a:r>
              <a:t> svih elemenata</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Putujući trgovac</a:t>
            </a:r>
            <a:r>
              <a:t> (brute-force)</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Raspoređivanje uloga</a:t>
            </a:r>
            <a:r>
              <a:t> među n osoba</a:t>
            </a:r>
          </a:p>
        </p:txBody>
      </p:sp>
      <p:sp>
        <p:nvSpPr>
          <p:cNvPr id="452" name="Rounded Rectangle"/>
          <p:cNvSpPr/>
          <p:nvPr/>
        </p:nvSpPr>
        <p:spPr>
          <a:xfrm>
            <a:off x="1938866" y="10860027"/>
            <a:ext cx="14315943" cy="1420604"/>
          </a:xfrm>
          <a:prstGeom prst="roundRect">
            <a:avLst>
              <a:gd name="adj" fmla="val 13410"/>
            </a:avLst>
          </a:prstGeom>
          <a:solidFill>
            <a:srgbClr val="FFF9C4"/>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53" name="Napomena:…"/>
          <p:cNvSpPr txBox="1"/>
          <p:nvPr/>
        </p:nvSpPr>
        <p:spPr>
          <a:xfrm>
            <a:off x="2032000" y="10860028"/>
            <a:ext cx="14129676" cy="1542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Napomena:</a:t>
            </a:r>
          </a:p>
          <a:p>
            <a:pPr lvl="1" marL="1117600" indent="-381000">
              <a:buClr>
                <a:schemeClr val="accent6">
                  <a:hueOff val="13513096"/>
                  <a:satOff val="-92324"/>
                  <a:lumOff val="-42615"/>
                </a:schemeClr>
              </a:buClr>
              <a:buSzPct val="123000"/>
              <a:buChar char="⏵"/>
            </a:pPr>
            <a:r>
              <a:t>Praktično </a:t>
            </a:r>
            <a:r>
              <a:rPr>
                <a:latin typeface="+mn-lt"/>
                <a:ea typeface="+mn-ea"/>
                <a:cs typeface="+mn-cs"/>
                <a:sym typeface="Montserrat Thin Bold"/>
              </a:rPr>
              <a:t>neupotrebljivo bez heuristika ili ograničenja problema</a:t>
            </a:r>
          </a:p>
        </p:txBody>
      </p:sp>
      <p:pic>
        <p:nvPicPr>
          <p:cNvPr id="454" name="pasted-movie.png" descr="pasted-movie.png"/>
          <p:cNvPicPr>
            <a:picLocks noChangeAspect="1"/>
          </p:cNvPicPr>
          <p:nvPr/>
        </p:nvPicPr>
        <p:blipFill>
          <a:blip r:embed="rId2">
            <a:extLst/>
          </a:blip>
          <a:stretch>
            <a:fillRect/>
          </a:stretch>
        </p:blipFill>
        <p:spPr>
          <a:xfrm>
            <a:off x="2675466" y="2333565"/>
            <a:ext cx="13848033" cy="685288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50"/>
                                        </p:tgtEl>
                                        <p:attrNameLst>
                                          <p:attrName>style.visibility</p:attrName>
                                        </p:attrNameLst>
                                      </p:cBhvr>
                                      <p:to>
                                        <p:strVal val="visible"/>
                                      </p:to>
                                    </p:set>
                                    <p:animEffect filter="wipe(left)" transition="in">
                                      <p:cBhvr>
                                        <p:cTn id="7" dur="1000"/>
                                        <p:tgtEl>
                                          <p:spTgt spid="450"/>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454"/>
                                        </p:tgtEl>
                                        <p:attrNameLst>
                                          <p:attrName>style.visibility</p:attrName>
                                        </p:attrNameLst>
                                      </p:cBhvr>
                                      <p:to>
                                        <p:strVal val="visible"/>
                                      </p:to>
                                    </p:set>
                                    <p:anim calcmode="lin" valueType="num">
                                      <p:cBhvr>
                                        <p:cTn id="11" dur="1000" fill="hold"/>
                                        <p:tgtEl>
                                          <p:spTgt spid="454"/>
                                        </p:tgtEl>
                                        <p:attrNameLst>
                                          <p:attrName>ppt_x</p:attrName>
                                        </p:attrNameLst>
                                      </p:cBhvr>
                                      <p:tavLst>
                                        <p:tav tm="0">
                                          <p:val>
                                            <p:strVal val="0-#ppt_w/2"/>
                                          </p:val>
                                        </p:tav>
                                        <p:tav tm="100000">
                                          <p:val>
                                            <p:strVal val="#ppt_x"/>
                                          </p:val>
                                        </p:tav>
                                      </p:tavLst>
                                    </p:anim>
                                    <p:anim calcmode="lin" valueType="num">
                                      <p:cBhvr>
                                        <p:cTn id="12" dur="1000" fill="hold"/>
                                        <p:tgtEl>
                                          <p:spTgt spid="454"/>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Class="entr" nodeType="afterEffect" presetSubtype="8" presetID="22" grpId="3" fill="hold">
                                  <p:stCondLst>
                                    <p:cond delay="0"/>
                                  </p:stCondLst>
                                  <p:iterate type="el" backwards="0">
                                    <p:tmAbs val="0"/>
                                  </p:iterate>
                                  <p:childTnLst>
                                    <p:set>
                                      <p:cBhvr>
                                        <p:cTn id="15" fill="hold"/>
                                        <p:tgtEl>
                                          <p:spTgt spid="449"/>
                                        </p:tgtEl>
                                        <p:attrNameLst>
                                          <p:attrName>style.visibility</p:attrName>
                                        </p:attrNameLst>
                                      </p:cBhvr>
                                      <p:to>
                                        <p:strVal val="visible"/>
                                      </p:to>
                                    </p:set>
                                    <p:animEffect filter="wipe(left)" transition="in">
                                      <p:cBhvr>
                                        <p:cTn id="16" dur="1000"/>
                                        <p:tgtEl>
                                          <p:spTgt spid="449"/>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451">
                                            <p:bg/>
                                          </p:spTgt>
                                        </p:tgtEl>
                                        <p:attrNameLst>
                                          <p:attrName>style.visibility</p:attrName>
                                        </p:attrNameLst>
                                      </p:cBhvr>
                                      <p:to>
                                        <p:strVal val="visible"/>
                                      </p:to>
                                    </p:set>
                                  </p:childTnLst>
                                </p:cTn>
                              </p:par>
                              <p:par>
                                <p:cTn id="21" presetClass="entr" nodeType="withEffect" presetSubtype="0" presetID="1" grpId="4" fill="hold">
                                  <p:stCondLst>
                                    <p:cond delay="0"/>
                                  </p:stCondLst>
                                  <p:iterate type="el" backwards="0">
                                    <p:tmAbs val="0"/>
                                  </p:iterate>
                                  <p:childTnLst>
                                    <p:set>
                                      <p:cBhvr>
                                        <p:cTn id="22" fill="hold"/>
                                        <p:tgtEl>
                                          <p:spTgt spid="45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5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4" fill="hold">
                                  <p:stCondLst>
                                    <p:cond delay="0"/>
                                  </p:stCondLst>
                                  <p:iterate type="el" backwards="0">
                                    <p:tmAbs val="0"/>
                                  </p:iterate>
                                  <p:childTnLst>
                                    <p:set>
                                      <p:cBhvr>
                                        <p:cTn id="30" fill="hold"/>
                                        <p:tgtEl>
                                          <p:spTgt spid="45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4" fill="hold">
                                  <p:stCondLst>
                                    <p:cond delay="0"/>
                                  </p:stCondLst>
                                  <p:iterate type="el" backwards="0">
                                    <p:tmAbs val="0"/>
                                  </p:iterate>
                                  <p:childTnLst>
                                    <p:set>
                                      <p:cBhvr>
                                        <p:cTn id="34" fill="hold"/>
                                        <p:tgtEl>
                                          <p:spTgt spid="45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32" presetID="4" grpId="5" fill="hold">
                                  <p:stCondLst>
                                    <p:cond delay="0"/>
                                  </p:stCondLst>
                                  <p:iterate type="el" backwards="0">
                                    <p:tmAbs val="0"/>
                                  </p:iterate>
                                  <p:childTnLst>
                                    <p:set>
                                      <p:cBhvr>
                                        <p:cTn id="38" fill="hold"/>
                                        <p:tgtEl>
                                          <p:spTgt spid="452"/>
                                        </p:tgtEl>
                                        <p:attrNameLst>
                                          <p:attrName>style.visibility</p:attrName>
                                        </p:attrNameLst>
                                      </p:cBhvr>
                                      <p:to>
                                        <p:strVal val="visible"/>
                                      </p:to>
                                    </p:set>
                                    <p:animEffect filter="box(out)" transition="in">
                                      <p:cBhvr>
                                        <p:cTn id="39" dur="1000"/>
                                        <p:tgtEl>
                                          <p:spTgt spid="452"/>
                                        </p:tgtEl>
                                      </p:cBhvr>
                                    </p:animEffect>
                                  </p:childTnLst>
                                </p:cTn>
                              </p:par>
                            </p:childTnLst>
                          </p:cTn>
                        </p:par>
                        <p:par>
                          <p:cTn id="40" fill="hold">
                            <p:stCondLst>
                              <p:cond delay="1000"/>
                            </p:stCondLst>
                            <p:childTnLst>
                              <p:par>
                                <p:cTn id="41" presetClass="entr" nodeType="afterEffect" presetSubtype="0" presetID="1" grpId="6" fill="hold">
                                  <p:stCondLst>
                                    <p:cond delay="0"/>
                                  </p:stCondLst>
                                  <p:iterate type="el" backwards="0">
                                    <p:tmAbs val="0"/>
                                  </p:iterate>
                                  <p:childTnLst>
                                    <p:set>
                                      <p:cBhvr>
                                        <p:cTn id="42" fill="hold"/>
                                        <p:tgtEl>
                                          <p:spTgt spid="453">
                                            <p:bg/>
                                          </p:spTgt>
                                        </p:tgtEl>
                                        <p:attrNameLst>
                                          <p:attrName>style.visibility</p:attrName>
                                        </p:attrNameLst>
                                      </p:cBhvr>
                                      <p:to>
                                        <p:strVal val="visible"/>
                                      </p:to>
                                    </p:set>
                                  </p:childTnLst>
                                </p:cTn>
                              </p:par>
                              <p:par>
                                <p:cTn id="43" presetClass="entr" nodeType="withEffect" presetSubtype="0" presetID="1" grpId="6" fill="hold">
                                  <p:stCondLst>
                                    <p:cond delay="0"/>
                                  </p:stCondLst>
                                  <p:iterate type="el" backwards="0">
                                    <p:tmAbs val="0"/>
                                  </p:iterate>
                                  <p:childTnLst>
                                    <p:set>
                                      <p:cBhvr>
                                        <p:cTn id="44" fill="hold"/>
                                        <p:tgtEl>
                                          <p:spTgt spid="45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6" fill="hold">
                                  <p:stCondLst>
                                    <p:cond delay="0"/>
                                  </p:stCondLst>
                                  <p:iterate type="el" backwards="0">
                                    <p:tmAbs val="0"/>
                                  </p:iterate>
                                  <p:childTnLst>
                                    <p:set>
                                      <p:cBhvr>
                                        <p:cTn id="48" fill="hold"/>
                                        <p:tgtEl>
                                          <p:spTgt spid="45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0" grpId="1"/>
      <p:bldP build="whole" bldLvl="1" animBg="1" rev="0" advAuto="0" spid="454" grpId="2"/>
      <p:bldP build="p" bldLvl="5" animBg="1" rev="0" advAuto="0" spid="451" grpId="4"/>
      <p:bldP build="p" bldLvl="5" animBg="1" rev="0" advAuto="0" spid="453" grpId="6"/>
      <p:bldP build="whole" bldLvl="1" animBg="1" rev="0" advAuto="0" spid="452" grpId="5"/>
      <p:bldP build="whole" bldLvl="1" animBg="1" rev="0" advAuto="0" spid="449" grpId="3"/>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Rounded Rectangle"/>
          <p:cNvSpPr/>
          <p:nvPr/>
        </p:nvSpPr>
        <p:spPr>
          <a:xfrm>
            <a:off x="1907843" y="2647744"/>
            <a:ext cx="14578477" cy="1376597"/>
          </a:xfrm>
          <a:prstGeom prst="roundRect">
            <a:avLst>
              <a:gd name="adj" fmla="val 13838"/>
            </a:avLst>
          </a:prstGeom>
          <a:solidFill>
            <a:srgbClr val="E6F4FF"/>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57" name="Rounded Rectangle"/>
          <p:cNvSpPr/>
          <p:nvPr/>
        </p:nvSpPr>
        <p:spPr>
          <a:xfrm>
            <a:off x="1907843" y="4467367"/>
            <a:ext cx="17348464" cy="1376598"/>
          </a:xfrm>
          <a:prstGeom prst="roundRect">
            <a:avLst>
              <a:gd name="adj" fmla="val 13838"/>
            </a:avLst>
          </a:prstGeom>
          <a:solidFill>
            <a:srgbClr val="FFF8D1"/>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58" name="Rounded Rectangle"/>
          <p:cNvSpPr/>
          <p:nvPr/>
        </p:nvSpPr>
        <p:spPr>
          <a:xfrm>
            <a:off x="1905000" y="6341841"/>
            <a:ext cx="16489165" cy="1376598"/>
          </a:xfrm>
          <a:prstGeom prst="roundRect">
            <a:avLst>
              <a:gd name="adj" fmla="val 13838"/>
            </a:avLst>
          </a:prstGeom>
          <a:solidFill>
            <a:srgbClr val="F5F5F5"/>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59" name="Kako odrediti vremensku složenost algoritma?"/>
          <p:cNvSpPr txBox="1"/>
          <p:nvPr>
            <p:ph type="title"/>
          </p:nvPr>
        </p:nvSpPr>
        <p:spPr>
          <a:xfrm>
            <a:off x="2092990" y="203772"/>
            <a:ext cx="22338396" cy="1988246"/>
          </a:xfrm>
          <a:prstGeom prst="rect">
            <a:avLst/>
          </a:prstGeom>
        </p:spPr>
        <p:txBody>
          <a:bodyPr/>
          <a:lstStyle/>
          <a:p>
            <a:pPr/>
            <a:r>
              <a:t>Kako odrediti vremensku složenost algoritma?</a:t>
            </a:r>
          </a:p>
        </p:txBody>
      </p:sp>
      <p:sp>
        <p:nvSpPr>
          <p:cNvPr id="460" name="Izračunavanje složenosti svake naredbe…"/>
          <p:cNvSpPr txBox="1"/>
          <p:nvPr>
            <p:ph type="body" sz="quarter" idx="1"/>
          </p:nvPr>
        </p:nvSpPr>
        <p:spPr>
          <a:xfrm>
            <a:off x="2031207" y="2721376"/>
            <a:ext cx="14331749" cy="1305533"/>
          </a:xfrm>
          <a:prstGeom prst="rect">
            <a:avLst/>
          </a:prstGeom>
        </p:spPr>
        <p:txBody>
          <a:bodyPr/>
          <a:lstStyle/>
          <a:p>
            <a:pPr marL="609600" indent="-609600" defTabSz="825500">
              <a:lnSpc>
                <a:spcPct val="100000"/>
              </a:lnSpc>
              <a:spcBef>
                <a:spcPts val="0"/>
              </a:spcBef>
              <a:buChar char="1️⃣ "/>
              <a:defRPr baseline="0" sz="3600">
                <a:latin typeface="+mn-lt"/>
                <a:ea typeface="+mn-ea"/>
                <a:cs typeface="+mn-cs"/>
                <a:sym typeface="Montserrat Thin Bold"/>
              </a:defRPr>
            </a:pPr>
            <a:r>
              <a:t>Izračunavanje složenosti svake naredbe</a:t>
            </a:r>
          </a:p>
          <a:p>
            <a:pPr lvl="1" marL="1308100" indent="-571500">
              <a:buChar char="🔍 "/>
            </a:pPr>
            <a:r>
              <a:t>Za svaku naredbu procenjujemo </a:t>
            </a:r>
            <a:r>
              <a:rPr>
                <a:latin typeface="+mn-lt"/>
                <a:ea typeface="+mn-ea"/>
                <a:cs typeface="+mn-cs"/>
                <a:sym typeface="Montserrat Thin Bold"/>
              </a:rPr>
              <a:t>broj izvršavanja</a:t>
            </a:r>
            <a:r>
              <a:t> i </a:t>
            </a:r>
            <a:r>
              <a:rPr>
                <a:latin typeface="+mn-lt"/>
                <a:ea typeface="+mn-ea"/>
                <a:cs typeface="+mn-cs"/>
                <a:sym typeface="Montserrat Thin Bold"/>
              </a:rPr>
              <a:t>njenu složenost</a:t>
            </a:r>
          </a:p>
        </p:txBody>
      </p:sp>
      <p:sp>
        <p:nvSpPr>
          <p:cNvPr id="461" name="Zadržavanje dominantnog člana…"/>
          <p:cNvSpPr txBox="1"/>
          <p:nvPr/>
        </p:nvSpPr>
        <p:spPr>
          <a:xfrm>
            <a:off x="2032000" y="4556267"/>
            <a:ext cx="17100151" cy="12562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2️⃣ "/>
              <a:defRPr baseline="0" sz="3600">
                <a:latin typeface="+mn-lt"/>
                <a:ea typeface="+mn-ea"/>
                <a:cs typeface="+mn-cs"/>
                <a:sym typeface="Montserrat Thin Bold"/>
              </a:defRPr>
            </a:pPr>
            <a:r>
              <a:t>Zadržavanje dominantnog člana</a:t>
            </a:r>
          </a:p>
          <a:p>
            <a:pPr lvl="1" marL="1308100" indent="-571500">
              <a:buClr>
                <a:schemeClr val="accent6">
                  <a:hueOff val="13513096"/>
                  <a:satOff val="-92324"/>
                  <a:lumOff val="-42615"/>
                </a:schemeClr>
              </a:buClr>
              <a:buSzPct val="123000"/>
              <a:buChar char="📈 "/>
            </a:pPr>
            <a:r>
              <a:t>U izrazu zadržavamo samo </a:t>
            </a:r>
            <a:r>
              <a:rPr>
                <a:latin typeface="+mn-lt"/>
                <a:ea typeface="+mn-ea"/>
                <a:cs typeface="+mn-cs"/>
                <a:sym typeface="Montserrat Thin Bold"/>
              </a:rPr>
              <a:t>najveći rastući deo</a:t>
            </a:r>
            <a:r>
              <a:t>, jer on </a:t>
            </a:r>
            <a:r>
              <a:rPr>
                <a:latin typeface="+mn-lt"/>
                <a:ea typeface="+mn-ea"/>
                <a:cs typeface="+mn-cs"/>
                <a:sym typeface="Montserrat Thin Bold"/>
              </a:rPr>
              <a:t>najviše utiče na ponašanje</a:t>
            </a:r>
          </a:p>
        </p:txBody>
      </p:sp>
      <p:sp>
        <p:nvSpPr>
          <p:cNvPr id="462" name="Ignorisanje konstanti…"/>
          <p:cNvSpPr txBox="1"/>
          <p:nvPr/>
        </p:nvSpPr>
        <p:spPr>
          <a:xfrm>
            <a:off x="2032000" y="6341841"/>
            <a:ext cx="16150959" cy="13765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3️⃣ "/>
              <a:defRPr baseline="0" sz="3600">
                <a:latin typeface="+mn-lt"/>
                <a:ea typeface="+mn-ea"/>
                <a:cs typeface="+mn-cs"/>
                <a:sym typeface="Montserrat Thin Bold"/>
              </a:defRPr>
            </a:pPr>
            <a:r>
              <a:t>Ignorisanje konstanti</a:t>
            </a:r>
          </a:p>
          <a:p>
            <a:pPr lvl="1" marL="1308100" indent="-571500">
              <a:buClr>
                <a:schemeClr val="accent6">
                  <a:hueOff val="13513096"/>
                  <a:satOff val="-92324"/>
                  <a:lumOff val="-42615"/>
                </a:schemeClr>
              </a:buClr>
              <a:buSzPct val="123000"/>
              <a:buChar char="🚫 "/>
            </a:pPr>
            <a:r>
              <a:t>Konstantni faktori (poput </a:t>
            </a:r>
            <a:r>
              <a:rPr i="1"/>
              <a:t>5*n</a:t>
            </a:r>
            <a:r>
              <a:t> postaje </a:t>
            </a:r>
            <a:r>
              <a:rPr i="1"/>
              <a:t>n</a:t>
            </a:r>
            <a:r>
              <a:t>) </a:t>
            </a:r>
            <a:r>
              <a:rPr>
                <a:latin typeface="+mn-lt"/>
                <a:ea typeface="+mn-ea"/>
                <a:cs typeface="+mn-cs"/>
                <a:sym typeface="Montserrat Thin Bold"/>
              </a:rPr>
              <a:t>ne utiču na asimptotsko ponašanje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456"/>
                                        </p:tgtEl>
                                        <p:attrNameLst>
                                          <p:attrName>style.visibility</p:attrName>
                                        </p:attrNameLst>
                                      </p:cBhvr>
                                      <p:to>
                                        <p:strVal val="visible"/>
                                      </p:to>
                                    </p:set>
                                    <p:animEffect filter="box(out)" transition="in">
                                      <p:cBhvr>
                                        <p:cTn id="7" dur="1000"/>
                                        <p:tgtEl>
                                          <p:spTgt spid="456"/>
                                        </p:tgtEl>
                                      </p:cBhvr>
                                    </p:animEffect>
                                  </p:childTnLst>
                                </p:cTn>
                              </p:par>
                            </p:childTnLst>
                          </p:cTn>
                        </p:par>
                        <p:par>
                          <p:cTn id="8" fill="hold">
                            <p:stCondLst>
                              <p:cond delay="1000"/>
                            </p:stCondLst>
                            <p:childTnLst>
                              <p:par>
                                <p:cTn id="9" presetClass="entr" nodeType="afterEffect" presetSubtype="0" presetID="1" grpId="2" fill="hold">
                                  <p:stCondLst>
                                    <p:cond delay="0"/>
                                  </p:stCondLst>
                                  <p:iterate type="el" backwards="0">
                                    <p:tmAbs val="0"/>
                                  </p:iterate>
                                  <p:childTnLst>
                                    <p:set>
                                      <p:cBhvr>
                                        <p:cTn id="10" fill="hold"/>
                                        <p:tgtEl>
                                          <p:spTgt spid="460">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46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46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32" presetID="4" grpId="3" fill="hold">
                                  <p:stCondLst>
                                    <p:cond delay="0"/>
                                  </p:stCondLst>
                                  <p:iterate type="el" backwards="0">
                                    <p:tmAbs val="0"/>
                                  </p:iterate>
                                  <p:childTnLst>
                                    <p:set>
                                      <p:cBhvr>
                                        <p:cTn id="20" fill="hold"/>
                                        <p:tgtEl>
                                          <p:spTgt spid="457"/>
                                        </p:tgtEl>
                                        <p:attrNameLst>
                                          <p:attrName>style.visibility</p:attrName>
                                        </p:attrNameLst>
                                      </p:cBhvr>
                                      <p:to>
                                        <p:strVal val="visible"/>
                                      </p:to>
                                    </p:set>
                                    <p:animEffect filter="box(out)" transition="in">
                                      <p:cBhvr>
                                        <p:cTn id="21" dur="1000"/>
                                        <p:tgtEl>
                                          <p:spTgt spid="457"/>
                                        </p:tgtEl>
                                      </p:cBhvr>
                                    </p:animEffect>
                                  </p:childTnLst>
                                </p:cTn>
                              </p:par>
                            </p:childTnLst>
                          </p:cTn>
                        </p:par>
                        <p:par>
                          <p:cTn id="22" fill="hold">
                            <p:stCondLst>
                              <p:cond delay="1000"/>
                            </p:stCondLst>
                            <p:childTnLst>
                              <p:par>
                                <p:cTn id="23" presetClass="entr" nodeType="afterEffect" presetSubtype="0" presetID="1" grpId="4" fill="hold">
                                  <p:stCondLst>
                                    <p:cond delay="0"/>
                                  </p:stCondLst>
                                  <p:iterate type="el" backwards="0">
                                    <p:tmAbs val="0"/>
                                  </p:iterate>
                                  <p:childTnLst>
                                    <p:set>
                                      <p:cBhvr>
                                        <p:cTn id="24" fill="hold"/>
                                        <p:tgtEl>
                                          <p:spTgt spid="461">
                                            <p:bg/>
                                          </p:spTgt>
                                        </p:tgtEl>
                                        <p:attrNameLst>
                                          <p:attrName>style.visibility</p:attrName>
                                        </p:attrNameLst>
                                      </p:cBhvr>
                                      <p:to>
                                        <p:strVal val="visible"/>
                                      </p:to>
                                    </p:set>
                                  </p:childTnLst>
                                </p:cTn>
                              </p:par>
                              <p:par>
                                <p:cTn id="25" presetClass="entr" nodeType="withEffect" presetSubtype="0" presetID="1" grpId="4" fill="hold">
                                  <p:stCondLst>
                                    <p:cond delay="0"/>
                                  </p:stCondLst>
                                  <p:iterate type="el" backwards="0">
                                    <p:tmAbs val="0"/>
                                  </p:iterate>
                                  <p:childTnLst>
                                    <p:set>
                                      <p:cBhvr>
                                        <p:cTn id="26" fill="hold"/>
                                        <p:tgtEl>
                                          <p:spTgt spid="46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4" fill="hold">
                                  <p:stCondLst>
                                    <p:cond delay="0"/>
                                  </p:stCondLst>
                                  <p:iterate type="el" backwards="0">
                                    <p:tmAbs val="0"/>
                                  </p:iterate>
                                  <p:childTnLst>
                                    <p:set>
                                      <p:cBhvr>
                                        <p:cTn id="30" fill="hold"/>
                                        <p:tgtEl>
                                          <p:spTgt spid="46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32" presetID="4" grpId="5" fill="hold">
                                  <p:stCondLst>
                                    <p:cond delay="0"/>
                                  </p:stCondLst>
                                  <p:iterate type="el" backwards="0">
                                    <p:tmAbs val="0"/>
                                  </p:iterate>
                                  <p:childTnLst>
                                    <p:set>
                                      <p:cBhvr>
                                        <p:cTn id="34" fill="hold"/>
                                        <p:tgtEl>
                                          <p:spTgt spid="458"/>
                                        </p:tgtEl>
                                        <p:attrNameLst>
                                          <p:attrName>style.visibility</p:attrName>
                                        </p:attrNameLst>
                                      </p:cBhvr>
                                      <p:to>
                                        <p:strVal val="visible"/>
                                      </p:to>
                                    </p:set>
                                    <p:animEffect filter="box(out)" transition="in">
                                      <p:cBhvr>
                                        <p:cTn id="35" dur="1000"/>
                                        <p:tgtEl>
                                          <p:spTgt spid="458"/>
                                        </p:tgtEl>
                                      </p:cBhvr>
                                    </p:animEffect>
                                  </p:childTnLst>
                                </p:cTn>
                              </p:par>
                            </p:childTnLst>
                          </p:cTn>
                        </p:par>
                        <p:par>
                          <p:cTn id="36" fill="hold">
                            <p:stCondLst>
                              <p:cond delay="1000"/>
                            </p:stCondLst>
                            <p:childTnLst>
                              <p:par>
                                <p:cTn id="37" presetClass="entr" nodeType="afterEffect" presetSubtype="0" presetID="1" grpId="6" fill="hold">
                                  <p:stCondLst>
                                    <p:cond delay="0"/>
                                  </p:stCondLst>
                                  <p:iterate type="el" backwards="0">
                                    <p:tmAbs val="0"/>
                                  </p:iterate>
                                  <p:childTnLst>
                                    <p:set>
                                      <p:cBhvr>
                                        <p:cTn id="38" fill="hold"/>
                                        <p:tgtEl>
                                          <p:spTgt spid="462">
                                            <p:bg/>
                                          </p:spTgt>
                                        </p:tgtEl>
                                        <p:attrNameLst>
                                          <p:attrName>style.visibility</p:attrName>
                                        </p:attrNameLst>
                                      </p:cBhvr>
                                      <p:to>
                                        <p:strVal val="visible"/>
                                      </p:to>
                                    </p:set>
                                  </p:childTnLst>
                                </p:cTn>
                              </p:par>
                              <p:par>
                                <p:cTn id="39" presetClass="entr" nodeType="withEffect" presetSubtype="0" presetID="1" grpId="6" fill="hold">
                                  <p:stCondLst>
                                    <p:cond delay="0"/>
                                  </p:stCondLst>
                                  <p:iterate type="el" backwards="0">
                                    <p:tmAbs val="0"/>
                                  </p:iterate>
                                  <p:childTnLst>
                                    <p:set>
                                      <p:cBhvr>
                                        <p:cTn id="40" fill="hold"/>
                                        <p:tgtEl>
                                          <p:spTgt spid="462">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6" fill="hold">
                                  <p:stCondLst>
                                    <p:cond delay="0"/>
                                  </p:stCondLst>
                                  <p:iterate type="el" backwards="0">
                                    <p:tmAbs val="0"/>
                                  </p:iterate>
                                  <p:childTnLst>
                                    <p:set>
                                      <p:cBhvr>
                                        <p:cTn id="44" fill="hold"/>
                                        <p:tgtEl>
                                          <p:spTgt spid="46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6" grpId="1"/>
      <p:bldP build="p" bldLvl="5" animBg="1" rev="0" advAuto="0" spid="462" grpId="6"/>
      <p:bldP build="p" bldLvl="5" animBg="1" rev="0" advAuto="0" spid="461" grpId="4"/>
      <p:bldP build="whole" bldLvl="1" animBg="1" rev="0" advAuto="0" spid="457" grpId="3"/>
      <p:bldP build="p" bldLvl="5" animBg="1" rev="0" advAuto="0" spid="460" grpId="2"/>
      <p:bldP build="whole" bldLvl="1" animBg="1" rev="0" advAuto="0" spid="458" grpId="5"/>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Kako odrediti vremensku složenost algoritma?"/>
          <p:cNvSpPr txBox="1"/>
          <p:nvPr>
            <p:ph type="title"/>
          </p:nvPr>
        </p:nvSpPr>
        <p:spPr>
          <a:xfrm>
            <a:off x="2092990" y="203772"/>
            <a:ext cx="22338396" cy="1988246"/>
          </a:xfrm>
          <a:prstGeom prst="rect">
            <a:avLst/>
          </a:prstGeom>
        </p:spPr>
        <p:txBody>
          <a:bodyPr/>
          <a:lstStyle/>
          <a:p>
            <a:pPr/>
            <a:r>
              <a:t>Kako odrediti vremensku složenost algoritma?</a:t>
            </a:r>
          </a:p>
        </p:txBody>
      </p:sp>
      <p:sp>
        <p:nvSpPr>
          <p:cNvPr id="465" name="Primer 1 — Odrediti slozenost sledeceg koda:"/>
          <p:cNvSpPr txBox="1"/>
          <p:nvPr>
            <p:ph type="body" sz="quarter" idx="1"/>
          </p:nvPr>
        </p:nvSpPr>
        <p:spPr>
          <a:xfrm>
            <a:off x="2031207" y="2466834"/>
            <a:ext cx="14247877" cy="711481"/>
          </a:xfrm>
          <a:prstGeom prst="rect">
            <a:avLst/>
          </a:prstGeom>
        </p:spPr>
        <p:txBody>
          <a:bodyPr/>
          <a:lstStyle>
            <a:lvl1pPr marL="0" indent="0" defTabSz="825500">
              <a:lnSpc>
                <a:spcPct val="100000"/>
              </a:lnSpc>
              <a:spcBef>
                <a:spcPts val="0"/>
              </a:spcBef>
              <a:buClrTx/>
              <a:buSzTx/>
              <a:buNone/>
              <a:defRPr baseline="0" sz="3600">
                <a:latin typeface="+mn-lt"/>
                <a:ea typeface="+mn-ea"/>
                <a:cs typeface="+mn-cs"/>
                <a:sym typeface="Montserrat Thin Bold"/>
              </a:defRPr>
            </a:lvl1pPr>
          </a:lstStyle>
          <a:p>
            <a:pPr/>
            <a:r>
              <a:t>Primer 1 — Odrediti slozenost sledeceg koda:</a:t>
            </a:r>
          </a:p>
        </p:txBody>
      </p:sp>
      <p:pic>
        <p:nvPicPr>
          <p:cNvPr id="466" name="pasted-movie.png" descr="pasted-movie.png"/>
          <p:cNvPicPr>
            <a:picLocks noChangeAspect="1"/>
          </p:cNvPicPr>
          <p:nvPr/>
        </p:nvPicPr>
        <p:blipFill>
          <a:blip r:embed="rId2">
            <a:extLst/>
          </a:blip>
          <a:stretch>
            <a:fillRect/>
          </a:stretch>
        </p:blipFill>
        <p:spPr>
          <a:xfrm>
            <a:off x="1286933" y="1849966"/>
            <a:ext cx="11785601" cy="7848601"/>
          </a:xfrm>
          <a:prstGeom prst="rect">
            <a:avLst/>
          </a:prstGeom>
          <a:ln w="12700">
            <a:miter lim="400000"/>
          </a:ln>
        </p:spPr>
      </p:pic>
      <p:sp>
        <p:nvSpPr>
          <p:cNvPr id="467" name="Broj naredbi:…"/>
          <p:cNvSpPr txBox="1"/>
          <p:nvPr/>
        </p:nvSpPr>
        <p:spPr>
          <a:xfrm>
            <a:off x="2032000" y="8592510"/>
            <a:ext cx="14247877" cy="16861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8000" indent="-508000">
              <a:buClr>
                <a:schemeClr val="accent6">
                  <a:hueOff val="13513096"/>
                  <a:satOff val="-92324"/>
                  <a:lumOff val="-42615"/>
                </a:schemeClr>
              </a:buClr>
              <a:buSzPct val="123000"/>
              <a:buChar char="🔢"/>
            </a:pPr>
            <a:r>
              <a:t>Broj naredbi: </a:t>
            </a:r>
            <a14:m>
              <m:oMath>
                <m:r>
                  <a:rPr xmlns:a="http://schemas.openxmlformats.org/drawingml/2006/main" sz="3650" i="1">
                    <a:solidFill>
                      <a:srgbClr val="000000"/>
                    </a:solidFill>
                    <a:latin typeface="Cambria Math" panose="02040503050406030204" pitchFamily="18" charset="0"/>
                  </a:rPr>
                  <m:t>5</m:t>
                </m:r>
                <m:r>
                  <a:rPr xmlns:a="http://schemas.openxmlformats.org/drawingml/2006/main" sz="3650" i="1">
                    <a:solidFill>
                      <a:srgbClr val="000000"/>
                    </a:solidFill>
                    <a:latin typeface="Cambria Math" panose="02040503050406030204" pitchFamily="18" charset="0"/>
                  </a:rPr>
                  <m:t>*</m:t>
                </m:r>
                <m:sSub>
                  <m:e>
                    <m:r>
                      <a:rPr xmlns:a="http://schemas.openxmlformats.org/drawingml/2006/main" sz="3650" i="1">
                        <a:solidFill>
                          <a:srgbClr val="000000"/>
                        </a:solidFill>
                        <a:latin typeface="Cambria Math" panose="02040503050406030204" pitchFamily="18" charset="0"/>
                      </a:rPr>
                      <m:t>c</m:t>
                    </m:r>
                  </m:e>
                  <m:sub>
                    <m:r>
                      <a:rPr xmlns:a="http://schemas.openxmlformats.org/drawingml/2006/main" sz="3650" i="1">
                        <a:solidFill>
                          <a:srgbClr val="000000"/>
                        </a:solidFill>
                        <a:latin typeface="Cambria Math" panose="02040503050406030204" pitchFamily="18" charset="0"/>
                      </a:rPr>
                      <m:t>1</m:t>
                    </m:r>
                  </m:sub>
                </m:sSub>
              </m:oMath>
            </a14:m>
          </a:p>
          <a:p>
            <a:pPr marL="508000" indent="-508000">
              <a:buClr>
                <a:schemeClr val="accent6">
                  <a:hueOff val="13513096"/>
                  <a:satOff val="-92324"/>
                  <a:lumOff val="-42615"/>
                </a:schemeClr>
              </a:buClr>
              <a:buSzPct val="123000"/>
              <a:buChar char="🧠"/>
            </a:pPr>
            <a:r>
              <a:t>Kompleksnost algoritma: </a:t>
            </a: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1</m:t>
                </m:r>
                <m:r>
                  <a:rPr xmlns:a="http://schemas.openxmlformats.org/drawingml/2006/main" sz="3650" i="1">
                    <a:solidFill>
                      <a:srgbClr val="000000"/>
                    </a:solidFill>
                    <a:latin typeface="Cambria Math" panose="02040503050406030204" pitchFamily="18" charset="0"/>
                  </a:rPr>
                  <m:t>)</m:t>
                </m:r>
              </m:oMath>
            </a14:m>
          </a:p>
        </p:txBody>
      </p:sp>
      <p:sp>
        <p:nvSpPr>
          <p:cNvPr id="468" name="Line"/>
          <p:cNvSpPr/>
          <p:nvPr/>
        </p:nvSpPr>
        <p:spPr>
          <a:xfrm flipH="1" flipV="1">
            <a:off x="6544733" y="4682066"/>
            <a:ext cx="6610335"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69" name="Line"/>
          <p:cNvSpPr/>
          <p:nvPr/>
        </p:nvSpPr>
        <p:spPr>
          <a:xfrm flipH="1" flipV="1">
            <a:off x="6544733" y="5202766"/>
            <a:ext cx="6610335"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70" name="Line"/>
          <p:cNvSpPr/>
          <p:nvPr/>
        </p:nvSpPr>
        <p:spPr>
          <a:xfrm flipH="1" flipV="1">
            <a:off x="8600548" y="6244166"/>
            <a:ext cx="4554520"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71" name="Line"/>
          <p:cNvSpPr/>
          <p:nvPr/>
        </p:nvSpPr>
        <p:spPr>
          <a:xfrm flipH="1" flipV="1">
            <a:off x="6544733" y="5723466"/>
            <a:ext cx="6610335"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72" name="Line"/>
          <p:cNvSpPr/>
          <p:nvPr/>
        </p:nvSpPr>
        <p:spPr>
          <a:xfrm flipH="1">
            <a:off x="10824153" y="6764866"/>
            <a:ext cx="2330915"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73" name="Equation"/>
          <p:cNvSpPr txBox="1"/>
          <p:nvPr/>
        </p:nvSpPr>
        <p:spPr>
          <a:xfrm>
            <a:off x="13268802" y="4552964"/>
            <a:ext cx="342937" cy="35980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74" name="Equation"/>
          <p:cNvSpPr txBox="1"/>
          <p:nvPr/>
        </p:nvSpPr>
        <p:spPr>
          <a:xfrm>
            <a:off x="13268802" y="5060964"/>
            <a:ext cx="342937" cy="35980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75" name="Equation"/>
          <p:cNvSpPr txBox="1"/>
          <p:nvPr/>
        </p:nvSpPr>
        <p:spPr>
          <a:xfrm>
            <a:off x="13268802" y="5572861"/>
            <a:ext cx="342937" cy="35980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76" name="Equation"/>
          <p:cNvSpPr txBox="1"/>
          <p:nvPr/>
        </p:nvSpPr>
        <p:spPr>
          <a:xfrm>
            <a:off x="13268802" y="6064264"/>
            <a:ext cx="342937" cy="35980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77" name="Equation"/>
          <p:cNvSpPr txBox="1"/>
          <p:nvPr/>
        </p:nvSpPr>
        <p:spPr>
          <a:xfrm>
            <a:off x="13268802" y="6592758"/>
            <a:ext cx="342937" cy="359804"/>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78" name="Equation"/>
          <p:cNvSpPr txBox="1"/>
          <p:nvPr/>
        </p:nvSpPr>
        <p:spPr>
          <a:xfrm>
            <a:off x="14784336" y="5501388"/>
            <a:ext cx="1511882" cy="444158"/>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479" name="Equation"/>
          <p:cNvSpPr txBox="1"/>
          <p:nvPr/>
        </p:nvSpPr>
        <p:spPr>
          <a:xfrm>
            <a:off x="13268802" y="4552964"/>
            <a:ext cx="342937" cy="35980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80" name="Equation"/>
          <p:cNvSpPr txBox="1"/>
          <p:nvPr/>
        </p:nvSpPr>
        <p:spPr>
          <a:xfrm>
            <a:off x="13268802" y="5060964"/>
            <a:ext cx="342937" cy="35980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81" name="Equation"/>
          <p:cNvSpPr txBox="1"/>
          <p:nvPr/>
        </p:nvSpPr>
        <p:spPr>
          <a:xfrm>
            <a:off x="13268802" y="5572861"/>
            <a:ext cx="342937" cy="35980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82" name="Equation"/>
          <p:cNvSpPr txBox="1"/>
          <p:nvPr/>
        </p:nvSpPr>
        <p:spPr>
          <a:xfrm>
            <a:off x="13268802" y="6064264"/>
            <a:ext cx="342937" cy="35980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83" name="Equation"/>
          <p:cNvSpPr txBox="1"/>
          <p:nvPr/>
        </p:nvSpPr>
        <p:spPr>
          <a:xfrm>
            <a:off x="13268802" y="6592758"/>
            <a:ext cx="342937" cy="359804"/>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84" name="Equation"/>
          <p:cNvSpPr txBox="1"/>
          <p:nvPr/>
        </p:nvSpPr>
        <p:spPr>
          <a:xfrm>
            <a:off x="16707018" y="5551711"/>
            <a:ext cx="343511" cy="343511"/>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485" name="Equation"/>
          <p:cNvSpPr txBox="1"/>
          <p:nvPr/>
        </p:nvSpPr>
        <p:spPr>
          <a:xfrm>
            <a:off x="19361318" y="5551711"/>
            <a:ext cx="343511" cy="343511"/>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486" name="Equation"/>
          <p:cNvSpPr txBox="1"/>
          <p:nvPr/>
        </p:nvSpPr>
        <p:spPr>
          <a:xfrm>
            <a:off x="18476551" y="5551711"/>
            <a:ext cx="343510" cy="343511"/>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487" name="Equation"/>
          <p:cNvSpPr txBox="1"/>
          <p:nvPr/>
        </p:nvSpPr>
        <p:spPr>
          <a:xfrm>
            <a:off x="17591785" y="5551711"/>
            <a:ext cx="343510" cy="343511"/>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488" name="Equation"/>
          <p:cNvSpPr txBox="1"/>
          <p:nvPr/>
        </p:nvSpPr>
        <p:spPr>
          <a:xfrm>
            <a:off x="20246085" y="5483154"/>
            <a:ext cx="1529149" cy="488418"/>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5</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65"/>
                                        </p:tgtEl>
                                        <p:attrNameLst>
                                          <p:attrName>style.visibility</p:attrName>
                                        </p:attrNameLst>
                                      </p:cBhvr>
                                      <p:to>
                                        <p:strVal val="visible"/>
                                      </p:to>
                                    </p:set>
                                    <p:animEffect filter="wipe(left)" transition="in">
                                      <p:cBhvr>
                                        <p:cTn id="7" dur="1000"/>
                                        <p:tgtEl>
                                          <p:spTgt spid="46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 grpId="2" fill="hold">
                                  <p:stCondLst>
                                    <p:cond delay="0"/>
                                  </p:stCondLst>
                                  <p:iterate type="el" backwards="0">
                                    <p:tmAbs val="0"/>
                                  </p:iterate>
                                  <p:childTnLst>
                                    <p:set>
                                      <p:cBhvr>
                                        <p:cTn id="11" fill="hold"/>
                                        <p:tgtEl>
                                          <p:spTgt spid="466"/>
                                        </p:tgtEl>
                                        <p:attrNameLst>
                                          <p:attrName>style.visibility</p:attrName>
                                        </p:attrNameLst>
                                      </p:cBhvr>
                                      <p:to>
                                        <p:strVal val="visible"/>
                                      </p:to>
                                    </p:set>
                                    <p:anim calcmode="lin" valueType="num">
                                      <p:cBhvr>
                                        <p:cTn id="12" dur="1000" fill="hold"/>
                                        <p:tgtEl>
                                          <p:spTgt spid="466"/>
                                        </p:tgtEl>
                                        <p:attrNameLst>
                                          <p:attrName>ppt_x</p:attrName>
                                        </p:attrNameLst>
                                      </p:cBhvr>
                                      <p:tavLst>
                                        <p:tav tm="0">
                                          <p:val>
                                            <p:strVal val="0-#ppt_w/2"/>
                                          </p:val>
                                        </p:tav>
                                        <p:tav tm="100000">
                                          <p:val>
                                            <p:strVal val="#ppt_x"/>
                                          </p:val>
                                        </p:tav>
                                      </p:tavLst>
                                    </p:anim>
                                    <p:anim calcmode="lin" valueType="num">
                                      <p:cBhvr>
                                        <p:cTn id="13" dur="1000" fill="hold"/>
                                        <p:tgtEl>
                                          <p:spTgt spid="46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32" presetID="4" grpId="3" fill="hold">
                                  <p:stCondLst>
                                    <p:cond delay="0"/>
                                  </p:stCondLst>
                                  <p:iterate type="el" backwards="0">
                                    <p:tmAbs val="0"/>
                                  </p:iterate>
                                  <p:childTnLst>
                                    <p:set>
                                      <p:cBhvr>
                                        <p:cTn id="17" fill="hold"/>
                                        <p:tgtEl>
                                          <p:spTgt spid="473"/>
                                        </p:tgtEl>
                                        <p:attrNameLst>
                                          <p:attrName>style.visibility</p:attrName>
                                        </p:attrNameLst>
                                      </p:cBhvr>
                                      <p:to>
                                        <p:strVal val="visible"/>
                                      </p:to>
                                    </p:set>
                                    <p:animEffect filter="box(out)" transition="in">
                                      <p:cBhvr>
                                        <p:cTn id="18" dur="500"/>
                                        <p:tgtEl>
                                          <p:spTgt spid="473"/>
                                        </p:tgtEl>
                                      </p:cBhvr>
                                    </p:animEffect>
                                  </p:childTnLst>
                                </p:cTn>
                              </p:par>
                            </p:childTnLst>
                          </p:cTn>
                        </p:par>
                        <p:par>
                          <p:cTn id="19" fill="hold">
                            <p:stCondLst>
                              <p:cond delay="500"/>
                            </p:stCondLst>
                            <p:childTnLst>
                              <p:par>
                                <p:cTn id="20" presetClass="entr" nodeType="afterEffect" presetID="9" grpId="4" fill="hold">
                                  <p:stCondLst>
                                    <p:cond delay="0"/>
                                  </p:stCondLst>
                                  <p:iterate type="el" backwards="0">
                                    <p:tmAbs val="0"/>
                                  </p:iterate>
                                  <p:childTnLst>
                                    <p:set>
                                      <p:cBhvr>
                                        <p:cTn id="21" fill="hold"/>
                                        <p:tgtEl>
                                          <p:spTgt spid="468"/>
                                        </p:tgtEl>
                                        <p:attrNameLst>
                                          <p:attrName>style.visibility</p:attrName>
                                        </p:attrNameLst>
                                      </p:cBhvr>
                                      <p:to>
                                        <p:strVal val="visible"/>
                                      </p:to>
                                    </p:set>
                                    <p:animEffect filter="dissolve" transition="in">
                                      <p:cBhvr>
                                        <p:cTn id="22" dur="700"/>
                                        <p:tgtEl>
                                          <p:spTgt spid="46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32" presetID="4" grpId="5" fill="hold">
                                  <p:stCondLst>
                                    <p:cond delay="0"/>
                                  </p:stCondLst>
                                  <p:iterate type="el" backwards="0">
                                    <p:tmAbs val="0"/>
                                  </p:iterate>
                                  <p:childTnLst>
                                    <p:set>
                                      <p:cBhvr>
                                        <p:cTn id="26" fill="hold"/>
                                        <p:tgtEl>
                                          <p:spTgt spid="474"/>
                                        </p:tgtEl>
                                        <p:attrNameLst>
                                          <p:attrName>style.visibility</p:attrName>
                                        </p:attrNameLst>
                                      </p:cBhvr>
                                      <p:to>
                                        <p:strVal val="visible"/>
                                      </p:to>
                                    </p:set>
                                    <p:animEffect filter="box(out)" transition="in">
                                      <p:cBhvr>
                                        <p:cTn id="27" dur="500"/>
                                        <p:tgtEl>
                                          <p:spTgt spid="474"/>
                                        </p:tgtEl>
                                      </p:cBhvr>
                                    </p:animEffect>
                                  </p:childTnLst>
                                </p:cTn>
                              </p:par>
                            </p:childTnLst>
                          </p:cTn>
                        </p:par>
                        <p:par>
                          <p:cTn id="28" fill="hold">
                            <p:stCondLst>
                              <p:cond delay="500"/>
                            </p:stCondLst>
                            <p:childTnLst>
                              <p:par>
                                <p:cTn id="29" presetClass="entr" nodeType="afterEffect" presetID="9" grpId="6" fill="hold">
                                  <p:stCondLst>
                                    <p:cond delay="0"/>
                                  </p:stCondLst>
                                  <p:iterate type="el" backwards="0">
                                    <p:tmAbs val="0"/>
                                  </p:iterate>
                                  <p:childTnLst>
                                    <p:set>
                                      <p:cBhvr>
                                        <p:cTn id="30" fill="hold"/>
                                        <p:tgtEl>
                                          <p:spTgt spid="469"/>
                                        </p:tgtEl>
                                        <p:attrNameLst>
                                          <p:attrName>style.visibility</p:attrName>
                                        </p:attrNameLst>
                                      </p:cBhvr>
                                      <p:to>
                                        <p:strVal val="visible"/>
                                      </p:to>
                                    </p:set>
                                    <p:animEffect filter="dissolve" transition="in">
                                      <p:cBhvr>
                                        <p:cTn id="31" dur="700"/>
                                        <p:tgtEl>
                                          <p:spTgt spid="469"/>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32" presetID="4" grpId="7" fill="hold">
                                  <p:stCondLst>
                                    <p:cond delay="0"/>
                                  </p:stCondLst>
                                  <p:iterate type="el" backwards="0">
                                    <p:tmAbs val="0"/>
                                  </p:iterate>
                                  <p:childTnLst>
                                    <p:set>
                                      <p:cBhvr>
                                        <p:cTn id="35" fill="hold"/>
                                        <p:tgtEl>
                                          <p:spTgt spid="475"/>
                                        </p:tgtEl>
                                        <p:attrNameLst>
                                          <p:attrName>style.visibility</p:attrName>
                                        </p:attrNameLst>
                                      </p:cBhvr>
                                      <p:to>
                                        <p:strVal val="visible"/>
                                      </p:to>
                                    </p:set>
                                    <p:animEffect filter="box(out)" transition="in">
                                      <p:cBhvr>
                                        <p:cTn id="36" dur="500"/>
                                        <p:tgtEl>
                                          <p:spTgt spid="475"/>
                                        </p:tgtEl>
                                      </p:cBhvr>
                                    </p:animEffect>
                                  </p:childTnLst>
                                </p:cTn>
                              </p:par>
                            </p:childTnLst>
                          </p:cTn>
                        </p:par>
                        <p:par>
                          <p:cTn id="37" fill="hold">
                            <p:stCondLst>
                              <p:cond delay="500"/>
                            </p:stCondLst>
                            <p:childTnLst>
                              <p:par>
                                <p:cTn id="38" presetClass="entr" nodeType="afterEffect" presetID="9" grpId="8" fill="hold">
                                  <p:stCondLst>
                                    <p:cond delay="0"/>
                                  </p:stCondLst>
                                  <p:iterate type="el" backwards="0">
                                    <p:tmAbs val="0"/>
                                  </p:iterate>
                                  <p:childTnLst>
                                    <p:set>
                                      <p:cBhvr>
                                        <p:cTn id="39" fill="hold"/>
                                        <p:tgtEl>
                                          <p:spTgt spid="471"/>
                                        </p:tgtEl>
                                        <p:attrNameLst>
                                          <p:attrName>style.visibility</p:attrName>
                                        </p:attrNameLst>
                                      </p:cBhvr>
                                      <p:to>
                                        <p:strVal val="visible"/>
                                      </p:to>
                                    </p:set>
                                    <p:animEffect filter="dissolve" transition="in">
                                      <p:cBhvr>
                                        <p:cTn id="40" dur="700"/>
                                        <p:tgtEl>
                                          <p:spTgt spid="471"/>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32" presetID="4" grpId="9" fill="hold">
                                  <p:stCondLst>
                                    <p:cond delay="0"/>
                                  </p:stCondLst>
                                  <p:iterate type="el" backwards="0">
                                    <p:tmAbs val="0"/>
                                  </p:iterate>
                                  <p:childTnLst>
                                    <p:set>
                                      <p:cBhvr>
                                        <p:cTn id="44" fill="hold"/>
                                        <p:tgtEl>
                                          <p:spTgt spid="476"/>
                                        </p:tgtEl>
                                        <p:attrNameLst>
                                          <p:attrName>style.visibility</p:attrName>
                                        </p:attrNameLst>
                                      </p:cBhvr>
                                      <p:to>
                                        <p:strVal val="visible"/>
                                      </p:to>
                                    </p:set>
                                    <p:animEffect filter="box(out)" transition="in">
                                      <p:cBhvr>
                                        <p:cTn id="45" dur="500"/>
                                        <p:tgtEl>
                                          <p:spTgt spid="476"/>
                                        </p:tgtEl>
                                      </p:cBhvr>
                                    </p:animEffect>
                                  </p:childTnLst>
                                </p:cTn>
                              </p:par>
                            </p:childTnLst>
                          </p:cTn>
                        </p:par>
                        <p:par>
                          <p:cTn id="46" fill="hold">
                            <p:stCondLst>
                              <p:cond delay="500"/>
                            </p:stCondLst>
                            <p:childTnLst>
                              <p:par>
                                <p:cTn id="47" presetClass="entr" nodeType="afterEffect" presetID="9" grpId="10" fill="hold">
                                  <p:stCondLst>
                                    <p:cond delay="0"/>
                                  </p:stCondLst>
                                  <p:iterate type="el" backwards="0">
                                    <p:tmAbs val="0"/>
                                  </p:iterate>
                                  <p:childTnLst>
                                    <p:set>
                                      <p:cBhvr>
                                        <p:cTn id="48" fill="hold"/>
                                        <p:tgtEl>
                                          <p:spTgt spid="470"/>
                                        </p:tgtEl>
                                        <p:attrNameLst>
                                          <p:attrName>style.visibility</p:attrName>
                                        </p:attrNameLst>
                                      </p:cBhvr>
                                      <p:to>
                                        <p:strVal val="visible"/>
                                      </p:to>
                                    </p:set>
                                    <p:animEffect filter="dissolve" transition="in">
                                      <p:cBhvr>
                                        <p:cTn id="49" dur="700"/>
                                        <p:tgtEl>
                                          <p:spTgt spid="470"/>
                                        </p:tgtEl>
                                      </p:cBhvr>
                                    </p:animEffec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32" presetID="4" grpId="11" fill="hold">
                                  <p:stCondLst>
                                    <p:cond delay="0"/>
                                  </p:stCondLst>
                                  <p:iterate type="el" backwards="0">
                                    <p:tmAbs val="0"/>
                                  </p:iterate>
                                  <p:childTnLst>
                                    <p:set>
                                      <p:cBhvr>
                                        <p:cTn id="53" fill="hold"/>
                                        <p:tgtEl>
                                          <p:spTgt spid="477"/>
                                        </p:tgtEl>
                                        <p:attrNameLst>
                                          <p:attrName>style.visibility</p:attrName>
                                        </p:attrNameLst>
                                      </p:cBhvr>
                                      <p:to>
                                        <p:strVal val="visible"/>
                                      </p:to>
                                    </p:set>
                                    <p:animEffect filter="box(out)" transition="in">
                                      <p:cBhvr>
                                        <p:cTn id="54" dur="500"/>
                                        <p:tgtEl>
                                          <p:spTgt spid="477"/>
                                        </p:tgtEl>
                                      </p:cBhvr>
                                    </p:animEffect>
                                  </p:childTnLst>
                                </p:cTn>
                              </p:par>
                            </p:childTnLst>
                          </p:cTn>
                        </p:par>
                        <p:par>
                          <p:cTn id="55" fill="hold">
                            <p:stCondLst>
                              <p:cond delay="500"/>
                            </p:stCondLst>
                            <p:childTnLst>
                              <p:par>
                                <p:cTn id="56" presetClass="entr" nodeType="afterEffect" presetID="9" grpId="12" fill="hold">
                                  <p:stCondLst>
                                    <p:cond delay="0"/>
                                  </p:stCondLst>
                                  <p:iterate type="el" backwards="0">
                                    <p:tmAbs val="0"/>
                                  </p:iterate>
                                  <p:childTnLst>
                                    <p:set>
                                      <p:cBhvr>
                                        <p:cTn id="57" fill="hold"/>
                                        <p:tgtEl>
                                          <p:spTgt spid="472"/>
                                        </p:tgtEl>
                                        <p:attrNameLst>
                                          <p:attrName>style.visibility</p:attrName>
                                        </p:attrNameLst>
                                      </p:cBhvr>
                                      <p:to>
                                        <p:strVal val="visible"/>
                                      </p:to>
                                    </p:set>
                                    <p:animEffect filter="dissolve" transition="in">
                                      <p:cBhvr>
                                        <p:cTn id="58" dur="700"/>
                                        <p:tgtEl>
                                          <p:spTgt spid="472"/>
                                        </p:tgtEl>
                                      </p:cBhvr>
                                    </p:animEffect>
                                  </p:childTnLst>
                                </p:cTn>
                              </p:par>
                            </p:childTnLst>
                          </p:cTn>
                        </p:par>
                        <p:par>
                          <p:cTn id="59" fill="hold">
                            <p:stCondLst>
                              <p:cond delay="1200"/>
                            </p:stCondLst>
                            <p:childTnLst>
                              <p:par>
                                <p:cTn id="60" presetClass="entr" nodeType="afterEffect" presetSubtype="0" presetID="1" grpId="13" fill="hold">
                                  <p:stCondLst>
                                    <p:cond delay="0"/>
                                  </p:stCondLst>
                                  <p:iterate type="el" backwards="0">
                                    <p:tmAbs val="0"/>
                                  </p:iterate>
                                  <p:childTnLst>
                                    <p:set>
                                      <p:cBhvr>
                                        <p:cTn id="61" fill="hold"/>
                                        <p:tgtEl>
                                          <p:spTgt spid="479"/>
                                        </p:tgtEl>
                                        <p:attrNameLst>
                                          <p:attrName>style.visibility</p:attrName>
                                        </p:attrNameLst>
                                      </p:cBhvr>
                                      <p:to>
                                        <p:strVal val="visible"/>
                                      </p:to>
                                    </p:set>
                                  </p:childTnLst>
                                </p:cTn>
                              </p:par>
                            </p:childTnLst>
                          </p:cTn>
                        </p:par>
                        <p:par>
                          <p:cTn id="62" fill="hold">
                            <p:stCondLst>
                              <p:cond delay="1200"/>
                            </p:stCondLst>
                            <p:childTnLst>
                              <p:par>
                                <p:cTn id="63" presetClass="entr" nodeType="afterEffect" presetSubtype="0" presetID="1" grpId="14" fill="hold">
                                  <p:stCondLst>
                                    <p:cond delay="0"/>
                                  </p:stCondLst>
                                  <p:iterate type="el" backwards="0">
                                    <p:tmAbs val="0"/>
                                  </p:iterate>
                                  <p:childTnLst>
                                    <p:set>
                                      <p:cBhvr>
                                        <p:cTn id="64" fill="hold"/>
                                        <p:tgtEl>
                                          <p:spTgt spid="480"/>
                                        </p:tgtEl>
                                        <p:attrNameLst>
                                          <p:attrName>style.visibility</p:attrName>
                                        </p:attrNameLst>
                                      </p:cBhvr>
                                      <p:to>
                                        <p:strVal val="visible"/>
                                      </p:to>
                                    </p:set>
                                  </p:childTnLst>
                                </p:cTn>
                              </p:par>
                            </p:childTnLst>
                          </p:cTn>
                        </p:par>
                        <p:par>
                          <p:cTn id="65" fill="hold">
                            <p:stCondLst>
                              <p:cond delay="1200"/>
                            </p:stCondLst>
                            <p:childTnLst>
                              <p:par>
                                <p:cTn id="66" presetClass="entr" nodeType="afterEffect" presetSubtype="0" presetID="1" grpId="15" fill="hold">
                                  <p:stCondLst>
                                    <p:cond delay="0"/>
                                  </p:stCondLst>
                                  <p:iterate type="el" backwards="0">
                                    <p:tmAbs val="0"/>
                                  </p:iterate>
                                  <p:childTnLst>
                                    <p:set>
                                      <p:cBhvr>
                                        <p:cTn id="67" fill="hold"/>
                                        <p:tgtEl>
                                          <p:spTgt spid="481"/>
                                        </p:tgtEl>
                                        <p:attrNameLst>
                                          <p:attrName>style.visibility</p:attrName>
                                        </p:attrNameLst>
                                      </p:cBhvr>
                                      <p:to>
                                        <p:strVal val="visible"/>
                                      </p:to>
                                    </p:set>
                                  </p:childTnLst>
                                </p:cTn>
                              </p:par>
                            </p:childTnLst>
                          </p:cTn>
                        </p:par>
                        <p:par>
                          <p:cTn id="68" fill="hold">
                            <p:stCondLst>
                              <p:cond delay="1200"/>
                            </p:stCondLst>
                            <p:childTnLst>
                              <p:par>
                                <p:cTn id="69" presetClass="entr" nodeType="afterEffect" presetSubtype="0" presetID="1" grpId="16" fill="hold">
                                  <p:stCondLst>
                                    <p:cond delay="0"/>
                                  </p:stCondLst>
                                  <p:iterate type="el" backwards="0">
                                    <p:tmAbs val="0"/>
                                  </p:iterate>
                                  <p:childTnLst>
                                    <p:set>
                                      <p:cBhvr>
                                        <p:cTn id="70" fill="hold"/>
                                        <p:tgtEl>
                                          <p:spTgt spid="482"/>
                                        </p:tgtEl>
                                        <p:attrNameLst>
                                          <p:attrName>style.visibility</p:attrName>
                                        </p:attrNameLst>
                                      </p:cBhvr>
                                      <p:to>
                                        <p:strVal val="visible"/>
                                      </p:to>
                                    </p:set>
                                  </p:childTnLst>
                                </p:cTn>
                              </p:par>
                            </p:childTnLst>
                          </p:cTn>
                        </p:par>
                        <p:par>
                          <p:cTn id="71" fill="hold">
                            <p:stCondLst>
                              <p:cond delay="1200"/>
                            </p:stCondLst>
                            <p:childTnLst>
                              <p:par>
                                <p:cTn id="72" presetClass="entr" nodeType="afterEffect" presetSubtype="0" presetID="1" grpId="17" fill="hold">
                                  <p:stCondLst>
                                    <p:cond delay="0"/>
                                  </p:stCondLst>
                                  <p:iterate type="el" backwards="0">
                                    <p:tmAbs val="0"/>
                                  </p:iterate>
                                  <p:childTnLst>
                                    <p:set>
                                      <p:cBhvr>
                                        <p:cTn id="73" fill="hold"/>
                                        <p:tgtEl>
                                          <p:spTgt spid="48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8" presetID="22" grpId="18" fill="hold">
                                  <p:stCondLst>
                                    <p:cond delay="0"/>
                                  </p:stCondLst>
                                  <p:iterate type="el" backwards="0">
                                    <p:tmAbs val="0"/>
                                  </p:iterate>
                                  <p:childTnLst>
                                    <p:set>
                                      <p:cBhvr>
                                        <p:cTn id="77" fill="hold"/>
                                        <p:tgtEl>
                                          <p:spTgt spid="478"/>
                                        </p:tgtEl>
                                        <p:attrNameLst>
                                          <p:attrName>style.visibility</p:attrName>
                                        </p:attrNameLst>
                                      </p:cBhvr>
                                      <p:to>
                                        <p:strVal val="visible"/>
                                      </p:to>
                                    </p:set>
                                    <p:animEffect filter="wipe(left)" transition="in">
                                      <p:cBhvr>
                                        <p:cTn id="78" dur="500"/>
                                        <p:tgtEl>
                                          <p:spTgt spid="478"/>
                                        </p:tgtEl>
                                      </p:cBhvr>
                                    </p:animEffect>
                                  </p:childTnLst>
                                </p:cTn>
                              </p:par>
                            </p:childTnLst>
                          </p:cTn>
                        </p:par>
                        <p:par>
                          <p:cTn id="79" fill="hold">
                            <p:stCondLst>
                              <p:cond delay="0"/>
                            </p:stCondLst>
                            <p:childTnLst>
                              <p:par>
                                <p:cTn id="80" presetClass="path" nodeType="afterEffect" presetSubtype="0" presetID="-1" grpId="19" accel="50000" decel="50000" fill="hold">
                                  <p:stCondLst>
                                    <p:cond delay="0"/>
                                  </p:stCondLst>
                                  <p:childTnLst>
                                    <p:animMotion path="M 0.000000 0.000000 L 0.122047 0.077681" origin="layout" pathEditMode="relative">
                                      <p:cBhvr>
                                        <p:cTn id="81" dur="500" fill="hold"/>
                                        <p:tgtEl>
                                          <p:spTgt spid="479"/>
                                        </p:tgtEl>
                                        <p:attrNameLst>
                                          <p:attrName>ppt_x</p:attrName>
                                          <p:attrName>ppt_y</p:attrName>
                                        </p:attrNameLst>
                                      </p:cBhvr>
                                    </p:animMotion>
                                  </p:childTnLst>
                                </p:cTn>
                              </p:par>
                            </p:childTnLst>
                          </p:cTn>
                        </p:par>
                        <p:par>
                          <p:cTn id="82" fill="hold">
                            <p:stCondLst>
                              <p:cond delay="500"/>
                            </p:stCondLst>
                            <p:childTnLst>
                              <p:par>
                                <p:cTn id="83" presetClass="entr" nodeType="afterEffect" presetSubtype="8" presetID="22" grpId="20" fill="hold">
                                  <p:stCondLst>
                                    <p:cond delay="0"/>
                                  </p:stCondLst>
                                  <p:iterate type="el" backwards="0">
                                    <p:tmAbs val="0"/>
                                  </p:iterate>
                                  <p:childTnLst>
                                    <p:set>
                                      <p:cBhvr>
                                        <p:cTn id="84" fill="hold"/>
                                        <p:tgtEl>
                                          <p:spTgt spid="484"/>
                                        </p:tgtEl>
                                        <p:attrNameLst>
                                          <p:attrName>style.visibility</p:attrName>
                                        </p:attrNameLst>
                                      </p:cBhvr>
                                      <p:to>
                                        <p:strVal val="visible"/>
                                      </p:to>
                                    </p:set>
                                    <p:animEffect filter="wipe(left)" transition="in">
                                      <p:cBhvr>
                                        <p:cTn id="85" dur="500"/>
                                        <p:tgtEl>
                                          <p:spTgt spid="484"/>
                                        </p:tgtEl>
                                      </p:cBhvr>
                                    </p:animEffect>
                                  </p:childTnLst>
                                </p:cTn>
                              </p:par>
                            </p:childTnLst>
                          </p:cTn>
                        </p:par>
                        <p:par>
                          <p:cTn id="86" fill="hold">
                            <p:stCondLst>
                              <p:cond delay="0"/>
                            </p:stCondLst>
                            <p:childTnLst>
                              <p:par>
                                <p:cTn id="87" presetClass="path" nodeType="afterEffect" presetSubtype="0" presetID="-1" grpId="21" accel="50000" decel="50000" fill="hold">
                                  <p:stCondLst>
                                    <p:cond delay="0"/>
                                  </p:stCondLst>
                                  <p:childTnLst>
                                    <p:animMotion path="M 0.000000 0.000000 L 0.159574 0.039656" origin="layout" pathEditMode="relative">
                                      <p:cBhvr>
                                        <p:cTn id="88" dur="500" fill="hold"/>
                                        <p:tgtEl>
                                          <p:spTgt spid="480"/>
                                        </p:tgtEl>
                                        <p:attrNameLst>
                                          <p:attrName>ppt_x</p:attrName>
                                          <p:attrName>ppt_y</p:attrName>
                                        </p:attrNameLst>
                                      </p:cBhvr>
                                    </p:animMotion>
                                  </p:childTnLst>
                                </p:cTn>
                              </p:par>
                            </p:childTnLst>
                          </p:cTn>
                        </p:par>
                        <p:par>
                          <p:cTn id="89" fill="hold">
                            <p:stCondLst>
                              <p:cond delay="500"/>
                            </p:stCondLst>
                            <p:childTnLst>
                              <p:par>
                                <p:cTn id="90" presetClass="entr" nodeType="afterEffect" presetSubtype="8" presetID="22" grpId="22" fill="hold">
                                  <p:stCondLst>
                                    <p:cond delay="0"/>
                                  </p:stCondLst>
                                  <p:iterate type="el" backwards="0">
                                    <p:tmAbs val="0"/>
                                  </p:iterate>
                                  <p:childTnLst>
                                    <p:set>
                                      <p:cBhvr>
                                        <p:cTn id="91" fill="hold"/>
                                        <p:tgtEl>
                                          <p:spTgt spid="487"/>
                                        </p:tgtEl>
                                        <p:attrNameLst>
                                          <p:attrName>style.visibility</p:attrName>
                                        </p:attrNameLst>
                                      </p:cBhvr>
                                      <p:to>
                                        <p:strVal val="visible"/>
                                      </p:to>
                                    </p:set>
                                    <p:animEffect filter="wipe(left)" transition="in">
                                      <p:cBhvr>
                                        <p:cTn id="92" dur="500"/>
                                        <p:tgtEl>
                                          <p:spTgt spid="487"/>
                                        </p:tgtEl>
                                      </p:cBhvr>
                                    </p:animEffect>
                                  </p:childTnLst>
                                </p:cTn>
                              </p:par>
                            </p:childTnLst>
                          </p:cTn>
                        </p:par>
                        <p:par>
                          <p:cTn id="93" fill="hold">
                            <p:stCondLst>
                              <p:cond delay="0"/>
                            </p:stCondLst>
                            <p:childTnLst>
                              <p:par>
                                <p:cTn id="94" presetClass="path" nodeType="afterEffect" presetSubtype="0" presetID="-1" grpId="23" accel="50000" decel="50000" fill="hold">
                                  <p:stCondLst>
                                    <p:cond delay="0"/>
                                  </p:stCondLst>
                                  <p:childTnLst>
                                    <p:animMotion path="M 0.000000 0.000000 L 0.195718 0.001919" origin="layout" pathEditMode="relative">
                                      <p:cBhvr>
                                        <p:cTn id="95" dur="500" fill="hold"/>
                                        <p:tgtEl>
                                          <p:spTgt spid="481"/>
                                        </p:tgtEl>
                                        <p:attrNameLst>
                                          <p:attrName>ppt_x</p:attrName>
                                          <p:attrName>ppt_y</p:attrName>
                                        </p:attrNameLst>
                                      </p:cBhvr>
                                    </p:animMotion>
                                  </p:childTnLst>
                                </p:cTn>
                              </p:par>
                            </p:childTnLst>
                          </p:cTn>
                        </p:par>
                        <p:par>
                          <p:cTn id="96" fill="hold">
                            <p:stCondLst>
                              <p:cond delay="500"/>
                            </p:stCondLst>
                            <p:childTnLst>
                              <p:par>
                                <p:cTn id="97" presetClass="entr" nodeType="afterEffect" presetSubtype="8" presetID="22" grpId="24" fill="hold">
                                  <p:stCondLst>
                                    <p:cond delay="0"/>
                                  </p:stCondLst>
                                  <p:iterate type="el" backwards="0">
                                    <p:tmAbs val="0"/>
                                  </p:iterate>
                                  <p:childTnLst>
                                    <p:set>
                                      <p:cBhvr>
                                        <p:cTn id="98" fill="hold"/>
                                        <p:tgtEl>
                                          <p:spTgt spid="486"/>
                                        </p:tgtEl>
                                        <p:attrNameLst>
                                          <p:attrName>style.visibility</p:attrName>
                                        </p:attrNameLst>
                                      </p:cBhvr>
                                      <p:to>
                                        <p:strVal val="visible"/>
                                      </p:to>
                                    </p:set>
                                    <p:animEffect filter="wipe(left)" transition="in">
                                      <p:cBhvr>
                                        <p:cTn id="99" dur="500"/>
                                        <p:tgtEl>
                                          <p:spTgt spid="486"/>
                                        </p:tgtEl>
                                      </p:cBhvr>
                                    </p:animEffect>
                                  </p:childTnLst>
                                </p:cTn>
                              </p:par>
                            </p:childTnLst>
                          </p:cTn>
                        </p:par>
                        <p:par>
                          <p:cTn id="100" fill="hold">
                            <p:stCondLst>
                              <p:cond delay="0"/>
                            </p:stCondLst>
                            <p:childTnLst>
                              <p:par>
                                <p:cTn id="101" presetClass="path" nodeType="afterEffect" presetSubtype="0" presetID="-1" grpId="25" accel="50000" decel="50000" fill="hold">
                                  <p:stCondLst>
                                    <p:cond delay="0"/>
                                  </p:stCondLst>
                                  <p:childTnLst>
                                    <p:animMotion path="M 0.000000 0.000000 L 0.232255 -0.034172" origin="layout" pathEditMode="relative">
                                      <p:cBhvr>
                                        <p:cTn id="102" dur="500" fill="hold"/>
                                        <p:tgtEl>
                                          <p:spTgt spid="482"/>
                                        </p:tgtEl>
                                        <p:attrNameLst>
                                          <p:attrName>ppt_x</p:attrName>
                                          <p:attrName>ppt_y</p:attrName>
                                        </p:attrNameLst>
                                      </p:cBhvr>
                                    </p:animMotion>
                                  </p:childTnLst>
                                </p:cTn>
                              </p:par>
                            </p:childTnLst>
                          </p:cTn>
                        </p:par>
                        <p:par>
                          <p:cTn id="103" fill="hold">
                            <p:stCondLst>
                              <p:cond delay="500"/>
                            </p:stCondLst>
                            <p:childTnLst>
                              <p:par>
                                <p:cTn id="104" presetClass="entr" nodeType="afterEffect" presetSubtype="8" presetID="22" grpId="26" fill="hold">
                                  <p:stCondLst>
                                    <p:cond delay="0"/>
                                  </p:stCondLst>
                                  <p:iterate type="el" backwards="0">
                                    <p:tmAbs val="0"/>
                                  </p:iterate>
                                  <p:childTnLst>
                                    <p:set>
                                      <p:cBhvr>
                                        <p:cTn id="105" fill="hold"/>
                                        <p:tgtEl>
                                          <p:spTgt spid="485"/>
                                        </p:tgtEl>
                                        <p:attrNameLst>
                                          <p:attrName>style.visibility</p:attrName>
                                        </p:attrNameLst>
                                      </p:cBhvr>
                                      <p:to>
                                        <p:strVal val="visible"/>
                                      </p:to>
                                    </p:set>
                                    <p:animEffect filter="wipe(left)" transition="in">
                                      <p:cBhvr>
                                        <p:cTn id="106" dur="500"/>
                                        <p:tgtEl>
                                          <p:spTgt spid="485"/>
                                        </p:tgtEl>
                                      </p:cBhvr>
                                    </p:animEffect>
                                  </p:childTnLst>
                                </p:cTn>
                              </p:par>
                            </p:childTnLst>
                          </p:cTn>
                        </p:par>
                        <p:par>
                          <p:cTn id="107" fill="hold">
                            <p:stCondLst>
                              <p:cond delay="0"/>
                            </p:stCondLst>
                            <p:childTnLst>
                              <p:par>
                                <p:cTn id="108" presetClass="path" nodeType="afterEffect" presetSubtype="0" presetID="-1" grpId="27" accel="50000" decel="50000" fill="hold">
                                  <p:stCondLst>
                                    <p:cond delay="0"/>
                                  </p:stCondLst>
                                  <p:childTnLst>
                                    <p:animMotion path="M 0.000000 0.000000 L 0.267905 -0.072594" origin="layout" pathEditMode="relative">
                                      <p:cBhvr>
                                        <p:cTn id="109" dur="500" fill="hold"/>
                                        <p:tgtEl>
                                          <p:spTgt spid="483"/>
                                        </p:tgtEl>
                                        <p:attrNameLst>
                                          <p:attrName>ppt_x</p:attrName>
                                          <p:attrName>ppt_y</p:attrName>
                                        </p:attrNameLst>
                                      </p:cBhvr>
                                    </p:animMotion>
                                  </p:childTnLst>
                                </p:cTn>
                              </p:par>
                            </p:childTnLst>
                          </p:cTn>
                        </p:par>
                        <p:par>
                          <p:cTn id="110" fill="hold">
                            <p:stCondLst>
                              <p:cond delay="500"/>
                            </p:stCondLst>
                            <p:childTnLst>
                              <p:par>
                                <p:cTn id="111" presetClass="entr" nodeType="afterEffect" presetSubtype="8" presetID="22" grpId="28" fill="hold">
                                  <p:stCondLst>
                                    <p:cond delay="0"/>
                                  </p:stCondLst>
                                  <p:iterate type="el" backwards="0">
                                    <p:tmAbs val="0"/>
                                  </p:iterate>
                                  <p:childTnLst>
                                    <p:set>
                                      <p:cBhvr>
                                        <p:cTn id="112" fill="hold"/>
                                        <p:tgtEl>
                                          <p:spTgt spid="488"/>
                                        </p:tgtEl>
                                        <p:attrNameLst>
                                          <p:attrName>style.visibility</p:attrName>
                                        </p:attrNameLst>
                                      </p:cBhvr>
                                      <p:to>
                                        <p:strVal val="visible"/>
                                      </p:to>
                                    </p:set>
                                    <p:animEffect filter="wipe(left)" transition="in">
                                      <p:cBhvr>
                                        <p:cTn id="113" dur="500"/>
                                        <p:tgtEl>
                                          <p:spTgt spid="488"/>
                                        </p:tgtEl>
                                      </p:cBhvr>
                                    </p:animEffect>
                                  </p:childTnLst>
                                </p:cTn>
                              </p:par>
                            </p:childTnLst>
                          </p:cTn>
                        </p:par>
                      </p:childTnLst>
                    </p:cTn>
                  </p:par>
                  <p:par>
                    <p:cTn id="114" fill="hold">
                      <p:stCondLst>
                        <p:cond delay="indefinite"/>
                      </p:stCondLst>
                      <p:childTnLst>
                        <p:par>
                          <p:cTn id="115" fill="hold">
                            <p:stCondLst>
                              <p:cond delay="0"/>
                            </p:stCondLst>
                            <p:childTnLst>
                              <p:par>
                                <p:cTn id="116" presetClass="entr" nodeType="clickEffect" presetSubtype="0" presetID="1" grpId="29" fill="hold">
                                  <p:stCondLst>
                                    <p:cond delay="0"/>
                                  </p:stCondLst>
                                  <p:iterate type="el" backwards="0">
                                    <p:tmAbs val="0"/>
                                  </p:iterate>
                                  <p:childTnLst>
                                    <p:set>
                                      <p:cBhvr>
                                        <p:cTn id="117" fill="hold"/>
                                        <p:tgtEl>
                                          <p:spTgt spid="467">
                                            <p:bg/>
                                          </p:spTgt>
                                        </p:tgtEl>
                                        <p:attrNameLst>
                                          <p:attrName>style.visibility</p:attrName>
                                        </p:attrNameLst>
                                      </p:cBhvr>
                                      <p:to>
                                        <p:strVal val="visible"/>
                                      </p:to>
                                    </p:set>
                                  </p:childTnLst>
                                </p:cTn>
                              </p:par>
                              <p:par>
                                <p:cTn id="118" presetClass="entr" nodeType="withEffect" presetSubtype="0" presetID="1" grpId="29" fill="hold">
                                  <p:stCondLst>
                                    <p:cond delay="0"/>
                                  </p:stCondLst>
                                  <p:iterate type="el" backwards="0">
                                    <p:tmAbs val="0"/>
                                  </p:iterate>
                                  <p:childTnLst>
                                    <p:set>
                                      <p:cBhvr>
                                        <p:cTn id="119" fill="hold"/>
                                        <p:tgtEl>
                                          <p:spTgt spid="467">
                                            <p:txEl>
                                              <p:pRg st="0" end="0"/>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Class="entr" nodeType="clickEffect" presetSubtype="0" presetID="1" grpId="29" fill="hold">
                                  <p:stCondLst>
                                    <p:cond delay="0"/>
                                  </p:stCondLst>
                                  <p:iterate type="el" backwards="0">
                                    <p:tmAbs val="0"/>
                                  </p:iterate>
                                  <p:childTnLst>
                                    <p:set>
                                      <p:cBhvr>
                                        <p:cTn id="123" fill="hold"/>
                                        <p:tgtEl>
                                          <p:spTgt spid="46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1" grpId="8"/>
      <p:bldP build="whole" bldLvl="1" animBg="1" rev="0" advAuto="0" spid="477" grpId="11"/>
      <p:bldP build="whole" bldLvl="1" animBg="1" rev="0" advAuto="0" spid="480" grpId="14"/>
      <p:bldP build="whole" bldLvl="1" animBg="1" rev="0" advAuto="0" spid="473" grpId="3"/>
      <p:bldP build="whole" bldLvl="1" animBg="1" rev="0" advAuto="0" spid="472" grpId="12"/>
      <p:bldP build="whole" bldLvl="1" animBg="1" rev="0" advAuto="0" spid="476" grpId="9"/>
      <p:bldP build="whole" bldLvl="1" animBg="1" rev="0" advAuto="0" spid="479" grpId="13"/>
      <p:bldP build="whole" bldLvl="1" animBg="1" rev="0" advAuto="0" spid="482" grpId="16"/>
      <p:bldP build="whole" bldLvl="1" animBg="1" rev="0" advAuto="0" spid="483" grpId="17"/>
      <p:bldP build="whole" bldLvl="1" animBg="1" rev="0" advAuto="0" spid="474" grpId="5"/>
      <p:bldP build="whole" bldLvl="1" animBg="1" rev="0" advAuto="0" spid="478" grpId="18"/>
      <p:bldP build="whole" bldLvl="1" animBg="1" rev="0" advAuto="0" spid="469" grpId="6"/>
      <p:bldP build="whole" bldLvl="1" animBg="1" rev="0" advAuto="0" spid="466" grpId="2"/>
      <p:bldP build="whole" bldLvl="1" animBg="1" rev="0" advAuto="0" spid="484" grpId="20"/>
      <p:bldP build="whole" bldLvl="1" animBg="1" rev="0" advAuto="0" spid="485" grpId="26"/>
      <p:bldP build="whole" bldLvl="1" animBg="1" rev="0" advAuto="0" spid="481" grpId="15"/>
      <p:bldP build="whole" bldLvl="1" animBg="1" rev="0" advAuto="0" spid="486" grpId="24"/>
      <p:bldP build="whole" bldLvl="1" animBg="1" rev="0" advAuto="0" spid="488" grpId="28"/>
      <p:bldP build="whole" bldLvl="1" animBg="1" rev="0" advAuto="0" spid="475" grpId="7"/>
      <p:bldP build="whole" bldLvl="1" animBg="1" rev="0" advAuto="0" spid="470" grpId="10"/>
      <p:bldP build="whole" bldLvl="1" animBg="1" rev="0" advAuto="0" spid="465" grpId="1"/>
      <p:bldP build="whole" bldLvl="1" animBg="1" rev="0" advAuto="0" spid="487" grpId="22"/>
      <p:bldP build="p" bldLvl="5" animBg="1" rev="0" advAuto="0" spid="467" grpId="29"/>
      <p:bldP build="whole" bldLvl="1" animBg="1" rev="0" advAuto="0" spid="468" grpId="4"/>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Kako odrediti vremensku složenost algoritma?"/>
          <p:cNvSpPr txBox="1"/>
          <p:nvPr>
            <p:ph type="title"/>
          </p:nvPr>
        </p:nvSpPr>
        <p:spPr>
          <a:xfrm>
            <a:off x="2092990" y="203772"/>
            <a:ext cx="22338396" cy="1988246"/>
          </a:xfrm>
          <a:prstGeom prst="rect">
            <a:avLst/>
          </a:prstGeom>
        </p:spPr>
        <p:txBody>
          <a:bodyPr/>
          <a:lstStyle/>
          <a:p>
            <a:pPr/>
            <a:r>
              <a:t>Kako odrediti vremensku složenost algoritma?</a:t>
            </a:r>
          </a:p>
        </p:txBody>
      </p:sp>
      <p:sp>
        <p:nvSpPr>
          <p:cNvPr id="491" name="Primer 2 — Odrediti slozenost sledeceg koda:"/>
          <p:cNvSpPr txBox="1"/>
          <p:nvPr>
            <p:ph type="body" sz="quarter" idx="1"/>
          </p:nvPr>
        </p:nvSpPr>
        <p:spPr>
          <a:xfrm>
            <a:off x="2082007" y="2466834"/>
            <a:ext cx="14247877" cy="711481"/>
          </a:xfrm>
          <a:prstGeom prst="rect">
            <a:avLst/>
          </a:prstGeom>
        </p:spPr>
        <p:txBody>
          <a:bodyPr/>
          <a:lstStyle>
            <a:lvl1pPr marL="0" indent="0" defTabSz="825500">
              <a:lnSpc>
                <a:spcPct val="100000"/>
              </a:lnSpc>
              <a:spcBef>
                <a:spcPts val="0"/>
              </a:spcBef>
              <a:buClrTx/>
              <a:buSzTx/>
              <a:buNone/>
              <a:defRPr baseline="0" sz="3600">
                <a:latin typeface="+mn-lt"/>
                <a:ea typeface="+mn-ea"/>
                <a:cs typeface="+mn-cs"/>
                <a:sym typeface="Montserrat Thin Bold"/>
              </a:defRPr>
            </a:lvl1pPr>
          </a:lstStyle>
          <a:p>
            <a:pPr/>
            <a:r>
              <a:t>Primer 2 — Odrediti slozenost sledeceg koda:</a:t>
            </a:r>
          </a:p>
        </p:txBody>
      </p:sp>
      <p:pic>
        <p:nvPicPr>
          <p:cNvPr id="492" name="pasted-movie.png" descr="pasted-movie.png"/>
          <p:cNvPicPr>
            <a:picLocks noChangeAspect="1"/>
          </p:cNvPicPr>
          <p:nvPr/>
        </p:nvPicPr>
        <p:blipFill>
          <a:blip r:embed="rId2">
            <a:extLst/>
          </a:blip>
          <a:stretch>
            <a:fillRect/>
          </a:stretch>
        </p:blipFill>
        <p:spPr>
          <a:xfrm>
            <a:off x="1769533" y="1934633"/>
            <a:ext cx="8686801" cy="7848601"/>
          </a:xfrm>
          <a:prstGeom prst="rect">
            <a:avLst/>
          </a:prstGeom>
          <a:ln w="12700">
            <a:miter lim="400000"/>
          </a:ln>
        </p:spPr>
      </p:pic>
      <p:sp>
        <p:nvSpPr>
          <p:cNvPr id="493" name="Line"/>
          <p:cNvSpPr/>
          <p:nvPr/>
        </p:nvSpPr>
        <p:spPr>
          <a:xfrm flipH="1" flipV="1">
            <a:off x="5871096" y="4243034"/>
            <a:ext cx="7283972"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94" name="Line"/>
          <p:cNvSpPr/>
          <p:nvPr/>
        </p:nvSpPr>
        <p:spPr>
          <a:xfrm flipH="1" flipV="1">
            <a:off x="7882790" y="5260220"/>
            <a:ext cx="5221478"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495" name="Equation"/>
          <p:cNvSpPr txBox="1"/>
          <p:nvPr/>
        </p:nvSpPr>
        <p:spPr>
          <a:xfrm>
            <a:off x="13268802" y="4126632"/>
            <a:ext cx="342937" cy="359804"/>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96" name="Equation"/>
          <p:cNvSpPr txBox="1"/>
          <p:nvPr/>
        </p:nvSpPr>
        <p:spPr>
          <a:xfrm>
            <a:off x="13268802" y="5016818"/>
            <a:ext cx="1062853" cy="482169"/>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2</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oMath>
              </m:oMathPara>
            </a14:m>
            <a:endParaRPr sz="4100"/>
          </a:p>
        </p:txBody>
      </p:sp>
      <p:sp>
        <p:nvSpPr>
          <p:cNvPr id="497" name="Equation"/>
          <p:cNvSpPr txBox="1"/>
          <p:nvPr/>
        </p:nvSpPr>
        <p:spPr>
          <a:xfrm>
            <a:off x="15749536" y="5636854"/>
            <a:ext cx="1511882" cy="444158"/>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498" name="Equation"/>
          <p:cNvSpPr txBox="1"/>
          <p:nvPr/>
        </p:nvSpPr>
        <p:spPr>
          <a:xfrm>
            <a:off x="13268802" y="4126632"/>
            <a:ext cx="342937" cy="359804"/>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oMath>
              </m:oMathPara>
            </a14:m>
            <a:endParaRPr sz="4100"/>
          </a:p>
        </p:txBody>
      </p:sp>
      <p:sp>
        <p:nvSpPr>
          <p:cNvPr id="499" name="Equation"/>
          <p:cNvSpPr txBox="1"/>
          <p:nvPr/>
        </p:nvSpPr>
        <p:spPr>
          <a:xfrm>
            <a:off x="13268802" y="5019136"/>
            <a:ext cx="1062853" cy="482169"/>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2</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oMath>
              </m:oMathPara>
            </a14:m>
            <a:endParaRPr sz="4100"/>
          </a:p>
        </p:txBody>
      </p:sp>
      <p:sp>
        <p:nvSpPr>
          <p:cNvPr id="500" name="Equation"/>
          <p:cNvSpPr txBox="1"/>
          <p:nvPr/>
        </p:nvSpPr>
        <p:spPr>
          <a:xfrm>
            <a:off x="19450218" y="5687178"/>
            <a:ext cx="343511" cy="343511"/>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501" name="Equation"/>
          <p:cNvSpPr txBox="1"/>
          <p:nvPr/>
        </p:nvSpPr>
        <p:spPr>
          <a:xfrm>
            <a:off x="17693385" y="5687178"/>
            <a:ext cx="343510" cy="343511"/>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502" name="Line"/>
          <p:cNvSpPr/>
          <p:nvPr/>
        </p:nvSpPr>
        <p:spPr>
          <a:xfrm flipH="1">
            <a:off x="7882790" y="6858000"/>
            <a:ext cx="5221478" cy="0"/>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503" name="Equation"/>
          <p:cNvSpPr txBox="1"/>
          <p:nvPr/>
        </p:nvSpPr>
        <p:spPr>
          <a:xfrm>
            <a:off x="13268802" y="6616916"/>
            <a:ext cx="1062853" cy="48734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3</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oMath>
              </m:oMathPara>
            </a14:m>
            <a:endParaRPr sz="4100"/>
          </a:p>
        </p:txBody>
      </p:sp>
      <p:sp>
        <p:nvSpPr>
          <p:cNvPr id="504" name="Equation"/>
          <p:cNvSpPr txBox="1"/>
          <p:nvPr/>
        </p:nvSpPr>
        <p:spPr>
          <a:xfrm>
            <a:off x="13268802" y="6616916"/>
            <a:ext cx="1062853" cy="48734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3</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oMath>
              </m:oMathPara>
            </a14:m>
            <a:endParaRPr sz="4100"/>
          </a:p>
        </p:txBody>
      </p:sp>
      <p:sp>
        <p:nvSpPr>
          <p:cNvPr id="505" name="Broj naredbi:…"/>
          <p:cNvSpPr txBox="1"/>
          <p:nvPr/>
        </p:nvSpPr>
        <p:spPr>
          <a:xfrm>
            <a:off x="2082007" y="8790849"/>
            <a:ext cx="14247877" cy="16861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8000" indent="-508000">
              <a:buClr>
                <a:schemeClr val="accent6">
                  <a:hueOff val="13513096"/>
                  <a:satOff val="-92324"/>
                  <a:lumOff val="-42615"/>
                </a:schemeClr>
              </a:buClr>
              <a:buSzPct val="123000"/>
              <a:buChar char="🔢"/>
            </a:pPr>
            <a:r>
              <a:t>Broj naredbi: </a:t>
            </a:r>
            <a14:m>
              <m:oMath>
                <m:sSub>
                  <m:e>
                    <m:r>
                      <a:rPr xmlns:a="http://schemas.openxmlformats.org/drawingml/2006/main" sz="3650" i="1">
                        <a:solidFill>
                          <a:srgbClr val="000000"/>
                        </a:solidFill>
                        <a:latin typeface="Cambria Math" panose="02040503050406030204" pitchFamily="18" charset="0"/>
                      </a:rPr>
                      <m:t>c</m:t>
                    </m:r>
                  </m:e>
                  <m:sub>
                    <m:r>
                      <a:rPr xmlns:a="http://schemas.openxmlformats.org/drawingml/2006/main" sz="3650" i="1">
                        <a:solidFill>
                          <a:srgbClr val="000000"/>
                        </a:solidFill>
                        <a:latin typeface="Cambria Math" panose="02040503050406030204" pitchFamily="18" charset="0"/>
                      </a:rPr>
                      <m:t>1</m:t>
                    </m:r>
                  </m:sub>
                </m:sSub>
                <m:r>
                  <a:rPr xmlns:a="http://schemas.openxmlformats.org/drawingml/2006/main" sz="3650" i="1">
                    <a:solidFill>
                      <a:srgbClr val="000000"/>
                    </a:solidFill>
                    <a:latin typeface="Cambria Math" panose="02040503050406030204" pitchFamily="18" charset="0"/>
                  </a:rPr>
                  <m:t>+</m:t>
                </m:r>
                <m:sSub>
                  <m:e>
                    <m:r>
                      <a:rPr xmlns:a="http://schemas.openxmlformats.org/drawingml/2006/main" sz="3650" i="1">
                        <a:solidFill>
                          <a:srgbClr val="000000"/>
                        </a:solidFill>
                        <a:latin typeface="Cambria Math" panose="02040503050406030204" pitchFamily="18" charset="0"/>
                      </a:rPr>
                      <m:t>c</m:t>
                    </m:r>
                  </m:e>
                  <m:sub>
                    <m:r>
                      <a:rPr xmlns:a="http://schemas.openxmlformats.org/drawingml/2006/main" sz="3650" i="1">
                        <a:solidFill>
                          <a:srgbClr val="000000"/>
                        </a:solidFill>
                        <a:latin typeface="Cambria Math" panose="02040503050406030204" pitchFamily="18" charset="0"/>
                      </a:rPr>
                      <m:t>2</m:t>
                    </m:r>
                  </m:sub>
                </m:sSub>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sSub>
                  <m:e>
                    <m:r>
                      <a:rPr xmlns:a="http://schemas.openxmlformats.org/drawingml/2006/main" sz="3650" i="1">
                        <a:solidFill>
                          <a:srgbClr val="000000"/>
                        </a:solidFill>
                        <a:latin typeface="Cambria Math" panose="02040503050406030204" pitchFamily="18" charset="0"/>
                      </a:rPr>
                      <m:t>c</m:t>
                    </m:r>
                  </m:e>
                  <m:sub>
                    <m:r>
                      <a:rPr xmlns:a="http://schemas.openxmlformats.org/drawingml/2006/main" sz="3650" i="1">
                        <a:solidFill>
                          <a:srgbClr val="000000"/>
                        </a:solidFill>
                        <a:latin typeface="Cambria Math" panose="02040503050406030204" pitchFamily="18" charset="0"/>
                      </a:rPr>
                      <m:t>3</m:t>
                    </m:r>
                  </m:sub>
                </m:sSub>
                <m:r>
                  <a:rPr xmlns:a="http://schemas.openxmlformats.org/drawingml/2006/main" sz="3650" i="1">
                    <a:solidFill>
                      <a:srgbClr val="000000"/>
                    </a:solidFill>
                    <a:latin typeface="Cambria Math" panose="02040503050406030204" pitchFamily="18" charset="0"/>
                  </a:rPr>
                  <m:t>n</m:t>
                </m:r>
              </m:oMath>
            </a14:m>
          </a:p>
          <a:p>
            <a:pPr marL="508000" indent="-508000">
              <a:buClr>
                <a:schemeClr val="accent6">
                  <a:hueOff val="13513096"/>
                  <a:satOff val="-92324"/>
                  <a:lumOff val="-42615"/>
                </a:schemeClr>
              </a:buClr>
              <a:buSzPct val="123000"/>
              <a:buChar char="🧠"/>
            </a:pPr>
            <a:r>
              <a:t>Kompleksnost algoritma: </a:t>
            </a: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oMath>
            </a14: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91"/>
                                        </p:tgtEl>
                                        <p:attrNameLst>
                                          <p:attrName>style.visibility</p:attrName>
                                        </p:attrNameLst>
                                      </p:cBhvr>
                                      <p:to>
                                        <p:strVal val="visible"/>
                                      </p:to>
                                    </p:set>
                                    <p:animEffect filter="wipe(left)" transition="in">
                                      <p:cBhvr>
                                        <p:cTn id="7" dur="1000"/>
                                        <p:tgtEl>
                                          <p:spTgt spid="491"/>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492"/>
                                        </p:tgtEl>
                                        <p:attrNameLst>
                                          <p:attrName>style.visibility</p:attrName>
                                        </p:attrNameLst>
                                      </p:cBhvr>
                                      <p:to>
                                        <p:strVal val="visible"/>
                                      </p:to>
                                    </p:set>
                                    <p:anim calcmode="lin" valueType="num">
                                      <p:cBhvr>
                                        <p:cTn id="11" dur="1000" fill="hold"/>
                                        <p:tgtEl>
                                          <p:spTgt spid="492"/>
                                        </p:tgtEl>
                                        <p:attrNameLst>
                                          <p:attrName>ppt_x</p:attrName>
                                        </p:attrNameLst>
                                      </p:cBhvr>
                                      <p:tavLst>
                                        <p:tav tm="0">
                                          <p:val>
                                            <p:strVal val="0-#ppt_w/2"/>
                                          </p:val>
                                        </p:tav>
                                        <p:tav tm="100000">
                                          <p:val>
                                            <p:strVal val="#ppt_x"/>
                                          </p:val>
                                        </p:tav>
                                      </p:tavLst>
                                    </p:anim>
                                    <p:anim calcmode="lin" valueType="num">
                                      <p:cBhvr>
                                        <p:cTn id="12" dur="1000" fill="hold"/>
                                        <p:tgtEl>
                                          <p:spTgt spid="49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495"/>
                                        </p:tgtEl>
                                        <p:attrNameLst>
                                          <p:attrName>style.visibility</p:attrName>
                                        </p:attrNameLst>
                                      </p:cBhvr>
                                      <p:to>
                                        <p:strVal val="visible"/>
                                      </p:to>
                                    </p:set>
                                    <p:animEffect filter="box(out)" transition="in">
                                      <p:cBhvr>
                                        <p:cTn id="17" dur="500"/>
                                        <p:tgtEl>
                                          <p:spTgt spid="495"/>
                                        </p:tgtEl>
                                      </p:cBhvr>
                                    </p:animEffect>
                                  </p:childTnLst>
                                </p:cTn>
                              </p:par>
                            </p:childTnLst>
                          </p:cTn>
                        </p:par>
                        <p:par>
                          <p:cTn id="18" fill="hold">
                            <p:stCondLst>
                              <p:cond delay="500"/>
                            </p:stCondLst>
                            <p:childTnLst>
                              <p:par>
                                <p:cTn id="19" presetClass="entr" nodeType="afterEffect" presetID="9" grpId="4" fill="hold">
                                  <p:stCondLst>
                                    <p:cond delay="0"/>
                                  </p:stCondLst>
                                  <p:iterate type="el" backwards="0">
                                    <p:tmAbs val="0"/>
                                  </p:iterate>
                                  <p:childTnLst>
                                    <p:set>
                                      <p:cBhvr>
                                        <p:cTn id="20" fill="hold"/>
                                        <p:tgtEl>
                                          <p:spTgt spid="493"/>
                                        </p:tgtEl>
                                        <p:attrNameLst>
                                          <p:attrName>style.visibility</p:attrName>
                                        </p:attrNameLst>
                                      </p:cBhvr>
                                      <p:to>
                                        <p:strVal val="visible"/>
                                      </p:to>
                                    </p:set>
                                    <p:animEffect filter="dissolve" transition="in">
                                      <p:cBhvr>
                                        <p:cTn id="21" dur="700"/>
                                        <p:tgtEl>
                                          <p:spTgt spid="493"/>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32" presetID="4" grpId="5" fill="hold">
                                  <p:stCondLst>
                                    <p:cond delay="0"/>
                                  </p:stCondLst>
                                  <p:iterate type="el" backwards="0">
                                    <p:tmAbs val="0"/>
                                  </p:iterate>
                                  <p:childTnLst>
                                    <p:set>
                                      <p:cBhvr>
                                        <p:cTn id="25" fill="hold"/>
                                        <p:tgtEl>
                                          <p:spTgt spid="496"/>
                                        </p:tgtEl>
                                        <p:attrNameLst>
                                          <p:attrName>style.visibility</p:attrName>
                                        </p:attrNameLst>
                                      </p:cBhvr>
                                      <p:to>
                                        <p:strVal val="visible"/>
                                      </p:to>
                                    </p:set>
                                    <p:animEffect filter="box(out)" transition="in">
                                      <p:cBhvr>
                                        <p:cTn id="26" dur="500"/>
                                        <p:tgtEl>
                                          <p:spTgt spid="496"/>
                                        </p:tgtEl>
                                      </p:cBhvr>
                                    </p:animEffect>
                                  </p:childTnLst>
                                </p:cTn>
                              </p:par>
                            </p:childTnLst>
                          </p:cTn>
                        </p:par>
                        <p:par>
                          <p:cTn id="27" fill="hold">
                            <p:stCondLst>
                              <p:cond delay="500"/>
                            </p:stCondLst>
                            <p:childTnLst>
                              <p:par>
                                <p:cTn id="28" presetClass="entr" nodeType="afterEffect" presetID="9" grpId="6" fill="hold">
                                  <p:stCondLst>
                                    <p:cond delay="0"/>
                                  </p:stCondLst>
                                  <p:iterate type="el" backwards="0">
                                    <p:tmAbs val="0"/>
                                  </p:iterate>
                                  <p:childTnLst>
                                    <p:set>
                                      <p:cBhvr>
                                        <p:cTn id="29" fill="hold"/>
                                        <p:tgtEl>
                                          <p:spTgt spid="494"/>
                                        </p:tgtEl>
                                        <p:attrNameLst>
                                          <p:attrName>style.visibility</p:attrName>
                                        </p:attrNameLst>
                                      </p:cBhvr>
                                      <p:to>
                                        <p:strVal val="visible"/>
                                      </p:to>
                                    </p:set>
                                    <p:animEffect filter="dissolve" transition="in">
                                      <p:cBhvr>
                                        <p:cTn id="30" dur="700"/>
                                        <p:tgtEl>
                                          <p:spTgt spid="494"/>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32" presetID="4" grpId="7" fill="hold">
                                  <p:stCondLst>
                                    <p:cond delay="0"/>
                                  </p:stCondLst>
                                  <p:iterate type="el" backwards="0">
                                    <p:tmAbs val="0"/>
                                  </p:iterate>
                                  <p:childTnLst>
                                    <p:set>
                                      <p:cBhvr>
                                        <p:cTn id="34" fill="hold"/>
                                        <p:tgtEl>
                                          <p:spTgt spid="503"/>
                                        </p:tgtEl>
                                        <p:attrNameLst>
                                          <p:attrName>style.visibility</p:attrName>
                                        </p:attrNameLst>
                                      </p:cBhvr>
                                      <p:to>
                                        <p:strVal val="visible"/>
                                      </p:to>
                                    </p:set>
                                    <p:animEffect filter="box(out)" transition="in">
                                      <p:cBhvr>
                                        <p:cTn id="35" dur="500"/>
                                        <p:tgtEl>
                                          <p:spTgt spid="503"/>
                                        </p:tgtEl>
                                      </p:cBhvr>
                                    </p:animEffect>
                                  </p:childTnLst>
                                </p:cTn>
                              </p:par>
                            </p:childTnLst>
                          </p:cTn>
                        </p:par>
                        <p:par>
                          <p:cTn id="36" fill="hold">
                            <p:stCondLst>
                              <p:cond delay="500"/>
                            </p:stCondLst>
                            <p:childTnLst>
                              <p:par>
                                <p:cTn id="37" presetClass="entr" nodeType="afterEffect" presetID="9" grpId="8" fill="hold">
                                  <p:stCondLst>
                                    <p:cond delay="0"/>
                                  </p:stCondLst>
                                  <p:iterate type="el" backwards="0">
                                    <p:tmAbs val="0"/>
                                  </p:iterate>
                                  <p:childTnLst>
                                    <p:set>
                                      <p:cBhvr>
                                        <p:cTn id="38" fill="hold"/>
                                        <p:tgtEl>
                                          <p:spTgt spid="502"/>
                                        </p:tgtEl>
                                        <p:attrNameLst>
                                          <p:attrName>style.visibility</p:attrName>
                                        </p:attrNameLst>
                                      </p:cBhvr>
                                      <p:to>
                                        <p:strVal val="visible"/>
                                      </p:to>
                                    </p:set>
                                    <p:animEffect filter="dissolve" transition="in">
                                      <p:cBhvr>
                                        <p:cTn id="39" dur="700"/>
                                        <p:tgtEl>
                                          <p:spTgt spid="502"/>
                                        </p:tgtEl>
                                      </p:cBhvr>
                                    </p:animEffect>
                                  </p:childTnLst>
                                </p:cTn>
                              </p:par>
                            </p:childTnLst>
                          </p:cTn>
                        </p:par>
                        <p:par>
                          <p:cTn id="40" fill="hold">
                            <p:stCondLst>
                              <p:cond delay="1200"/>
                            </p:stCondLst>
                            <p:childTnLst>
                              <p:par>
                                <p:cTn id="41" presetClass="entr" nodeType="afterEffect" presetSubtype="0" presetID="1" grpId="9" fill="hold">
                                  <p:stCondLst>
                                    <p:cond delay="0"/>
                                  </p:stCondLst>
                                  <p:iterate type="el" backwards="0">
                                    <p:tmAbs val="0"/>
                                  </p:iterate>
                                  <p:childTnLst>
                                    <p:set>
                                      <p:cBhvr>
                                        <p:cTn id="42" fill="hold"/>
                                        <p:tgtEl>
                                          <p:spTgt spid="498"/>
                                        </p:tgtEl>
                                        <p:attrNameLst>
                                          <p:attrName>style.visibility</p:attrName>
                                        </p:attrNameLst>
                                      </p:cBhvr>
                                      <p:to>
                                        <p:strVal val="visible"/>
                                      </p:to>
                                    </p:set>
                                  </p:childTnLst>
                                </p:cTn>
                              </p:par>
                            </p:childTnLst>
                          </p:cTn>
                        </p:par>
                        <p:par>
                          <p:cTn id="43" fill="hold">
                            <p:stCondLst>
                              <p:cond delay="1200"/>
                            </p:stCondLst>
                            <p:childTnLst>
                              <p:par>
                                <p:cTn id="44" presetClass="entr" nodeType="afterEffect" presetSubtype="0" presetID="1" grpId="10" fill="hold">
                                  <p:stCondLst>
                                    <p:cond delay="0"/>
                                  </p:stCondLst>
                                  <p:iterate type="el" backwards="0">
                                    <p:tmAbs val="0"/>
                                  </p:iterate>
                                  <p:childTnLst>
                                    <p:set>
                                      <p:cBhvr>
                                        <p:cTn id="45" fill="hold"/>
                                        <p:tgtEl>
                                          <p:spTgt spid="499"/>
                                        </p:tgtEl>
                                        <p:attrNameLst>
                                          <p:attrName>style.visibility</p:attrName>
                                        </p:attrNameLst>
                                      </p:cBhvr>
                                      <p:to>
                                        <p:strVal val="visible"/>
                                      </p:to>
                                    </p:set>
                                  </p:childTnLst>
                                </p:cTn>
                              </p:par>
                            </p:childTnLst>
                          </p:cTn>
                        </p:par>
                        <p:par>
                          <p:cTn id="46" fill="hold">
                            <p:stCondLst>
                              <p:cond delay="1200"/>
                            </p:stCondLst>
                            <p:childTnLst>
                              <p:par>
                                <p:cTn id="47" presetClass="entr" nodeType="afterEffect" presetSubtype="0" presetID="1" grpId="11" fill="hold">
                                  <p:stCondLst>
                                    <p:cond delay="0"/>
                                  </p:stCondLst>
                                  <p:iterate type="el" backwards="0">
                                    <p:tmAbs val="0"/>
                                  </p:iterate>
                                  <p:childTnLst>
                                    <p:set>
                                      <p:cBhvr>
                                        <p:cTn id="48" fill="hold"/>
                                        <p:tgtEl>
                                          <p:spTgt spid="5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2" grpId="12" fill="hold">
                                  <p:stCondLst>
                                    <p:cond delay="0"/>
                                  </p:stCondLst>
                                  <p:iterate type="el" backwards="0">
                                    <p:tmAbs val="0"/>
                                  </p:iterate>
                                  <p:childTnLst>
                                    <p:set>
                                      <p:cBhvr>
                                        <p:cTn id="52" fill="hold"/>
                                        <p:tgtEl>
                                          <p:spTgt spid="497"/>
                                        </p:tgtEl>
                                        <p:attrNameLst>
                                          <p:attrName>style.visibility</p:attrName>
                                        </p:attrNameLst>
                                      </p:cBhvr>
                                      <p:to>
                                        <p:strVal val="visible"/>
                                      </p:to>
                                    </p:set>
                                    <p:animEffect filter="wipe(left)" transition="in">
                                      <p:cBhvr>
                                        <p:cTn id="53" dur="500"/>
                                        <p:tgtEl>
                                          <p:spTgt spid="497"/>
                                        </p:tgtEl>
                                      </p:cBhvr>
                                    </p:animEffect>
                                  </p:childTnLst>
                                </p:cTn>
                              </p:par>
                            </p:childTnLst>
                          </p:cTn>
                        </p:par>
                        <p:par>
                          <p:cTn id="54" fill="hold">
                            <p:stCondLst>
                              <p:cond delay="0"/>
                            </p:stCondLst>
                            <p:childTnLst>
                              <p:par>
                                <p:cTn id="55" presetClass="path" nodeType="afterEffect" presetSubtype="0" presetID="-1" grpId="13" accel="50000" decel="50000" fill="hold">
                                  <p:stCondLst>
                                    <p:cond delay="0"/>
                                  </p:stCondLst>
                                  <p:childTnLst>
                                    <p:animMotion path="M 0.000000 0.000000 L 0.161948 0.115654" origin="layout" pathEditMode="relative">
                                      <p:cBhvr>
                                        <p:cTn id="56" dur="500" fill="hold"/>
                                        <p:tgtEl>
                                          <p:spTgt spid="498"/>
                                        </p:tgtEl>
                                        <p:attrNameLst>
                                          <p:attrName>ppt_x</p:attrName>
                                          <p:attrName>ppt_y</p:attrName>
                                        </p:attrNameLst>
                                      </p:cBhvr>
                                    </p:animMotion>
                                  </p:childTnLst>
                                </p:cTn>
                              </p:par>
                            </p:childTnLst>
                          </p:cTn>
                        </p:par>
                        <p:par>
                          <p:cTn id="57" fill="hold">
                            <p:stCondLst>
                              <p:cond delay="500"/>
                            </p:stCondLst>
                            <p:childTnLst>
                              <p:par>
                                <p:cTn id="58" presetClass="entr" nodeType="afterEffect" presetSubtype="8" presetID="22" grpId="14" fill="hold">
                                  <p:stCondLst>
                                    <p:cond delay="0"/>
                                  </p:stCondLst>
                                  <p:iterate type="el" backwards="0">
                                    <p:tmAbs val="0"/>
                                  </p:iterate>
                                  <p:childTnLst>
                                    <p:set>
                                      <p:cBhvr>
                                        <p:cTn id="59" fill="hold"/>
                                        <p:tgtEl>
                                          <p:spTgt spid="501"/>
                                        </p:tgtEl>
                                        <p:attrNameLst>
                                          <p:attrName>style.visibility</p:attrName>
                                        </p:attrNameLst>
                                      </p:cBhvr>
                                      <p:to>
                                        <p:strVal val="visible"/>
                                      </p:to>
                                    </p:set>
                                    <p:animEffect filter="wipe(left)" transition="in">
                                      <p:cBhvr>
                                        <p:cTn id="60" dur="500"/>
                                        <p:tgtEl>
                                          <p:spTgt spid="501"/>
                                        </p:tgtEl>
                                      </p:cBhvr>
                                    </p:animEffect>
                                  </p:childTnLst>
                                </p:cTn>
                              </p:par>
                            </p:childTnLst>
                          </p:cTn>
                        </p:par>
                        <p:par>
                          <p:cTn id="61" fill="hold">
                            <p:stCondLst>
                              <p:cond delay="0"/>
                            </p:stCondLst>
                            <p:childTnLst>
                              <p:par>
                                <p:cTn id="62" presetClass="path" nodeType="afterEffect" presetSubtype="0" presetID="-1" grpId="15" accel="50000" decel="50000" fill="hold">
                                  <p:stCondLst>
                                    <p:cond delay="0"/>
                                  </p:stCondLst>
                                  <p:childTnLst>
                                    <p:animMotion path="M 0.000000 0.000000 L 0.202606 0.043820" origin="layout" pathEditMode="relative">
                                      <p:cBhvr>
                                        <p:cTn id="63" dur="500" fill="hold"/>
                                        <p:tgtEl>
                                          <p:spTgt spid="499"/>
                                        </p:tgtEl>
                                        <p:attrNameLst>
                                          <p:attrName>ppt_x</p:attrName>
                                          <p:attrName>ppt_y</p:attrName>
                                        </p:attrNameLst>
                                      </p:cBhvr>
                                    </p:animMotion>
                                  </p:childTnLst>
                                </p:cTn>
                              </p:par>
                            </p:childTnLst>
                          </p:cTn>
                        </p:par>
                        <p:par>
                          <p:cTn id="64" fill="hold">
                            <p:stCondLst>
                              <p:cond delay="500"/>
                            </p:stCondLst>
                            <p:childTnLst>
                              <p:par>
                                <p:cTn id="65" presetClass="entr" nodeType="afterEffect" presetSubtype="8" presetID="22" grpId="16" fill="hold">
                                  <p:stCondLst>
                                    <p:cond delay="0"/>
                                  </p:stCondLst>
                                  <p:iterate type="el" backwards="0">
                                    <p:tmAbs val="0"/>
                                  </p:iterate>
                                  <p:childTnLst>
                                    <p:set>
                                      <p:cBhvr>
                                        <p:cTn id="66" fill="hold"/>
                                        <p:tgtEl>
                                          <p:spTgt spid="500"/>
                                        </p:tgtEl>
                                        <p:attrNameLst>
                                          <p:attrName>style.visibility</p:attrName>
                                        </p:attrNameLst>
                                      </p:cBhvr>
                                      <p:to>
                                        <p:strVal val="visible"/>
                                      </p:to>
                                    </p:set>
                                    <p:animEffect filter="wipe(left)" transition="in">
                                      <p:cBhvr>
                                        <p:cTn id="67" dur="500"/>
                                        <p:tgtEl>
                                          <p:spTgt spid="500"/>
                                        </p:tgtEl>
                                      </p:cBhvr>
                                    </p:animEffect>
                                  </p:childTnLst>
                                </p:cTn>
                              </p:par>
                            </p:childTnLst>
                          </p:cTn>
                        </p:par>
                        <p:par>
                          <p:cTn id="68" fill="hold">
                            <p:stCondLst>
                              <p:cond delay="0"/>
                            </p:stCondLst>
                            <p:childTnLst>
                              <p:par>
                                <p:cTn id="69" presetClass="path" nodeType="afterEffect" presetSubtype="0" presetID="-1" grpId="17" accel="50000" decel="50000" fill="hold">
                                  <p:stCondLst>
                                    <p:cond delay="0"/>
                                  </p:stCondLst>
                                  <p:childTnLst>
                                    <p:animMotion path="M 0.000000 0.000000 L 0.276241 -0.072840" origin="layout" pathEditMode="relative">
                                      <p:cBhvr>
                                        <p:cTn id="70" dur="500" fill="hold"/>
                                        <p:tgtEl>
                                          <p:spTgt spid="504"/>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0" presetID="1" grpId="18" fill="hold">
                                  <p:stCondLst>
                                    <p:cond delay="0"/>
                                  </p:stCondLst>
                                  <p:iterate type="el" backwards="0">
                                    <p:tmAbs val="0"/>
                                  </p:iterate>
                                  <p:childTnLst>
                                    <p:set>
                                      <p:cBhvr>
                                        <p:cTn id="74" fill="hold"/>
                                        <p:tgtEl>
                                          <p:spTgt spid="505">
                                            <p:bg/>
                                          </p:spTgt>
                                        </p:tgtEl>
                                        <p:attrNameLst>
                                          <p:attrName>style.visibility</p:attrName>
                                        </p:attrNameLst>
                                      </p:cBhvr>
                                      <p:to>
                                        <p:strVal val="visible"/>
                                      </p:to>
                                    </p:set>
                                  </p:childTnLst>
                                </p:cTn>
                              </p:par>
                              <p:par>
                                <p:cTn id="75" presetClass="entr" nodeType="withEffect" presetSubtype="0" presetID="1" grpId="18" fill="hold">
                                  <p:stCondLst>
                                    <p:cond delay="0"/>
                                  </p:stCondLst>
                                  <p:iterate type="el" backwards="0">
                                    <p:tmAbs val="0"/>
                                  </p:iterate>
                                  <p:childTnLst>
                                    <p:set>
                                      <p:cBhvr>
                                        <p:cTn id="76" fill="hold"/>
                                        <p:tgtEl>
                                          <p:spTgt spid="505">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Class="entr" nodeType="clickEffect" presetSubtype="0" presetID="1" grpId="18" fill="hold">
                                  <p:stCondLst>
                                    <p:cond delay="0"/>
                                  </p:stCondLst>
                                  <p:iterate type="el" backwards="0">
                                    <p:tmAbs val="0"/>
                                  </p:iterate>
                                  <p:childTnLst>
                                    <p:set>
                                      <p:cBhvr>
                                        <p:cTn id="80" fill="hold"/>
                                        <p:tgtEl>
                                          <p:spTgt spid="50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6" grpId="5"/>
      <p:bldP build="whole" bldLvl="1" animBg="1" rev="0" advAuto="0" spid="494" grpId="6"/>
      <p:bldP build="whole" bldLvl="1" animBg="1" rev="0" advAuto="0" spid="491" grpId="1"/>
      <p:bldP build="whole" bldLvl="1" animBg="1" rev="0" advAuto="0" spid="498" grpId="9"/>
      <p:bldP build="whole" bldLvl="1" animBg="1" rev="0" advAuto="0" spid="502" grpId="8"/>
      <p:bldP build="whole" bldLvl="1" animBg="1" rev="0" advAuto="0" spid="504" grpId="11"/>
      <p:bldP build="whole" bldLvl="1" animBg="1" rev="0" advAuto="0" spid="495" grpId="3"/>
      <p:bldP build="whole" bldLvl="1" animBg="1" rev="0" advAuto="0" spid="493" grpId="4"/>
      <p:bldP build="whole" bldLvl="1" animBg="1" rev="0" advAuto="0" spid="499" grpId="10"/>
      <p:bldP build="p" bldLvl="5" animBg="1" rev="0" advAuto="0" spid="505" grpId="18"/>
      <p:bldP build="whole" bldLvl="1" animBg="1" rev="0" advAuto="0" spid="501" grpId="14"/>
      <p:bldP build="whole" bldLvl="1" animBg="1" rev="0" advAuto="0" spid="492" grpId="2"/>
      <p:bldP build="whole" bldLvl="1" animBg="1" rev="0" advAuto="0" spid="503" grpId="7"/>
      <p:bldP build="whole" bldLvl="1" animBg="1" rev="0" advAuto="0" spid="497" grpId="12"/>
      <p:bldP build="whole" bldLvl="1" animBg="1" rev="0" advAuto="0" spid="500" grpId="16"/>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Kako odrediti vremensku složenost algoritma?"/>
          <p:cNvSpPr txBox="1"/>
          <p:nvPr>
            <p:ph type="title"/>
          </p:nvPr>
        </p:nvSpPr>
        <p:spPr>
          <a:xfrm>
            <a:off x="2092990" y="203772"/>
            <a:ext cx="22338396" cy="1988246"/>
          </a:xfrm>
          <a:prstGeom prst="rect">
            <a:avLst/>
          </a:prstGeom>
        </p:spPr>
        <p:txBody>
          <a:bodyPr/>
          <a:lstStyle/>
          <a:p>
            <a:pPr/>
            <a:r>
              <a:t>Kako odrediti vremensku složenost algoritma?</a:t>
            </a:r>
          </a:p>
        </p:txBody>
      </p:sp>
      <p:sp>
        <p:nvSpPr>
          <p:cNvPr id="508" name="Primer 3 — Odrediti slozenost sledeceg koda:"/>
          <p:cNvSpPr txBox="1"/>
          <p:nvPr>
            <p:ph type="body" sz="quarter" idx="1"/>
          </p:nvPr>
        </p:nvSpPr>
        <p:spPr>
          <a:xfrm>
            <a:off x="2082007" y="2466834"/>
            <a:ext cx="14247877" cy="711481"/>
          </a:xfrm>
          <a:prstGeom prst="rect">
            <a:avLst/>
          </a:prstGeom>
        </p:spPr>
        <p:txBody>
          <a:bodyPr/>
          <a:lstStyle>
            <a:lvl1pPr marL="0" indent="0" defTabSz="825500">
              <a:lnSpc>
                <a:spcPct val="100000"/>
              </a:lnSpc>
              <a:spcBef>
                <a:spcPts val="0"/>
              </a:spcBef>
              <a:buClrTx/>
              <a:buSzTx/>
              <a:buNone/>
              <a:defRPr baseline="0" sz="3600">
                <a:latin typeface="+mn-lt"/>
                <a:ea typeface="+mn-ea"/>
                <a:cs typeface="+mn-cs"/>
                <a:sym typeface="Montserrat Thin Bold"/>
              </a:defRPr>
            </a:lvl1pPr>
          </a:lstStyle>
          <a:p>
            <a:pPr/>
            <a:r>
              <a:t>Primer 3 — Odrediti slozenost sledeceg koda:</a:t>
            </a:r>
          </a:p>
        </p:txBody>
      </p:sp>
      <p:pic>
        <p:nvPicPr>
          <p:cNvPr id="509" name="pasted-movie.png" descr="pasted-movie.png"/>
          <p:cNvPicPr>
            <a:picLocks noChangeAspect="1"/>
          </p:cNvPicPr>
          <p:nvPr/>
        </p:nvPicPr>
        <p:blipFill>
          <a:blip r:embed="rId2">
            <a:extLst/>
          </a:blip>
          <a:stretch>
            <a:fillRect/>
          </a:stretch>
        </p:blipFill>
        <p:spPr>
          <a:xfrm>
            <a:off x="1468966" y="1769533"/>
            <a:ext cx="11444385" cy="8300323"/>
          </a:xfrm>
          <a:prstGeom prst="rect">
            <a:avLst/>
          </a:prstGeom>
          <a:ln w="12700">
            <a:miter lim="400000"/>
          </a:ln>
        </p:spPr>
      </p:pic>
      <p:sp>
        <p:nvSpPr>
          <p:cNvPr id="510" name="Line"/>
          <p:cNvSpPr/>
          <p:nvPr/>
        </p:nvSpPr>
        <p:spPr>
          <a:xfrm flipH="1" flipV="1">
            <a:off x="9407758" y="5057020"/>
            <a:ext cx="3696510" cy="1"/>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511" name="Equation"/>
          <p:cNvSpPr txBox="1"/>
          <p:nvPr/>
        </p:nvSpPr>
        <p:spPr>
          <a:xfrm>
            <a:off x="13268802" y="4813618"/>
            <a:ext cx="1062853" cy="482169"/>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oMath>
              </m:oMathPara>
            </a14:m>
            <a:endParaRPr sz="4100"/>
          </a:p>
        </p:txBody>
      </p:sp>
      <p:sp>
        <p:nvSpPr>
          <p:cNvPr id="512" name="Equation"/>
          <p:cNvSpPr txBox="1"/>
          <p:nvPr/>
        </p:nvSpPr>
        <p:spPr>
          <a:xfrm>
            <a:off x="15749536" y="5636854"/>
            <a:ext cx="1511882" cy="444158"/>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100" i="1">
                      <a:solidFill>
                        <a:srgbClr val="000000"/>
                      </a:solidFill>
                      <a:latin typeface="Cambria Math" panose="02040503050406030204" pitchFamily="18" charset="0"/>
                    </a:rPr>
                    <m:t>T</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m:t>
                  </m:r>
                </m:oMath>
              </m:oMathPara>
            </a14:m>
            <a:endParaRPr sz="4100"/>
          </a:p>
        </p:txBody>
      </p:sp>
      <p:sp>
        <p:nvSpPr>
          <p:cNvPr id="513" name="Equation"/>
          <p:cNvSpPr txBox="1"/>
          <p:nvPr/>
        </p:nvSpPr>
        <p:spPr>
          <a:xfrm>
            <a:off x="13268802" y="4813618"/>
            <a:ext cx="1062853" cy="482169"/>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1</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n</m:t>
                  </m:r>
                </m:oMath>
              </m:oMathPara>
            </a14:m>
            <a:endParaRPr sz="4100"/>
          </a:p>
        </p:txBody>
      </p:sp>
      <p:sp>
        <p:nvSpPr>
          <p:cNvPr id="514" name="Equation"/>
          <p:cNvSpPr txBox="1"/>
          <p:nvPr/>
        </p:nvSpPr>
        <p:spPr>
          <a:xfrm>
            <a:off x="18455385" y="5687178"/>
            <a:ext cx="343510" cy="343511"/>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4600" i="1">
                      <a:solidFill>
                        <a:srgbClr val="000000"/>
                      </a:solidFill>
                      <a:latin typeface="Cambria Math" panose="02040503050406030204" pitchFamily="18" charset="0"/>
                    </a:rPr>
                    <m:t>+</m:t>
                  </m:r>
                </m:oMath>
              </m:oMathPara>
            </a14:m>
            <a:endParaRPr sz="4600"/>
          </a:p>
        </p:txBody>
      </p:sp>
      <p:sp>
        <p:nvSpPr>
          <p:cNvPr id="515" name="Line"/>
          <p:cNvSpPr/>
          <p:nvPr/>
        </p:nvSpPr>
        <p:spPr>
          <a:xfrm flipH="1">
            <a:off x="9407758" y="6654800"/>
            <a:ext cx="3696510" cy="0"/>
          </a:xfrm>
          <a:prstGeom prst="line">
            <a:avLst/>
          </a:prstGeom>
          <a:ln w="50800">
            <a:solidFill>
              <a:schemeClr val="accent5">
                <a:hueOff val="-82419"/>
                <a:satOff val="-9513"/>
                <a:lumOff val="-16343"/>
              </a:schemeClr>
            </a:solidFill>
            <a:miter lim="400000"/>
            <a:tailEnd type="triangle"/>
          </a:ln>
        </p:spPr>
        <p:txBody>
          <a:bodyPr lIns="50800" tIns="50800" rIns="50800" bIns="50800" anchor="ctr"/>
          <a:lstStyle/>
          <a:p>
            <a:pPr/>
          </a:p>
        </p:txBody>
      </p:sp>
      <p:sp>
        <p:nvSpPr>
          <p:cNvPr id="516" name="Equation"/>
          <p:cNvSpPr txBox="1"/>
          <p:nvPr/>
        </p:nvSpPr>
        <p:spPr>
          <a:xfrm>
            <a:off x="13268802" y="6375616"/>
            <a:ext cx="1278704" cy="572750"/>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2</m:t>
                      </m:r>
                    </m:sub>
                  </m:sSub>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n</m:t>
                      </m:r>
                    </m:e>
                    <m:sup>
                      <m:r>
                        <a:rPr xmlns:a="http://schemas.openxmlformats.org/drawingml/2006/main" sz="4100" i="1">
                          <a:solidFill>
                            <a:srgbClr val="000000"/>
                          </a:solidFill>
                          <a:latin typeface="Cambria Math" panose="02040503050406030204" pitchFamily="18" charset="0"/>
                        </a:rPr>
                        <m:t>2</m:t>
                      </m:r>
                    </m:sup>
                  </m:sSup>
                </m:oMath>
              </m:oMathPara>
            </a14:m>
            <a:endParaRPr sz="4100"/>
          </a:p>
        </p:txBody>
      </p:sp>
      <p:sp>
        <p:nvSpPr>
          <p:cNvPr id="517" name="Equation"/>
          <p:cNvSpPr txBox="1"/>
          <p:nvPr/>
        </p:nvSpPr>
        <p:spPr>
          <a:xfrm>
            <a:off x="13268802" y="6375616"/>
            <a:ext cx="1278704" cy="572750"/>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c</m:t>
                      </m:r>
                    </m:e>
                    <m:sub>
                      <m:r>
                        <a:rPr xmlns:a="http://schemas.openxmlformats.org/drawingml/2006/main" sz="4100" i="1">
                          <a:solidFill>
                            <a:srgbClr val="000000"/>
                          </a:solidFill>
                          <a:latin typeface="Cambria Math" panose="02040503050406030204" pitchFamily="18" charset="0"/>
                        </a:rPr>
                        <m:t>2</m:t>
                      </m:r>
                    </m:sub>
                  </m:sSub>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n</m:t>
                      </m:r>
                    </m:e>
                    <m:sup>
                      <m:r>
                        <a:rPr xmlns:a="http://schemas.openxmlformats.org/drawingml/2006/main" sz="4100" i="1">
                          <a:solidFill>
                            <a:srgbClr val="000000"/>
                          </a:solidFill>
                          <a:latin typeface="Cambria Math" panose="02040503050406030204" pitchFamily="18" charset="0"/>
                        </a:rPr>
                        <m:t>2</m:t>
                      </m:r>
                    </m:sup>
                  </m:sSup>
                </m:oMath>
              </m:oMathPara>
            </a14:m>
            <a:endParaRPr sz="4100"/>
          </a:p>
        </p:txBody>
      </p:sp>
      <p:sp>
        <p:nvSpPr>
          <p:cNvPr id="518" name="Broj naredbi:…"/>
          <p:cNvSpPr txBox="1"/>
          <p:nvPr/>
        </p:nvSpPr>
        <p:spPr>
          <a:xfrm>
            <a:off x="2032000" y="8881205"/>
            <a:ext cx="6952785" cy="16861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8000" indent="-508000">
              <a:buClr>
                <a:schemeClr val="accent6">
                  <a:hueOff val="13513096"/>
                  <a:satOff val="-92324"/>
                  <a:lumOff val="-42615"/>
                </a:schemeClr>
              </a:buClr>
              <a:buSzPct val="123000"/>
              <a:buChar char="🔢"/>
            </a:pPr>
            <a:r>
              <a:t>Broj naredbi: </a:t>
            </a:r>
            <a14:m>
              <m:oMath>
                <m:sSub>
                  <m:e>
                    <m:r>
                      <a:rPr xmlns:a="http://schemas.openxmlformats.org/drawingml/2006/main" sz="3650" i="1">
                        <a:solidFill>
                          <a:srgbClr val="000000"/>
                        </a:solidFill>
                        <a:latin typeface="Cambria Math" panose="02040503050406030204" pitchFamily="18" charset="0"/>
                      </a:rPr>
                      <m:t>c</m:t>
                    </m:r>
                  </m:e>
                  <m:sub>
                    <m:r>
                      <a:rPr xmlns:a="http://schemas.openxmlformats.org/drawingml/2006/main" sz="3650" i="1">
                        <a:solidFill>
                          <a:srgbClr val="000000"/>
                        </a:solidFill>
                        <a:latin typeface="Cambria Math" panose="02040503050406030204" pitchFamily="18" charset="0"/>
                      </a:rPr>
                      <m:t>1</m:t>
                    </m:r>
                  </m:sub>
                </m:sSub>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sSub>
                  <m:e>
                    <m:r>
                      <a:rPr xmlns:a="http://schemas.openxmlformats.org/drawingml/2006/main" sz="3650" i="1">
                        <a:solidFill>
                          <a:srgbClr val="000000"/>
                        </a:solidFill>
                        <a:latin typeface="Cambria Math" panose="02040503050406030204" pitchFamily="18" charset="0"/>
                      </a:rPr>
                      <m:t>c</m:t>
                    </m:r>
                  </m:e>
                  <m:sub>
                    <m:r>
                      <a:rPr xmlns:a="http://schemas.openxmlformats.org/drawingml/2006/main" sz="3650" i="1">
                        <a:solidFill>
                          <a:srgbClr val="000000"/>
                        </a:solidFill>
                        <a:latin typeface="Cambria Math" panose="02040503050406030204" pitchFamily="18" charset="0"/>
                      </a:rPr>
                      <m:t>2</m:t>
                    </m:r>
                  </m:sub>
                </m:sSub>
                <m:sSup>
                  <m:e>
                    <m:r>
                      <a:rPr xmlns:a="http://schemas.openxmlformats.org/drawingml/2006/main" sz="3650" i="1">
                        <a:solidFill>
                          <a:srgbClr val="000000"/>
                        </a:solidFill>
                        <a:latin typeface="Cambria Math" panose="02040503050406030204" pitchFamily="18" charset="0"/>
                      </a:rPr>
                      <m:t>n</m:t>
                    </m:r>
                  </m:e>
                  <m:sup>
                    <m:r>
                      <a:rPr xmlns:a="http://schemas.openxmlformats.org/drawingml/2006/main" sz="3650" i="1">
                        <a:solidFill>
                          <a:srgbClr val="000000"/>
                        </a:solidFill>
                        <a:latin typeface="Cambria Math" panose="02040503050406030204" pitchFamily="18" charset="0"/>
                      </a:rPr>
                      <m:t>2</m:t>
                    </m:r>
                  </m:sup>
                </m:sSup>
              </m:oMath>
            </a14:m>
          </a:p>
          <a:p>
            <a:pPr marL="508000" indent="-508000">
              <a:buClr>
                <a:schemeClr val="accent6">
                  <a:hueOff val="13513096"/>
                  <a:satOff val="-92324"/>
                  <a:lumOff val="-42615"/>
                </a:schemeClr>
              </a:buClr>
              <a:buSzPct val="123000"/>
              <a:buChar char="🧠"/>
            </a:pPr>
            <a:r>
              <a:t>Kompleksnost algoritma: </a:t>
            </a: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sSup>
                  <m:e>
                    <m:r>
                      <a:rPr xmlns:a="http://schemas.openxmlformats.org/drawingml/2006/main" sz="3650" i="1">
                        <a:solidFill>
                          <a:srgbClr val="000000"/>
                        </a:solidFill>
                        <a:latin typeface="Cambria Math" panose="02040503050406030204" pitchFamily="18" charset="0"/>
                      </a:rPr>
                      <m:t>n</m:t>
                    </m:r>
                  </m:e>
                  <m:sup>
                    <m:r>
                      <a:rPr xmlns:a="http://schemas.openxmlformats.org/drawingml/2006/main" sz="3650" i="1">
                        <a:solidFill>
                          <a:srgbClr val="000000"/>
                        </a:solidFill>
                        <a:latin typeface="Cambria Math" panose="02040503050406030204" pitchFamily="18" charset="0"/>
                      </a:rPr>
                      <m:t>2</m:t>
                    </m:r>
                  </m:sup>
                </m:sSup>
                <m:r>
                  <a:rPr xmlns:a="http://schemas.openxmlformats.org/drawingml/2006/main" sz="3650" i="1">
                    <a:solidFill>
                      <a:srgbClr val="000000"/>
                    </a:solidFill>
                    <a:latin typeface="Cambria Math" panose="02040503050406030204" pitchFamily="18" charset="0"/>
                  </a:rPr>
                  <m:t>)</m:t>
                </m:r>
              </m:oMath>
            </a14: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508"/>
                                        </p:tgtEl>
                                        <p:attrNameLst>
                                          <p:attrName>style.visibility</p:attrName>
                                        </p:attrNameLst>
                                      </p:cBhvr>
                                      <p:to>
                                        <p:strVal val="visible"/>
                                      </p:to>
                                    </p:set>
                                    <p:animEffect filter="wipe(left)" transition="in">
                                      <p:cBhvr>
                                        <p:cTn id="7" dur="1000"/>
                                        <p:tgtEl>
                                          <p:spTgt spid="508"/>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509"/>
                                        </p:tgtEl>
                                        <p:attrNameLst>
                                          <p:attrName>style.visibility</p:attrName>
                                        </p:attrNameLst>
                                      </p:cBhvr>
                                      <p:to>
                                        <p:strVal val="visible"/>
                                      </p:to>
                                    </p:set>
                                    <p:anim calcmode="lin" valueType="num">
                                      <p:cBhvr>
                                        <p:cTn id="11" dur="1000" fill="hold"/>
                                        <p:tgtEl>
                                          <p:spTgt spid="509"/>
                                        </p:tgtEl>
                                        <p:attrNameLst>
                                          <p:attrName>ppt_x</p:attrName>
                                        </p:attrNameLst>
                                      </p:cBhvr>
                                      <p:tavLst>
                                        <p:tav tm="0">
                                          <p:val>
                                            <p:strVal val="0-#ppt_w/2"/>
                                          </p:val>
                                        </p:tav>
                                        <p:tav tm="100000">
                                          <p:val>
                                            <p:strVal val="#ppt_x"/>
                                          </p:val>
                                        </p:tav>
                                      </p:tavLst>
                                    </p:anim>
                                    <p:anim calcmode="lin" valueType="num">
                                      <p:cBhvr>
                                        <p:cTn id="12" dur="1000" fill="hold"/>
                                        <p:tgtEl>
                                          <p:spTgt spid="50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511"/>
                                        </p:tgtEl>
                                        <p:attrNameLst>
                                          <p:attrName>style.visibility</p:attrName>
                                        </p:attrNameLst>
                                      </p:cBhvr>
                                      <p:to>
                                        <p:strVal val="visible"/>
                                      </p:to>
                                    </p:set>
                                    <p:animEffect filter="box(out)" transition="in">
                                      <p:cBhvr>
                                        <p:cTn id="17" dur="500"/>
                                        <p:tgtEl>
                                          <p:spTgt spid="511"/>
                                        </p:tgtEl>
                                      </p:cBhvr>
                                    </p:animEffect>
                                  </p:childTnLst>
                                </p:cTn>
                              </p:par>
                            </p:childTnLst>
                          </p:cTn>
                        </p:par>
                        <p:par>
                          <p:cTn id="18" fill="hold">
                            <p:stCondLst>
                              <p:cond delay="500"/>
                            </p:stCondLst>
                            <p:childTnLst>
                              <p:par>
                                <p:cTn id="19" presetClass="entr" nodeType="afterEffect" presetID="9" grpId="4" fill="hold">
                                  <p:stCondLst>
                                    <p:cond delay="0"/>
                                  </p:stCondLst>
                                  <p:iterate type="el" backwards="0">
                                    <p:tmAbs val="0"/>
                                  </p:iterate>
                                  <p:childTnLst>
                                    <p:set>
                                      <p:cBhvr>
                                        <p:cTn id="20" fill="hold"/>
                                        <p:tgtEl>
                                          <p:spTgt spid="510"/>
                                        </p:tgtEl>
                                        <p:attrNameLst>
                                          <p:attrName>style.visibility</p:attrName>
                                        </p:attrNameLst>
                                      </p:cBhvr>
                                      <p:to>
                                        <p:strVal val="visible"/>
                                      </p:to>
                                    </p:set>
                                    <p:animEffect filter="dissolve" transition="in">
                                      <p:cBhvr>
                                        <p:cTn id="21" dur="700"/>
                                        <p:tgtEl>
                                          <p:spTgt spid="510"/>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32" presetID="4" grpId="5" fill="hold">
                                  <p:stCondLst>
                                    <p:cond delay="0"/>
                                  </p:stCondLst>
                                  <p:iterate type="el" backwards="0">
                                    <p:tmAbs val="0"/>
                                  </p:iterate>
                                  <p:childTnLst>
                                    <p:set>
                                      <p:cBhvr>
                                        <p:cTn id="25" fill="hold"/>
                                        <p:tgtEl>
                                          <p:spTgt spid="516"/>
                                        </p:tgtEl>
                                        <p:attrNameLst>
                                          <p:attrName>style.visibility</p:attrName>
                                        </p:attrNameLst>
                                      </p:cBhvr>
                                      <p:to>
                                        <p:strVal val="visible"/>
                                      </p:to>
                                    </p:set>
                                    <p:animEffect filter="box(out)" transition="in">
                                      <p:cBhvr>
                                        <p:cTn id="26" dur="500"/>
                                        <p:tgtEl>
                                          <p:spTgt spid="516"/>
                                        </p:tgtEl>
                                      </p:cBhvr>
                                    </p:animEffect>
                                  </p:childTnLst>
                                </p:cTn>
                              </p:par>
                            </p:childTnLst>
                          </p:cTn>
                        </p:par>
                        <p:par>
                          <p:cTn id="27" fill="hold">
                            <p:stCondLst>
                              <p:cond delay="500"/>
                            </p:stCondLst>
                            <p:childTnLst>
                              <p:par>
                                <p:cTn id="28" presetClass="entr" nodeType="afterEffect" presetID="9" grpId="6" fill="hold">
                                  <p:stCondLst>
                                    <p:cond delay="0"/>
                                  </p:stCondLst>
                                  <p:iterate type="el" backwards="0">
                                    <p:tmAbs val="0"/>
                                  </p:iterate>
                                  <p:childTnLst>
                                    <p:set>
                                      <p:cBhvr>
                                        <p:cTn id="29" fill="hold"/>
                                        <p:tgtEl>
                                          <p:spTgt spid="515"/>
                                        </p:tgtEl>
                                        <p:attrNameLst>
                                          <p:attrName>style.visibility</p:attrName>
                                        </p:attrNameLst>
                                      </p:cBhvr>
                                      <p:to>
                                        <p:strVal val="visible"/>
                                      </p:to>
                                    </p:set>
                                    <p:animEffect filter="dissolve" transition="in">
                                      <p:cBhvr>
                                        <p:cTn id="30" dur="700"/>
                                        <p:tgtEl>
                                          <p:spTgt spid="515"/>
                                        </p:tgtEl>
                                      </p:cBhvr>
                                    </p:animEffect>
                                  </p:childTnLst>
                                </p:cTn>
                              </p:par>
                            </p:childTnLst>
                          </p:cTn>
                        </p:par>
                        <p:par>
                          <p:cTn id="31" fill="hold">
                            <p:stCondLst>
                              <p:cond delay="1200"/>
                            </p:stCondLst>
                            <p:childTnLst>
                              <p:par>
                                <p:cTn id="32" presetClass="entr" nodeType="afterEffect" presetSubtype="0" presetID="1" grpId="7" fill="hold">
                                  <p:stCondLst>
                                    <p:cond delay="0"/>
                                  </p:stCondLst>
                                  <p:iterate type="el" backwards="0">
                                    <p:tmAbs val="0"/>
                                  </p:iterate>
                                  <p:childTnLst>
                                    <p:set>
                                      <p:cBhvr>
                                        <p:cTn id="33" fill="hold"/>
                                        <p:tgtEl>
                                          <p:spTgt spid="513"/>
                                        </p:tgtEl>
                                        <p:attrNameLst>
                                          <p:attrName>style.visibility</p:attrName>
                                        </p:attrNameLst>
                                      </p:cBhvr>
                                      <p:to>
                                        <p:strVal val="visible"/>
                                      </p:to>
                                    </p:set>
                                  </p:childTnLst>
                                </p:cTn>
                              </p:par>
                            </p:childTnLst>
                          </p:cTn>
                        </p:par>
                        <p:par>
                          <p:cTn id="34" fill="hold">
                            <p:stCondLst>
                              <p:cond delay="1200"/>
                            </p:stCondLst>
                            <p:childTnLst>
                              <p:par>
                                <p:cTn id="35" presetClass="entr" nodeType="afterEffect" presetSubtype="0" presetID="1" grpId="8" fill="hold">
                                  <p:stCondLst>
                                    <p:cond delay="0"/>
                                  </p:stCondLst>
                                  <p:iterate type="el" backwards="0">
                                    <p:tmAbs val="0"/>
                                  </p:iterate>
                                  <p:childTnLst>
                                    <p:set>
                                      <p:cBhvr>
                                        <p:cTn id="36" fill="hold"/>
                                        <p:tgtEl>
                                          <p:spTgt spid="5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8" presetID="22" grpId="9" fill="hold">
                                  <p:stCondLst>
                                    <p:cond delay="0"/>
                                  </p:stCondLst>
                                  <p:iterate type="el" backwards="0">
                                    <p:tmAbs val="0"/>
                                  </p:iterate>
                                  <p:childTnLst>
                                    <p:set>
                                      <p:cBhvr>
                                        <p:cTn id="40" fill="hold"/>
                                        <p:tgtEl>
                                          <p:spTgt spid="512"/>
                                        </p:tgtEl>
                                        <p:attrNameLst>
                                          <p:attrName>style.visibility</p:attrName>
                                        </p:attrNameLst>
                                      </p:cBhvr>
                                      <p:to>
                                        <p:strVal val="visible"/>
                                      </p:to>
                                    </p:set>
                                    <p:animEffect filter="wipe(left)" transition="in">
                                      <p:cBhvr>
                                        <p:cTn id="41" dur="500"/>
                                        <p:tgtEl>
                                          <p:spTgt spid="512"/>
                                        </p:tgtEl>
                                      </p:cBhvr>
                                    </p:animEffect>
                                  </p:childTnLst>
                                </p:cTn>
                              </p:par>
                            </p:childTnLst>
                          </p:cTn>
                        </p:par>
                        <p:par>
                          <p:cTn id="42" fill="hold">
                            <p:stCondLst>
                              <p:cond delay="0"/>
                            </p:stCondLst>
                            <p:childTnLst>
                              <p:par>
                                <p:cTn id="43" presetClass="path" nodeType="afterEffect" presetSubtype="0" presetID="-1" grpId="10" accel="50000" decel="50000" fill="hold">
                                  <p:stCondLst>
                                    <p:cond delay="0"/>
                                  </p:stCondLst>
                                  <p:childTnLst>
                                    <p:animMotion path="M 0.000000 0.000000 L 0.163196 0.058634" origin="layout" pathEditMode="relative">
                                      <p:cBhvr>
                                        <p:cTn id="44" dur="500" fill="hold"/>
                                        <p:tgtEl>
                                          <p:spTgt spid="513"/>
                                        </p:tgtEl>
                                        <p:attrNameLst>
                                          <p:attrName>ppt_x</p:attrName>
                                          <p:attrName>ppt_y</p:attrName>
                                        </p:attrNameLst>
                                      </p:cBhvr>
                                    </p:animMotion>
                                  </p:childTnLst>
                                </p:cTn>
                              </p:par>
                            </p:childTnLst>
                          </p:cTn>
                        </p:par>
                        <p:par>
                          <p:cTn id="45" fill="hold">
                            <p:stCondLst>
                              <p:cond delay="500"/>
                            </p:stCondLst>
                            <p:childTnLst>
                              <p:par>
                                <p:cTn id="46" presetClass="entr" nodeType="afterEffect" presetSubtype="8" presetID="22" grpId="11" fill="hold">
                                  <p:stCondLst>
                                    <p:cond delay="0"/>
                                  </p:stCondLst>
                                  <p:iterate type="el" backwards="0">
                                    <p:tmAbs val="0"/>
                                  </p:iterate>
                                  <p:childTnLst>
                                    <p:set>
                                      <p:cBhvr>
                                        <p:cTn id="47" fill="hold"/>
                                        <p:tgtEl>
                                          <p:spTgt spid="514"/>
                                        </p:tgtEl>
                                        <p:attrNameLst>
                                          <p:attrName>style.visibility</p:attrName>
                                        </p:attrNameLst>
                                      </p:cBhvr>
                                      <p:to>
                                        <p:strVal val="visible"/>
                                      </p:to>
                                    </p:set>
                                    <p:animEffect filter="wipe(left)" transition="in">
                                      <p:cBhvr>
                                        <p:cTn id="48" dur="500"/>
                                        <p:tgtEl>
                                          <p:spTgt spid="514"/>
                                        </p:tgtEl>
                                      </p:cBhvr>
                                    </p:animEffect>
                                  </p:childTnLst>
                                </p:cTn>
                              </p:par>
                            </p:childTnLst>
                          </p:cTn>
                        </p:par>
                        <p:par>
                          <p:cTn id="49" fill="hold">
                            <p:stCondLst>
                              <p:cond delay="0"/>
                            </p:stCondLst>
                            <p:childTnLst>
                              <p:par>
                                <p:cTn id="50" presetClass="path" nodeType="afterEffect" presetSubtype="0" presetID="-1" grpId="12" accel="50000" decel="50000" fill="hold">
                                  <p:stCondLst>
                                    <p:cond delay="0"/>
                                  </p:stCondLst>
                                  <p:childTnLst>
                                    <p:animMotion path="M 0.000000 0.000000 L 0.232491 -0.058549" origin="layout" pathEditMode="relative">
                                      <p:cBhvr>
                                        <p:cTn id="51" dur="500" fill="hold"/>
                                        <p:tgtEl>
                                          <p:spTgt spid="517"/>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3" fill="hold">
                                  <p:stCondLst>
                                    <p:cond delay="0"/>
                                  </p:stCondLst>
                                  <p:iterate type="el" backwards="0">
                                    <p:tmAbs val="0"/>
                                  </p:iterate>
                                  <p:childTnLst>
                                    <p:set>
                                      <p:cBhvr>
                                        <p:cTn id="55" fill="hold"/>
                                        <p:tgtEl>
                                          <p:spTgt spid="518">
                                            <p:bg/>
                                          </p:spTgt>
                                        </p:tgtEl>
                                        <p:attrNameLst>
                                          <p:attrName>style.visibility</p:attrName>
                                        </p:attrNameLst>
                                      </p:cBhvr>
                                      <p:to>
                                        <p:strVal val="visible"/>
                                      </p:to>
                                    </p:set>
                                  </p:childTnLst>
                                </p:cTn>
                              </p:par>
                              <p:par>
                                <p:cTn id="56" presetClass="entr" nodeType="withEffect" presetSubtype="0" presetID="1" grpId="13" fill="hold">
                                  <p:stCondLst>
                                    <p:cond delay="0"/>
                                  </p:stCondLst>
                                  <p:iterate type="el" backwards="0">
                                    <p:tmAbs val="0"/>
                                  </p:iterate>
                                  <p:childTnLst>
                                    <p:set>
                                      <p:cBhvr>
                                        <p:cTn id="57" fill="hold"/>
                                        <p:tgtEl>
                                          <p:spTgt spid="518">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0" presetID="1" grpId="13" fill="hold">
                                  <p:stCondLst>
                                    <p:cond delay="0"/>
                                  </p:stCondLst>
                                  <p:iterate type="el" backwards="0">
                                    <p:tmAbs val="0"/>
                                  </p:iterate>
                                  <p:childTnLst>
                                    <p:set>
                                      <p:cBhvr>
                                        <p:cTn id="61" fill="hold"/>
                                        <p:tgtEl>
                                          <p:spTgt spid="51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0" grpId="4"/>
      <p:bldP build="whole" bldLvl="1" animBg="1" rev="0" advAuto="0" spid="516" grpId="5"/>
      <p:bldP build="whole" bldLvl="1" animBg="1" rev="0" advAuto="0" spid="511" grpId="3"/>
      <p:bldP build="whole" bldLvl="1" animBg="1" rev="0" advAuto="0" spid="509" grpId="2"/>
      <p:bldP build="p" bldLvl="5" animBg="1" rev="0" advAuto="0" spid="518" grpId="13"/>
      <p:bldP build="whole" bldLvl="1" animBg="1" rev="0" advAuto="0" spid="514" grpId="11"/>
      <p:bldP build="whole" bldLvl="1" animBg="1" rev="0" advAuto="0" spid="513" grpId="7"/>
      <p:bldP build="whole" bldLvl="1" animBg="1" rev="0" advAuto="0" spid="508" grpId="1"/>
      <p:bldP build="whole" bldLvl="1" animBg="1" rev="0" advAuto="0" spid="517" grpId="8"/>
      <p:bldP build="whole" bldLvl="1" animBg="1" rev="0" advAuto="0" spid="512" grpId="9"/>
      <p:bldP build="whole" bldLvl="1" animBg="1" rev="0" advAuto="0" spid="515" grpId="6"/>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Odrediti vremensku složenost algoritma:"/>
          <p:cNvSpPr txBox="1"/>
          <p:nvPr>
            <p:ph type="title"/>
          </p:nvPr>
        </p:nvSpPr>
        <p:spPr>
          <a:xfrm>
            <a:off x="2092990" y="203772"/>
            <a:ext cx="22338396" cy="1988246"/>
          </a:xfrm>
          <a:prstGeom prst="rect">
            <a:avLst/>
          </a:prstGeom>
        </p:spPr>
        <p:txBody>
          <a:bodyPr/>
          <a:lstStyle/>
          <a:p>
            <a:pPr/>
            <a:r>
              <a:t>Odrediti vremensku složenost algoritma:</a:t>
            </a:r>
          </a:p>
        </p:txBody>
      </p:sp>
      <p:grpSp>
        <p:nvGrpSpPr>
          <p:cNvPr id="523" name="Group"/>
          <p:cNvGrpSpPr/>
          <p:nvPr/>
        </p:nvGrpSpPr>
        <p:grpSpPr>
          <a:xfrm>
            <a:off x="11171766" y="825500"/>
            <a:ext cx="9677401" cy="5791200"/>
            <a:chOff x="0" y="0"/>
            <a:chExt cx="9677400" cy="5791200"/>
          </a:xfrm>
        </p:grpSpPr>
        <p:pic>
          <p:nvPicPr>
            <p:cNvPr id="521" name="pasted-movie.png" descr="pasted-movie.png"/>
            <p:cNvPicPr>
              <a:picLocks noChangeAspect="1"/>
            </p:cNvPicPr>
            <p:nvPr/>
          </p:nvPicPr>
          <p:blipFill>
            <a:blip r:embed="rId2">
              <a:extLst/>
            </a:blip>
            <a:stretch>
              <a:fillRect/>
            </a:stretch>
          </p:blipFill>
          <p:spPr>
            <a:xfrm>
              <a:off x="0" y="0"/>
              <a:ext cx="9677400" cy="5791200"/>
            </a:xfrm>
            <a:prstGeom prst="rect">
              <a:avLst/>
            </a:prstGeom>
            <a:ln w="12700" cap="flat">
              <a:noFill/>
              <a:miter lim="400000"/>
            </a:ln>
            <a:effectLst/>
          </p:spPr>
        </p:pic>
        <p:sp>
          <p:nvSpPr>
            <p:cNvPr id="522" name="Kompleksnost algoritma:"/>
            <p:cNvSpPr txBox="1"/>
            <p:nvPr/>
          </p:nvSpPr>
          <p:spPr>
            <a:xfrm>
              <a:off x="1612977" y="4369438"/>
              <a:ext cx="6451446" cy="7502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p>
              <a:pPr marL="508000" indent="-508000">
                <a:buClr>
                  <a:schemeClr val="accent6">
                    <a:hueOff val="13513096"/>
                    <a:satOff val="-92324"/>
                    <a:lumOff val="-42615"/>
                  </a:schemeClr>
                </a:buClr>
                <a:buSzPct val="123000"/>
                <a:buChar char="🧠"/>
              </a:pPr>
              <a:r>
                <a:t>Kompleksnost algoritma: </a:t>
              </a: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oMath>
              </a14:m>
            </a:p>
          </p:txBody>
        </p:sp>
      </p:grpSp>
      <p:grpSp>
        <p:nvGrpSpPr>
          <p:cNvPr id="526" name="Group"/>
          <p:cNvGrpSpPr/>
          <p:nvPr/>
        </p:nvGrpSpPr>
        <p:grpSpPr>
          <a:xfrm>
            <a:off x="950372" y="829733"/>
            <a:ext cx="9677401" cy="6350001"/>
            <a:chOff x="0" y="0"/>
            <a:chExt cx="9677400" cy="6350000"/>
          </a:xfrm>
        </p:grpSpPr>
        <p:sp>
          <p:nvSpPr>
            <p:cNvPr id="524" name="Kompleksnost algoritma:"/>
            <p:cNvSpPr txBox="1"/>
            <p:nvPr/>
          </p:nvSpPr>
          <p:spPr>
            <a:xfrm>
              <a:off x="1081627" y="4929254"/>
              <a:ext cx="7514146" cy="7058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rmAutofit fontScale="100000" lnSpcReduction="0"/>
            </a:bodyPr>
            <a:lstStyle/>
            <a:p>
              <a:pPr marL="508000" indent="-508000">
                <a:buClr>
                  <a:schemeClr val="accent6">
                    <a:hueOff val="13513096"/>
                    <a:satOff val="-92324"/>
                    <a:lumOff val="-42615"/>
                  </a:schemeClr>
                </a:buClr>
                <a:buSzPct val="123000"/>
                <a:buChar char="🧠"/>
              </a:pPr>
              <a:r>
                <a:t>Kompleksnost algoritma: </a:t>
              </a: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rad>
                    <m:radPr>
                      <m:ctrlPr>
                        <a:rPr xmlns:a="http://schemas.openxmlformats.org/drawingml/2006/main" sz="3650" i="1">
                          <a:solidFill>
                            <a:srgbClr val="000000"/>
                          </a:solidFill>
                          <a:latin typeface="Cambria Math" panose="02040503050406030204" pitchFamily="18" charset="0"/>
                        </a:rPr>
                      </m:ctrlPr>
                      <m:degHide m:val="on"/>
                    </m:radPr>
                    <m:deg/>
                    <m:e>
                      <m:r>
                        <a:rPr xmlns:a="http://schemas.openxmlformats.org/drawingml/2006/main" sz="3650" i="1">
                          <a:solidFill>
                            <a:srgbClr val="000000"/>
                          </a:solidFill>
                          <a:latin typeface="Cambria Math" panose="02040503050406030204" pitchFamily="18" charset="0"/>
                        </a:rPr>
                        <m:t>n</m:t>
                      </m:r>
                    </m:e>
                  </m:rad>
                  <m:r>
                    <a:rPr xmlns:a="http://schemas.openxmlformats.org/drawingml/2006/main" sz="3650" i="1">
                      <a:solidFill>
                        <a:srgbClr val="000000"/>
                      </a:solidFill>
                      <a:latin typeface="Cambria Math" panose="02040503050406030204" pitchFamily="18" charset="0"/>
                    </a:rPr>
                    <m:t>)</m:t>
                  </m:r>
                </m:oMath>
              </a14:m>
            </a:p>
          </p:txBody>
        </p:sp>
        <p:pic>
          <p:nvPicPr>
            <p:cNvPr id="525" name="pasted-movie.png" descr="pasted-movie.png"/>
            <p:cNvPicPr>
              <a:picLocks noChangeAspect="1"/>
            </p:cNvPicPr>
            <p:nvPr/>
          </p:nvPicPr>
          <p:blipFill>
            <a:blip r:embed="rId3">
              <a:extLst/>
            </a:blip>
            <a:stretch>
              <a:fillRect/>
            </a:stretch>
          </p:blipFill>
          <p:spPr>
            <a:xfrm>
              <a:off x="0" y="0"/>
              <a:ext cx="9677400" cy="6350000"/>
            </a:xfrm>
            <a:prstGeom prst="rect">
              <a:avLst/>
            </a:prstGeom>
            <a:ln w="12700" cap="flat">
              <a:noFill/>
              <a:miter lim="400000"/>
            </a:ln>
            <a:effectLst/>
          </p:spPr>
        </p:pic>
      </p:grpSp>
      <p:pic>
        <p:nvPicPr>
          <p:cNvPr id="527" name="pasted-movie.png" descr="pasted-movie.png"/>
          <p:cNvPicPr>
            <a:picLocks noChangeAspect="1"/>
          </p:cNvPicPr>
          <p:nvPr/>
        </p:nvPicPr>
        <p:blipFill>
          <a:blip r:embed="rId4">
            <a:extLst/>
          </a:blip>
          <a:stretch>
            <a:fillRect/>
          </a:stretch>
        </p:blipFill>
        <p:spPr>
          <a:xfrm>
            <a:off x="950372" y="5207000"/>
            <a:ext cx="9677401" cy="7442200"/>
          </a:xfrm>
          <a:prstGeom prst="rect">
            <a:avLst/>
          </a:prstGeom>
          <a:ln w="12700">
            <a:miter lim="400000"/>
          </a:ln>
        </p:spPr>
      </p:pic>
      <p:sp>
        <p:nvSpPr>
          <p:cNvPr id="528" name="Kompleksnost algoritma:"/>
          <p:cNvSpPr txBox="1"/>
          <p:nvPr/>
        </p:nvSpPr>
        <p:spPr>
          <a:xfrm>
            <a:off x="2032000" y="11342754"/>
            <a:ext cx="7514145" cy="7058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8000" indent="-508000">
              <a:buClr>
                <a:schemeClr val="accent6">
                  <a:hueOff val="13513096"/>
                  <a:satOff val="-92324"/>
                  <a:lumOff val="-42615"/>
                </a:schemeClr>
              </a:buClr>
              <a:buSzPct val="123000"/>
              <a:buChar char="🧠"/>
            </a:pPr>
            <a:r>
              <a:t>Kompleksnost algoritma: </a:t>
            </a: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rad>
                  <m:radPr>
                    <m:ctrlPr>
                      <a:rPr xmlns:a="http://schemas.openxmlformats.org/drawingml/2006/main" sz="3650" i="1">
                        <a:solidFill>
                          <a:srgbClr val="000000"/>
                        </a:solidFill>
                        <a:latin typeface="Cambria Math" panose="02040503050406030204" pitchFamily="18" charset="0"/>
                      </a:rPr>
                    </m:ctrlPr>
                    <m:degHide m:val="on"/>
                  </m:radPr>
                  <m:deg/>
                  <m:e>
                    <m:r>
                      <a:rPr xmlns:a="http://schemas.openxmlformats.org/drawingml/2006/main" sz="3650" i="1">
                        <a:solidFill>
                          <a:srgbClr val="000000"/>
                        </a:solidFill>
                        <a:latin typeface="Cambria Math" panose="02040503050406030204" pitchFamily="18" charset="0"/>
                      </a:rPr>
                      <m:t>n</m:t>
                    </m:r>
                  </m:e>
                </m:rad>
                <m:r>
                  <a:rPr xmlns:a="http://schemas.openxmlformats.org/drawingml/2006/main" sz="3650" i="1">
                    <a:solidFill>
                      <a:srgbClr val="000000"/>
                    </a:solidFill>
                    <a:latin typeface="Cambria Math" panose="02040503050406030204" pitchFamily="18" charset="0"/>
                  </a:rPr>
                  <m:t>)</m:t>
                </m:r>
              </m:oMath>
            </a14:m>
          </a:p>
        </p:txBody>
      </p:sp>
      <p:pic>
        <p:nvPicPr>
          <p:cNvPr id="529" name="pasted-movie.png" descr="pasted-movie.png"/>
          <p:cNvPicPr>
            <a:picLocks noChangeAspect="1"/>
          </p:cNvPicPr>
          <p:nvPr/>
        </p:nvPicPr>
        <p:blipFill>
          <a:blip r:embed="rId5">
            <a:extLst/>
          </a:blip>
          <a:stretch>
            <a:fillRect/>
          </a:stretch>
        </p:blipFill>
        <p:spPr>
          <a:xfrm>
            <a:off x="11171766" y="5207000"/>
            <a:ext cx="9677401" cy="8001000"/>
          </a:xfrm>
          <a:prstGeom prst="rect">
            <a:avLst/>
          </a:prstGeom>
          <a:ln w="12700">
            <a:miter lim="400000"/>
          </a:ln>
        </p:spPr>
      </p:pic>
      <p:sp>
        <p:nvSpPr>
          <p:cNvPr id="530" name="Kompleksnost algoritma:"/>
          <p:cNvSpPr txBox="1"/>
          <p:nvPr/>
        </p:nvSpPr>
        <p:spPr>
          <a:xfrm>
            <a:off x="12745784" y="11883567"/>
            <a:ext cx="6529366" cy="7058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2919" indent="-502919" defTabSz="2413955">
              <a:spcBef>
                <a:spcPts val="400"/>
              </a:spcBef>
              <a:buClr>
                <a:schemeClr val="accent6">
                  <a:hueOff val="13513096"/>
                  <a:satOff val="-92324"/>
                  <a:lumOff val="-42615"/>
                </a:schemeClr>
              </a:buClr>
              <a:buSzPct val="123000"/>
              <a:buChar char="🧠"/>
              <a:defRPr baseline="-10101" sz="2970"/>
            </a:pPr>
            <a:r>
              <a:t>Kompleksnost algoritma: </a:t>
            </a:r>
            <a14:m>
              <m:oMath>
                <m:r>
                  <a:rPr xmlns:a="http://schemas.openxmlformats.org/drawingml/2006/main" sz="3600" i="1">
                    <a:solidFill>
                      <a:srgbClr val="000000"/>
                    </a:solidFill>
                    <a:latin typeface="Cambria Math" panose="02040503050406030204" pitchFamily="18" charset="0"/>
                  </a:rPr>
                  <m:t>O</m:t>
                </m:r>
                <m:r>
                  <a:rPr xmlns:a="http://schemas.openxmlformats.org/drawingml/2006/main" sz="3600" i="1">
                    <a:solidFill>
                      <a:srgbClr val="000000"/>
                    </a:solidFill>
                    <a:latin typeface="Cambria Math" panose="02040503050406030204" pitchFamily="18" charset="0"/>
                  </a:rPr>
                  <m:t>(</m:t>
                </m:r>
                <m:sSup>
                  <m:e>
                    <m:r>
                      <a:rPr xmlns:a="http://schemas.openxmlformats.org/drawingml/2006/main" sz="3600" i="1">
                        <a:solidFill>
                          <a:srgbClr val="000000"/>
                        </a:solidFill>
                        <a:latin typeface="Cambria Math" panose="02040503050406030204" pitchFamily="18" charset="0"/>
                      </a:rPr>
                      <m:t>n</m:t>
                    </m:r>
                  </m:e>
                  <m:sup>
                    <m:r>
                      <a:rPr xmlns:a="http://schemas.openxmlformats.org/drawingml/2006/main" sz="3600" i="1">
                        <a:solidFill>
                          <a:srgbClr val="000000"/>
                        </a:solidFill>
                        <a:latin typeface="Cambria Math" panose="02040503050406030204" pitchFamily="18" charset="0"/>
                      </a:rPr>
                      <m:t>2</m:t>
                    </m:r>
                  </m:sup>
                </m:sSup>
                <m:r>
                  <a:rPr xmlns:a="http://schemas.openxmlformats.org/drawingml/2006/main" sz="3600" i="1">
                    <a:solidFill>
                      <a:srgbClr val="000000"/>
                    </a:solidFill>
                    <a:latin typeface="Cambria Math" panose="02040503050406030204" pitchFamily="18" charset="0"/>
                  </a:rPr>
                  <m:t>)</m:t>
                </m:r>
              </m:oMath>
            </a14:m>
            <a:endParaRPr sz="30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530">
                                            <p:bg/>
                                          </p:spTgt>
                                        </p:tgtEl>
                                        <p:attrNameLst>
                                          <p:attrName>style.visibility</p:attrName>
                                        </p:attrNameLst>
                                      </p:cBhvr>
                                      <p:to>
                                        <p:strVal val="visible"/>
                                      </p:to>
                                    </p:set>
                                  </p:childTnLst>
                                </p:cTn>
                              </p:par>
                              <p:par>
                                <p:cTn id="13" presetClass="entr" nodeType="withEffect" presetSubtype="0" presetID="1" grpId="2" fill="hold">
                                  <p:stCondLst>
                                    <p:cond delay="0"/>
                                  </p:stCondLst>
                                  <p:iterate type="el" backwards="0">
                                    <p:tmAbs val="0"/>
                                  </p:iterate>
                                  <p:childTnLst>
                                    <p:set>
                                      <p:cBhvr>
                                        <p:cTn id="14" fill="hold"/>
                                        <p:tgtEl>
                                          <p:spTgt spid="5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526"/>
                                        </p:tgtEl>
                                        <p:attrNameLst>
                                          <p:attrName>style.visibility</p:attrName>
                                        </p:attrNameLst>
                                      </p:cBhvr>
                                      <p:to>
                                        <p:strVal val="visible"/>
                                      </p:to>
                                    </p:set>
                                    <p:anim calcmode="lin" valueType="num">
                                      <p:cBhvr>
                                        <p:cTn id="19" dur="1000" fill="hold"/>
                                        <p:tgtEl>
                                          <p:spTgt spid="526"/>
                                        </p:tgtEl>
                                        <p:attrNameLst>
                                          <p:attrName>ppt_x</p:attrName>
                                        </p:attrNameLst>
                                      </p:cBhvr>
                                      <p:tavLst>
                                        <p:tav tm="0">
                                          <p:val>
                                            <p:strVal val="0-#ppt_w/2"/>
                                          </p:val>
                                        </p:tav>
                                        <p:tav tm="100000">
                                          <p:val>
                                            <p:strVal val="#ppt_x"/>
                                          </p:val>
                                        </p:tav>
                                      </p:tavLst>
                                    </p:anim>
                                    <p:anim calcmode="lin" valueType="num">
                                      <p:cBhvr>
                                        <p:cTn id="20" dur="1000" fill="hold"/>
                                        <p:tgtEl>
                                          <p:spTgt spid="5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2" presetID="2" grpId="4" fill="hold">
                                  <p:stCondLst>
                                    <p:cond delay="0"/>
                                  </p:stCondLst>
                                  <p:iterate type="el" backwards="0">
                                    <p:tmAbs val="0"/>
                                  </p:iterate>
                                  <p:childTnLst>
                                    <p:set>
                                      <p:cBhvr>
                                        <p:cTn id="24" fill="hold"/>
                                        <p:tgtEl>
                                          <p:spTgt spid="523"/>
                                        </p:tgtEl>
                                        <p:attrNameLst>
                                          <p:attrName>style.visibility</p:attrName>
                                        </p:attrNameLst>
                                      </p:cBhvr>
                                      <p:to>
                                        <p:strVal val="visible"/>
                                      </p:to>
                                    </p:set>
                                    <p:anim calcmode="lin" valueType="num">
                                      <p:cBhvr>
                                        <p:cTn id="25" dur="1000" fill="hold"/>
                                        <p:tgtEl>
                                          <p:spTgt spid="523"/>
                                        </p:tgtEl>
                                        <p:attrNameLst>
                                          <p:attrName>ppt_x</p:attrName>
                                        </p:attrNameLst>
                                      </p:cBhvr>
                                      <p:tavLst>
                                        <p:tav tm="0">
                                          <p:val>
                                            <p:strVal val="1+#ppt_w/2"/>
                                          </p:val>
                                        </p:tav>
                                        <p:tav tm="100000">
                                          <p:val>
                                            <p:strVal val="#ppt_x"/>
                                          </p:val>
                                        </p:tav>
                                      </p:tavLst>
                                    </p:anim>
                                    <p:anim calcmode="lin" valueType="num">
                                      <p:cBhvr>
                                        <p:cTn id="26" dur="1000" fill="hold"/>
                                        <p:tgtEl>
                                          <p:spTgt spid="5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527"/>
                                        </p:tgtEl>
                                        <p:attrNameLst>
                                          <p:attrName>style.visibility</p:attrName>
                                        </p:attrNameLst>
                                      </p:cBhvr>
                                      <p:to>
                                        <p:strVal val="visible"/>
                                      </p:to>
                                    </p:set>
                                    <p:anim calcmode="lin" valueType="num">
                                      <p:cBhvr>
                                        <p:cTn id="31" dur="1000" fill="hold"/>
                                        <p:tgtEl>
                                          <p:spTgt spid="527"/>
                                        </p:tgtEl>
                                        <p:attrNameLst>
                                          <p:attrName>ppt_x</p:attrName>
                                        </p:attrNameLst>
                                      </p:cBhvr>
                                      <p:tavLst>
                                        <p:tav tm="0">
                                          <p:val>
                                            <p:strVal val="0-#ppt_w/2"/>
                                          </p:val>
                                        </p:tav>
                                        <p:tav tm="100000">
                                          <p:val>
                                            <p:strVal val="#ppt_x"/>
                                          </p:val>
                                        </p:tav>
                                      </p:tavLst>
                                    </p:anim>
                                    <p:anim calcmode="lin" valueType="num">
                                      <p:cBhvr>
                                        <p:cTn id="32" dur="1000" fill="hold"/>
                                        <p:tgtEl>
                                          <p:spTgt spid="5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2" presetID="2" grpId="6" fill="hold">
                                  <p:stCondLst>
                                    <p:cond delay="0"/>
                                  </p:stCondLst>
                                  <p:iterate type="el" backwards="0">
                                    <p:tmAbs val="0"/>
                                  </p:iterate>
                                  <p:childTnLst>
                                    <p:set>
                                      <p:cBhvr>
                                        <p:cTn id="36" fill="hold"/>
                                        <p:tgtEl>
                                          <p:spTgt spid="529"/>
                                        </p:tgtEl>
                                        <p:attrNameLst>
                                          <p:attrName>style.visibility</p:attrName>
                                        </p:attrNameLst>
                                      </p:cBhvr>
                                      <p:to>
                                        <p:strVal val="visible"/>
                                      </p:to>
                                    </p:set>
                                    <p:anim calcmode="lin" valueType="num">
                                      <p:cBhvr>
                                        <p:cTn id="37" dur="1000" fill="hold"/>
                                        <p:tgtEl>
                                          <p:spTgt spid="529"/>
                                        </p:tgtEl>
                                        <p:attrNameLst>
                                          <p:attrName>ppt_x</p:attrName>
                                        </p:attrNameLst>
                                      </p:cBhvr>
                                      <p:tavLst>
                                        <p:tav tm="0">
                                          <p:val>
                                            <p:strVal val="1+#ppt_w/2"/>
                                          </p:val>
                                        </p:tav>
                                        <p:tav tm="100000">
                                          <p:val>
                                            <p:strVal val="#ppt_x"/>
                                          </p:val>
                                        </p:tav>
                                      </p:tavLst>
                                    </p:anim>
                                    <p:anim calcmode="lin" valueType="num">
                                      <p:cBhvr>
                                        <p:cTn id="38" dur="1000" fill="hold"/>
                                        <p:tgtEl>
                                          <p:spTgt spid="5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9" grpId="6"/>
      <p:bldP build="p" bldLvl="5" animBg="1" rev="0" advAuto="0" spid="530" grpId="2"/>
      <p:bldP build="whole" bldLvl="1" animBg="1" rev="0" advAuto="0" spid="526" grpId="3"/>
      <p:bldP build="p" bldLvl="5" animBg="1" rev="0" advAuto="0" spid="528" grpId="1"/>
      <p:bldP build="whole" bldLvl="1" animBg="1" rev="0" advAuto="0" spid="523" grpId="4"/>
      <p:bldP build="whole" bldLvl="1" animBg="1" rev="0" advAuto="0" spid="527" grpId="5"/>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32" name="Algoritmi pretrage"/>
          <p:cNvSpPr txBox="1"/>
          <p:nvPr>
            <p:ph type="ctrTitle"/>
          </p:nvPr>
        </p:nvSpPr>
        <p:spPr>
          <a:prstGeom prst="rect">
            <a:avLst/>
          </a:prstGeom>
        </p:spPr>
        <p:txBody>
          <a:bodyPr/>
          <a:lstStyle/>
          <a:p>
            <a:pPr/>
            <a:r>
              <a:t>Algoritmi pretrage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Linearna pretraga"/>
          <p:cNvSpPr txBox="1"/>
          <p:nvPr>
            <p:ph type="title"/>
          </p:nvPr>
        </p:nvSpPr>
        <p:spPr>
          <a:prstGeom prst="rect">
            <a:avLst/>
          </a:prstGeom>
        </p:spPr>
        <p:txBody>
          <a:bodyPr/>
          <a:lstStyle/>
          <a:p>
            <a:pPr/>
            <a:r>
              <a:t>Linearna pretraga</a:t>
            </a:r>
          </a:p>
        </p:txBody>
      </p:sp>
      <p:sp>
        <p:nvSpPr>
          <p:cNvPr id="535" name="Najjednostavniji algoritam pretrage…"/>
          <p:cNvSpPr txBox="1"/>
          <p:nvPr>
            <p:ph type="body" sz="quarter" idx="1"/>
          </p:nvPr>
        </p:nvSpPr>
        <p:spPr>
          <a:xfrm>
            <a:off x="2029490" y="2402439"/>
            <a:ext cx="9331590" cy="5042517"/>
          </a:xfrm>
          <a:prstGeom prst="rect">
            <a:avLst/>
          </a:prstGeom>
        </p:spPr>
        <p:txBody>
          <a:bodyPr/>
          <a:lstStyle/>
          <a:p>
            <a:pPr/>
            <a:r>
              <a:rPr>
                <a:latin typeface="+mn-lt"/>
                <a:ea typeface="+mn-ea"/>
                <a:cs typeface="+mn-cs"/>
                <a:sym typeface="Montserrat Thin Bold"/>
              </a:rPr>
              <a:t>Najjednostavniji</a:t>
            </a:r>
            <a:r>
              <a:t> algoritam pretrage</a:t>
            </a:r>
          </a:p>
          <a:p>
            <a:pPr/>
            <a:r>
              <a:t>Prelazi se niz </a:t>
            </a:r>
            <a:r>
              <a:rPr>
                <a:latin typeface="+mn-lt"/>
                <a:ea typeface="+mn-ea"/>
                <a:cs typeface="+mn-cs"/>
                <a:sym typeface="Montserrat Thin Bold"/>
              </a:rPr>
              <a:t>od početka do kraja</a:t>
            </a:r>
          </a:p>
          <a:p>
            <a:pPr/>
            <a:r>
              <a:t>Zastavljanje kada se:</a:t>
            </a:r>
          </a:p>
          <a:p>
            <a:pPr lvl="1"/>
            <a:r>
              <a:t>Nađe element ili</a:t>
            </a:r>
          </a:p>
          <a:p>
            <a:pPr lvl="1"/>
            <a:r>
              <a:t>Stigne do kraja</a:t>
            </a:r>
          </a:p>
          <a:p>
            <a:pPr/>
            <a:r>
              <a:rPr>
                <a:latin typeface="+mn-lt"/>
                <a:ea typeface="+mn-ea"/>
                <a:cs typeface="+mn-cs"/>
                <a:sym typeface="Montserrat Thin Bold"/>
              </a:rPr>
              <a:t>Bez posebnih zahteva</a:t>
            </a:r>
            <a:r>
              <a:t> — radi i na nesortiranim nizovima</a:t>
            </a:r>
          </a:p>
        </p:txBody>
      </p:sp>
      <p:pic>
        <p:nvPicPr>
          <p:cNvPr id="536" name="linear-search.gif" descr="linear-search.gif"/>
          <p:cNvPicPr>
            <a:picLocks noChangeAspect="0"/>
          </p:cNvPicPr>
          <p:nvPr/>
        </p:nvPicPr>
        <p:blipFill>
          <a:blip r:embed="rId2">
            <a:extLst/>
          </a:blip>
          <a:stretch>
            <a:fillRect/>
          </a:stretch>
        </p:blipFill>
        <p:spPr>
          <a:xfrm>
            <a:off x="12241477" y="2590800"/>
            <a:ext cx="9331590" cy="4665795"/>
          </a:xfrm>
          <a:prstGeom prst="rect">
            <a:avLst/>
          </a:prstGeom>
          <a:ln w="12700">
            <a:miter lim="400000"/>
          </a:ln>
        </p:spPr>
      </p:pic>
      <p:pic>
        <p:nvPicPr>
          <p:cNvPr id="537" name="pasted-movie.png" descr="pasted-movie.png"/>
          <p:cNvPicPr>
            <a:picLocks noChangeAspect="1"/>
          </p:cNvPicPr>
          <p:nvPr/>
        </p:nvPicPr>
        <p:blipFill>
          <a:blip r:embed="rId3">
            <a:extLst/>
          </a:blip>
          <a:stretch>
            <a:fillRect/>
          </a:stretch>
        </p:blipFill>
        <p:spPr>
          <a:xfrm>
            <a:off x="800100" y="6387010"/>
            <a:ext cx="11150600" cy="6807201"/>
          </a:xfrm>
          <a:prstGeom prst="rect">
            <a:avLst/>
          </a:prstGeom>
          <a:ln w="12700">
            <a:miter lim="400000"/>
          </a:ln>
        </p:spPr>
      </p:pic>
      <p:sp>
        <p:nvSpPr>
          <p:cNvPr id="538" name="Broj koraak u najgorem slučaju:…"/>
          <p:cNvSpPr txBox="1"/>
          <p:nvPr/>
        </p:nvSpPr>
        <p:spPr>
          <a:xfrm>
            <a:off x="10911023" y="7820441"/>
            <a:ext cx="9331591" cy="27961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8000" indent="-381000">
              <a:buClr>
                <a:schemeClr val="accent6">
                  <a:hueOff val="13513096"/>
                  <a:satOff val="-92324"/>
                  <a:lumOff val="-42615"/>
                </a:schemeClr>
              </a:buClr>
              <a:buSzPct val="123000"/>
              <a:buChar char="⏵"/>
            </a:pPr>
            <a:r>
              <a:t>Broj koraak u najgorem slučaju: </a:t>
            </a:r>
            <a14:m>
              <m:oMath>
                <m:r>
                  <a:rPr xmlns:a="http://schemas.openxmlformats.org/drawingml/2006/main" sz="3650" i="1">
                    <a:solidFill>
                      <a:srgbClr val="000000"/>
                    </a:solidFill>
                    <a:latin typeface="Cambria Math" panose="02040503050406030204" pitchFamily="18" charset="0"/>
                  </a:rPr>
                  <m:t>n</m:t>
                </m:r>
              </m:oMath>
            </a14:m>
          </a:p>
          <a:p>
            <a:pPr marL="508000" indent="-381000">
              <a:buClr>
                <a:schemeClr val="accent6">
                  <a:hueOff val="13513096"/>
                  <a:satOff val="-92324"/>
                  <a:lumOff val="-42615"/>
                </a:schemeClr>
              </a:buClr>
              <a:buSzPct val="123000"/>
              <a:buChar char="⏵"/>
            </a:pPr>
            <a:r>
              <a:t>Kompleksnost: </a:t>
            </a: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oMath>
            </a14:m>
          </a:p>
          <a:p>
            <a:pPr marL="508000" indent="-381000">
              <a:buClr>
                <a:schemeClr val="accent6">
                  <a:hueOff val="13513096"/>
                  <a:satOff val="-92324"/>
                  <a:lumOff val="-42615"/>
                </a:schemeClr>
              </a:buClr>
              <a:buSzPct val="123000"/>
              <a:buChar char="⏵"/>
            </a:pPr>
            <a:r>
              <a:t>Jednostavno, ali </a:t>
            </a:r>
            <a:r>
              <a:rPr>
                <a:latin typeface="+mn-lt"/>
                <a:ea typeface="+mn-ea"/>
                <a:cs typeface="+mn-cs"/>
                <a:sym typeface="Montserrat Thin Bold"/>
              </a:rPr>
              <a:t>neefikasno za velike nizove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3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2" presetID="2" grpId="2" fill="hold">
                                  <p:stCondLst>
                                    <p:cond delay="0"/>
                                  </p:stCondLst>
                                  <p:iterate type="el" backwards="0">
                                    <p:tmAbs val="0"/>
                                  </p:iterate>
                                  <p:childTnLst>
                                    <p:set>
                                      <p:cBhvr>
                                        <p:cTn id="28" fill="hold"/>
                                        <p:tgtEl>
                                          <p:spTgt spid="536"/>
                                        </p:tgtEl>
                                        <p:attrNameLst>
                                          <p:attrName>style.visibility</p:attrName>
                                        </p:attrNameLst>
                                      </p:cBhvr>
                                      <p:to>
                                        <p:strVal val="visible"/>
                                      </p:to>
                                    </p:set>
                                    <p:anim calcmode="lin" valueType="num">
                                      <p:cBhvr>
                                        <p:cTn id="29" dur="1000" fill="hold"/>
                                        <p:tgtEl>
                                          <p:spTgt spid="536"/>
                                        </p:tgtEl>
                                        <p:attrNameLst>
                                          <p:attrName>ppt_x</p:attrName>
                                        </p:attrNameLst>
                                      </p:cBhvr>
                                      <p:tavLst>
                                        <p:tav tm="0">
                                          <p:val>
                                            <p:strVal val="1+#ppt_w/2"/>
                                          </p:val>
                                        </p:tav>
                                        <p:tav tm="100000">
                                          <p:val>
                                            <p:strVal val="#ppt_x"/>
                                          </p:val>
                                        </p:tav>
                                      </p:tavLst>
                                    </p:anim>
                                    <p:anim calcmode="lin" valueType="num">
                                      <p:cBhvr>
                                        <p:cTn id="30" dur="1000" fill="hold"/>
                                        <p:tgtEl>
                                          <p:spTgt spid="53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53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8" presetID="2" grpId="3" fill="hold">
                                  <p:stCondLst>
                                    <p:cond delay="0"/>
                                  </p:stCondLst>
                                  <p:iterate type="el" backwards="0">
                                    <p:tmAbs val="0"/>
                                  </p:iterate>
                                  <p:childTnLst>
                                    <p:set>
                                      <p:cBhvr>
                                        <p:cTn id="38" fill="hold"/>
                                        <p:tgtEl>
                                          <p:spTgt spid="537"/>
                                        </p:tgtEl>
                                        <p:attrNameLst>
                                          <p:attrName>style.visibility</p:attrName>
                                        </p:attrNameLst>
                                      </p:cBhvr>
                                      <p:to>
                                        <p:strVal val="visible"/>
                                      </p:to>
                                    </p:set>
                                    <p:anim calcmode="lin" valueType="num">
                                      <p:cBhvr>
                                        <p:cTn id="39" dur="1000" fill="hold"/>
                                        <p:tgtEl>
                                          <p:spTgt spid="537"/>
                                        </p:tgtEl>
                                        <p:attrNameLst>
                                          <p:attrName>ppt_x</p:attrName>
                                        </p:attrNameLst>
                                      </p:cBhvr>
                                      <p:tavLst>
                                        <p:tav tm="0">
                                          <p:val>
                                            <p:strVal val="0-#ppt_w/2"/>
                                          </p:val>
                                        </p:tav>
                                        <p:tav tm="100000">
                                          <p:val>
                                            <p:strVal val="#ppt_x"/>
                                          </p:val>
                                        </p:tav>
                                      </p:tavLst>
                                    </p:anim>
                                    <p:anim calcmode="lin" valueType="num">
                                      <p:cBhvr>
                                        <p:cTn id="40" dur="1000" fill="hold"/>
                                        <p:tgtEl>
                                          <p:spTgt spid="53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4" fill="hold">
                                  <p:stCondLst>
                                    <p:cond delay="0"/>
                                  </p:stCondLst>
                                  <p:iterate type="el" backwards="0">
                                    <p:tmAbs val="0"/>
                                  </p:iterate>
                                  <p:childTnLst>
                                    <p:set>
                                      <p:cBhvr>
                                        <p:cTn id="44" fill="hold"/>
                                        <p:tgtEl>
                                          <p:spTgt spid="538">
                                            <p:bg/>
                                          </p:spTgt>
                                        </p:tgtEl>
                                        <p:attrNameLst>
                                          <p:attrName>style.visibility</p:attrName>
                                        </p:attrNameLst>
                                      </p:cBhvr>
                                      <p:to>
                                        <p:strVal val="visible"/>
                                      </p:to>
                                    </p:set>
                                  </p:childTnLst>
                                </p:cTn>
                              </p:par>
                              <p:par>
                                <p:cTn id="45" presetClass="entr" nodeType="withEffect" presetSubtype="0" presetID="1" grpId="4" fill="hold">
                                  <p:stCondLst>
                                    <p:cond delay="0"/>
                                  </p:stCondLst>
                                  <p:iterate type="el" backwards="0">
                                    <p:tmAbs val="0"/>
                                  </p:iterate>
                                  <p:childTnLst>
                                    <p:set>
                                      <p:cBhvr>
                                        <p:cTn id="46" fill="hold"/>
                                        <p:tgtEl>
                                          <p:spTgt spid="53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4" fill="hold">
                                  <p:stCondLst>
                                    <p:cond delay="0"/>
                                  </p:stCondLst>
                                  <p:iterate type="el" backwards="0">
                                    <p:tmAbs val="0"/>
                                  </p:iterate>
                                  <p:childTnLst>
                                    <p:set>
                                      <p:cBhvr>
                                        <p:cTn id="50" fill="hold"/>
                                        <p:tgtEl>
                                          <p:spTgt spid="53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4" fill="hold">
                                  <p:stCondLst>
                                    <p:cond delay="0"/>
                                  </p:stCondLst>
                                  <p:iterate type="el" backwards="0">
                                    <p:tmAbs val="0"/>
                                  </p:iterate>
                                  <p:childTnLst>
                                    <p:set>
                                      <p:cBhvr>
                                        <p:cTn id="54" fill="hold"/>
                                        <p:tgtEl>
                                          <p:spTgt spid="53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38" grpId="4"/>
      <p:bldP build="p" bldLvl="5" animBg="1" rev="0" advAuto="0" spid="535" grpId="1"/>
      <p:bldP build="whole" bldLvl="1" animBg="1" rev="0" advAuto="0" spid="536" grpId="2"/>
      <p:bldP build="whole" bldLvl="1" animBg="1" rev="0" advAuto="0" spid="537" grpId="3"/>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Šta je algoritam?"/>
          <p:cNvSpPr txBox="1"/>
          <p:nvPr>
            <p:ph type="title"/>
          </p:nvPr>
        </p:nvSpPr>
        <p:spPr>
          <a:prstGeom prst="rect">
            <a:avLst/>
          </a:prstGeom>
        </p:spPr>
        <p:txBody>
          <a:bodyPr/>
          <a:lstStyle/>
          <a:p>
            <a:pPr/>
            <a:r>
              <a:t>Šta je algoritam?</a:t>
            </a:r>
          </a:p>
        </p:txBody>
      </p:sp>
      <p:sp>
        <p:nvSpPr>
          <p:cNvPr id="340" name="Svaki algoritam ima:…"/>
          <p:cNvSpPr txBox="1"/>
          <p:nvPr>
            <p:ph type="body" sz="quarter" idx="1"/>
          </p:nvPr>
        </p:nvSpPr>
        <p:spPr>
          <a:xfrm>
            <a:off x="2036233" y="4041092"/>
            <a:ext cx="10107335" cy="2884104"/>
          </a:xfrm>
          <a:prstGeom prst="rect">
            <a:avLst/>
          </a:prstGeom>
        </p:spPr>
        <p:txBody>
          <a:bodyPr/>
          <a:lstStyle/>
          <a:p>
            <a:pPr/>
            <a:r>
              <a:t>Svaki algoritam ima:</a:t>
            </a:r>
          </a:p>
          <a:p>
            <a:pPr lvl="1"/>
            <a:r>
              <a:rPr>
                <a:latin typeface="+mn-lt"/>
                <a:ea typeface="+mn-ea"/>
                <a:cs typeface="+mn-cs"/>
                <a:sym typeface="Montserrat Thin Bold"/>
              </a:rPr>
              <a:t>Ulaz</a:t>
            </a:r>
            <a:r>
              <a:t> - početne podatke</a:t>
            </a:r>
          </a:p>
          <a:p>
            <a:pPr lvl="1"/>
            <a:r>
              <a:rPr>
                <a:latin typeface="+mn-lt"/>
                <a:ea typeface="+mn-ea"/>
                <a:cs typeface="+mn-cs"/>
                <a:sym typeface="Montserrat Thin Bold"/>
              </a:rPr>
              <a:t>Pravila (korake)</a:t>
            </a:r>
            <a:r>
              <a:t> - precizno opisane instrukcije</a:t>
            </a:r>
          </a:p>
          <a:p>
            <a:pPr lvl="1"/>
            <a:r>
              <a:rPr>
                <a:latin typeface="+mn-lt"/>
                <a:ea typeface="+mn-ea"/>
                <a:cs typeface="+mn-cs"/>
                <a:sym typeface="Montserrat Thin Bold"/>
              </a:rPr>
              <a:t>Izlaz</a:t>
            </a:r>
            <a:r>
              <a:t> - rezultat obrade</a:t>
            </a:r>
          </a:p>
        </p:txBody>
      </p:sp>
      <p:sp>
        <p:nvSpPr>
          <p:cNvPr id="341" name="Algoritam mora imati kraj - završava se u konačnom broju koraka"/>
          <p:cNvSpPr txBox="1"/>
          <p:nvPr/>
        </p:nvSpPr>
        <p:spPr>
          <a:xfrm>
            <a:off x="4284214" y="10236111"/>
            <a:ext cx="16376186"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lvl="1">
              <a:defRPr baseline="-8571" sz="3500"/>
            </a:pPr>
            <a:r>
              <a:t>Algoritam </a:t>
            </a:r>
            <a:r>
              <a:rPr>
                <a:latin typeface="+mn-lt"/>
                <a:ea typeface="+mn-ea"/>
                <a:cs typeface="+mn-cs"/>
                <a:sym typeface="Montserrat Thin Bold"/>
              </a:rPr>
              <a:t>mora imati kraj</a:t>
            </a:r>
            <a:r>
              <a:t> - završava se u </a:t>
            </a:r>
            <a:r>
              <a:rPr>
                <a:latin typeface="+mn-lt"/>
                <a:ea typeface="+mn-ea"/>
                <a:cs typeface="+mn-cs"/>
                <a:sym typeface="Montserrat Thin Bold"/>
              </a:rPr>
              <a:t>konačnom broju koraka</a:t>
            </a:r>
          </a:p>
        </p:txBody>
      </p:sp>
      <p:sp>
        <p:nvSpPr>
          <p:cNvPr id="342" name="Primer:…"/>
          <p:cNvSpPr txBox="1"/>
          <p:nvPr/>
        </p:nvSpPr>
        <p:spPr>
          <a:xfrm>
            <a:off x="2032000" y="7075090"/>
            <a:ext cx="5387113" cy="30089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8000" indent="-381000">
              <a:buClr>
                <a:schemeClr val="accent6">
                  <a:hueOff val="13513096"/>
                  <a:satOff val="-92324"/>
                  <a:lumOff val="-42615"/>
                </a:schemeClr>
              </a:buClr>
              <a:buSzPct val="123000"/>
              <a:buChar char="⏵"/>
            </a:pPr>
            <a:r>
              <a:t>Primer:</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Ulaz</a:t>
            </a:r>
            <a:r>
              <a:t>: brojevi 5 i 3 </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Algoritam</a:t>
            </a:r>
            <a:r>
              <a:t>: Sabiranje</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Izlaz</a:t>
            </a:r>
            <a:r>
              <a:t>: 8</a:t>
            </a:r>
          </a:p>
        </p:txBody>
      </p:sp>
      <p:sp>
        <p:nvSpPr>
          <p:cNvPr id="343" name="Algoritam je konačan i precizan skup koraka za rešavanje nekog problema"/>
          <p:cNvSpPr txBox="1"/>
          <p:nvPr/>
        </p:nvSpPr>
        <p:spPr>
          <a:xfrm>
            <a:off x="3859823" y="2704004"/>
            <a:ext cx="17224968" cy="82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baseline="-8571" i="1" sz="3500"/>
            </a:lvl1pPr>
          </a:lstStyle>
          <a:p>
            <a:pPr/>
            <a:r>
              <a:t>Algoritam je konačan i precizan skup koraka za rešavanje nekog problema</a:t>
            </a:r>
          </a:p>
        </p:txBody>
      </p:sp>
      <p:sp>
        <p:nvSpPr>
          <p:cNvPr id="344" name="Ulaz"/>
          <p:cNvSpPr txBox="1"/>
          <p:nvPr/>
        </p:nvSpPr>
        <p:spPr>
          <a:xfrm>
            <a:off x="13141207" y="5140243"/>
            <a:ext cx="1113715"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8571" sz="3500">
                <a:latin typeface="+mn-lt"/>
                <a:ea typeface="+mn-ea"/>
                <a:cs typeface="+mn-cs"/>
                <a:sym typeface="Montserrat Thin Bold"/>
              </a:defRPr>
            </a:lvl1pPr>
          </a:lstStyle>
          <a:p>
            <a:pPr/>
            <a:r>
              <a:t>Ulaz</a:t>
            </a:r>
          </a:p>
        </p:txBody>
      </p:sp>
      <p:sp>
        <p:nvSpPr>
          <p:cNvPr id="345" name="Izlaz"/>
          <p:cNvSpPr txBox="1"/>
          <p:nvPr/>
        </p:nvSpPr>
        <p:spPr>
          <a:xfrm>
            <a:off x="21366236" y="5089443"/>
            <a:ext cx="1151102"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8571" sz="3500">
                <a:latin typeface="+mn-lt"/>
                <a:ea typeface="+mn-ea"/>
                <a:cs typeface="+mn-cs"/>
                <a:sym typeface="Montserrat Thin Bold"/>
              </a:defRPr>
            </a:lvl1pPr>
          </a:lstStyle>
          <a:p>
            <a:pPr/>
            <a:r>
              <a:t>Izlaz</a:t>
            </a:r>
          </a:p>
        </p:txBody>
      </p:sp>
      <p:sp>
        <p:nvSpPr>
          <p:cNvPr id="346" name="Arrow"/>
          <p:cNvSpPr/>
          <p:nvPr/>
        </p:nvSpPr>
        <p:spPr>
          <a:xfrm>
            <a:off x="14317205" y="5178343"/>
            <a:ext cx="1425890" cy="609601"/>
          </a:xfrm>
          <a:prstGeom prst="rightArrow">
            <a:avLst>
              <a:gd name="adj1" fmla="val 32321"/>
              <a:gd name="adj2" fmla="val 83355"/>
            </a:avLst>
          </a:prstGeom>
          <a:solidFill>
            <a:schemeClr val="accent6">
              <a:hueOff val="13513096"/>
              <a:satOff val="-92324"/>
              <a:lumOff val="-42615"/>
            </a:schemeClr>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47" name="Arrow"/>
          <p:cNvSpPr/>
          <p:nvPr/>
        </p:nvSpPr>
        <p:spPr>
          <a:xfrm>
            <a:off x="19910628" y="5178343"/>
            <a:ext cx="1425890" cy="609601"/>
          </a:xfrm>
          <a:prstGeom prst="rightArrow">
            <a:avLst>
              <a:gd name="adj1" fmla="val 32321"/>
              <a:gd name="adj2" fmla="val 83355"/>
            </a:avLst>
          </a:prstGeom>
          <a:solidFill>
            <a:schemeClr val="accent6">
              <a:hueOff val="13513096"/>
              <a:satOff val="-92324"/>
              <a:lumOff val="-42615"/>
            </a:schemeClr>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48" name="Algoritam"/>
          <p:cNvSpPr/>
          <p:nvPr/>
        </p:nvSpPr>
        <p:spPr>
          <a:xfrm>
            <a:off x="15621714" y="4742310"/>
            <a:ext cx="4297297" cy="1481668"/>
          </a:xfrm>
          <a:prstGeom prst="roundRect">
            <a:avLst>
              <a:gd name="adj" fmla="val 12857"/>
            </a:avLst>
          </a:prstGeom>
          <a:solidFill>
            <a:schemeClr val="accent1">
              <a:lumOff val="-135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R="177800" indent="190500" algn="ctr" defTabSz="825500">
              <a:lnSpc>
                <a:spcPct val="100000"/>
              </a:lnSpc>
              <a:spcBef>
                <a:spcPts val="0"/>
              </a:spcBef>
              <a:defRPr baseline="0" sz="3200">
                <a:solidFill>
                  <a:srgbClr val="FFFFFF"/>
                </a:solidFill>
                <a:latin typeface="+mn-lt"/>
                <a:ea typeface="+mn-ea"/>
                <a:cs typeface="+mn-cs"/>
                <a:sym typeface="Montserrat Thin Bold"/>
              </a:defRPr>
            </a:lvl1pPr>
          </a:lstStyle>
          <a:p>
            <a:pPr/>
            <a:r>
              <a:t>Algoritam</a:t>
            </a:r>
          </a:p>
        </p:txBody>
      </p:sp>
      <p:sp>
        <p:nvSpPr>
          <p:cNvPr id="349" name="5, 3"/>
          <p:cNvSpPr txBox="1"/>
          <p:nvPr/>
        </p:nvSpPr>
        <p:spPr>
          <a:xfrm>
            <a:off x="13115450" y="5140243"/>
            <a:ext cx="884179"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8571" sz="3500">
                <a:latin typeface="+mn-lt"/>
                <a:ea typeface="+mn-ea"/>
                <a:cs typeface="+mn-cs"/>
                <a:sym typeface="Montserrat Thin Bold"/>
              </a:defRPr>
            </a:lvl1pPr>
          </a:lstStyle>
          <a:p>
            <a:pPr/>
            <a:r>
              <a:t>5, 3</a:t>
            </a:r>
          </a:p>
        </p:txBody>
      </p:sp>
      <p:sp>
        <p:nvSpPr>
          <p:cNvPr id="350" name="8"/>
          <p:cNvSpPr txBox="1"/>
          <p:nvPr/>
        </p:nvSpPr>
        <p:spPr>
          <a:xfrm>
            <a:off x="21340478" y="5089443"/>
            <a:ext cx="40762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aseline="-8571" sz="3500">
                <a:latin typeface="+mn-lt"/>
                <a:ea typeface="+mn-ea"/>
                <a:cs typeface="+mn-cs"/>
                <a:sym typeface="Montserrat Thin Bold"/>
              </a:defRPr>
            </a:lvl1pPr>
          </a:lstStyle>
          <a:p>
            <a:pPr/>
            <a:r>
              <a:t>8</a:t>
            </a:r>
          </a:p>
        </p:txBody>
      </p:sp>
      <p:sp>
        <p:nvSpPr>
          <p:cNvPr id="351" name="Sabiranje"/>
          <p:cNvSpPr/>
          <p:nvPr/>
        </p:nvSpPr>
        <p:spPr>
          <a:xfrm>
            <a:off x="15595956" y="4742310"/>
            <a:ext cx="4297297" cy="1481668"/>
          </a:xfrm>
          <a:prstGeom prst="roundRect">
            <a:avLst>
              <a:gd name="adj" fmla="val 12857"/>
            </a:avLst>
          </a:prstGeom>
          <a:solidFill>
            <a:schemeClr val="accent1">
              <a:lumOff val="-13575"/>
            </a:schemeClr>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R="177800" indent="190500" algn="ctr" defTabSz="825500">
              <a:lnSpc>
                <a:spcPct val="100000"/>
              </a:lnSpc>
              <a:spcBef>
                <a:spcPts val="0"/>
              </a:spcBef>
              <a:defRPr baseline="0" sz="3200">
                <a:solidFill>
                  <a:srgbClr val="FFFFFF"/>
                </a:solidFill>
                <a:latin typeface="+mn-lt"/>
                <a:ea typeface="+mn-ea"/>
                <a:cs typeface="+mn-cs"/>
                <a:sym typeface="Montserrat Thin Bold"/>
              </a:defRPr>
            </a:lvl1pPr>
          </a:lstStyle>
          <a:p>
            <a:pPr/>
            <a:r>
              <a:t>Sabiranje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43"/>
                                        </p:tgtEl>
                                        <p:attrNameLst>
                                          <p:attrName>style.visibility</p:attrName>
                                        </p:attrNameLst>
                                      </p:cBhvr>
                                      <p:to>
                                        <p:strVal val="visible"/>
                                      </p:to>
                                    </p:set>
                                    <p:animEffect filter="box(out)" transition="in">
                                      <p:cBhvr>
                                        <p:cTn id="7" dur="1000"/>
                                        <p:tgtEl>
                                          <p:spTgt spid="34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340">
                                            <p:bg/>
                                          </p:spTgt>
                                        </p:tgtEl>
                                        <p:attrNameLst>
                                          <p:attrName>style.visibility</p:attrName>
                                        </p:attrNameLst>
                                      </p:cBhvr>
                                      <p:to>
                                        <p:strVal val="visible"/>
                                      </p:to>
                                    </p:set>
                                  </p:childTnLst>
                                </p:cTn>
                              </p:par>
                              <p:par>
                                <p:cTn id="12" presetClass="entr" nodeType="withEffect" presetSubtype="0" presetID="1" grpId="2" fill="hold">
                                  <p:stCondLst>
                                    <p:cond delay="0"/>
                                  </p:stCondLst>
                                  <p:iterate type="el" backwards="0">
                                    <p:tmAbs val="0"/>
                                  </p:iterate>
                                  <p:childTnLst>
                                    <p:set>
                                      <p:cBhvr>
                                        <p:cTn id="13" fill="hold"/>
                                        <p:tgtEl>
                                          <p:spTgt spid="340">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2" fill="hold">
                                  <p:stCondLst>
                                    <p:cond delay="0"/>
                                  </p:stCondLst>
                                  <p:iterate type="el" backwards="0">
                                    <p:tmAbs val="0"/>
                                  </p:iterate>
                                  <p:childTnLst>
                                    <p:set>
                                      <p:cBhvr>
                                        <p:cTn id="17" fill="hold"/>
                                        <p:tgtEl>
                                          <p:spTgt spid="340">
                                            <p:txEl>
                                              <p:pRg st="1" end="1"/>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8" presetID="22" grpId="3" fill="hold">
                                  <p:stCondLst>
                                    <p:cond delay="0"/>
                                  </p:stCondLst>
                                  <p:iterate type="el" backwards="0">
                                    <p:tmAbs val="0"/>
                                  </p:iterate>
                                  <p:childTnLst>
                                    <p:set>
                                      <p:cBhvr>
                                        <p:cTn id="20" fill="hold"/>
                                        <p:tgtEl>
                                          <p:spTgt spid="344"/>
                                        </p:tgtEl>
                                        <p:attrNameLst>
                                          <p:attrName>style.visibility</p:attrName>
                                        </p:attrNameLst>
                                      </p:cBhvr>
                                      <p:to>
                                        <p:strVal val="visible"/>
                                      </p:to>
                                    </p:set>
                                    <p:animEffect filter="wipe(left)" transition="in">
                                      <p:cBhvr>
                                        <p:cTn id="21" dur="700"/>
                                        <p:tgtEl>
                                          <p:spTgt spid="344"/>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2" fill="hold">
                                  <p:stCondLst>
                                    <p:cond delay="0"/>
                                  </p:stCondLst>
                                  <p:iterate type="el" backwards="0">
                                    <p:tmAbs val="0"/>
                                  </p:iterate>
                                  <p:childTnLst>
                                    <p:set>
                                      <p:cBhvr>
                                        <p:cTn id="25" fill="hold"/>
                                        <p:tgtEl>
                                          <p:spTgt spid="340">
                                            <p:txEl>
                                              <p:pRg st="2" end="2"/>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8" presetID="22" grpId="4" fill="hold">
                                  <p:stCondLst>
                                    <p:cond delay="0"/>
                                  </p:stCondLst>
                                  <p:iterate type="el" backwards="0">
                                    <p:tmAbs val="0"/>
                                  </p:iterate>
                                  <p:childTnLst>
                                    <p:set>
                                      <p:cBhvr>
                                        <p:cTn id="28" fill="hold"/>
                                        <p:tgtEl>
                                          <p:spTgt spid="346"/>
                                        </p:tgtEl>
                                        <p:attrNameLst>
                                          <p:attrName>style.visibility</p:attrName>
                                        </p:attrNameLst>
                                      </p:cBhvr>
                                      <p:to>
                                        <p:strVal val="visible"/>
                                      </p:to>
                                    </p:set>
                                    <p:animEffect filter="wipe(left)" transition="in">
                                      <p:cBhvr>
                                        <p:cTn id="29" dur="700"/>
                                        <p:tgtEl>
                                          <p:spTgt spid="346"/>
                                        </p:tgtEl>
                                      </p:cBhvr>
                                    </p:animEffect>
                                  </p:childTnLst>
                                </p:cTn>
                              </p:par>
                            </p:childTnLst>
                          </p:cTn>
                        </p:par>
                        <p:par>
                          <p:cTn id="30" fill="hold">
                            <p:stCondLst>
                              <p:cond delay="700"/>
                            </p:stCondLst>
                            <p:childTnLst>
                              <p:par>
                                <p:cTn id="31" presetClass="entr" nodeType="afterEffect" presetSubtype="8" presetID="22" grpId="5" fill="hold">
                                  <p:stCondLst>
                                    <p:cond delay="0"/>
                                  </p:stCondLst>
                                  <p:iterate type="el" backwards="0">
                                    <p:tmAbs val="0"/>
                                  </p:iterate>
                                  <p:childTnLst>
                                    <p:set>
                                      <p:cBhvr>
                                        <p:cTn id="32" fill="hold"/>
                                        <p:tgtEl>
                                          <p:spTgt spid="348"/>
                                        </p:tgtEl>
                                        <p:attrNameLst>
                                          <p:attrName>style.visibility</p:attrName>
                                        </p:attrNameLst>
                                      </p:cBhvr>
                                      <p:to>
                                        <p:strVal val="visible"/>
                                      </p:to>
                                    </p:set>
                                    <p:animEffect filter="wipe(left)" transition="in">
                                      <p:cBhvr>
                                        <p:cTn id="33" dur="700"/>
                                        <p:tgtEl>
                                          <p:spTgt spid="348"/>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2" fill="hold">
                                  <p:stCondLst>
                                    <p:cond delay="0"/>
                                  </p:stCondLst>
                                  <p:iterate type="el" backwards="0">
                                    <p:tmAbs val="0"/>
                                  </p:iterate>
                                  <p:childTnLst>
                                    <p:set>
                                      <p:cBhvr>
                                        <p:cTn id="37" fill="hold"/>
                                        <p:tgtEl>
                                          <p:spTgt spid="340">
                                            <p:txEl>
                                              <p:pRg st="3" end="3"/>
                                            </p:txEl>
                                          </p:spTgt>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8" presetID="22" grpId="6" fill="hold">
                                  <p:stCondLst>
                                    <p:cond delay="0"/>
                                  </p:stCondLst>
                                  <p:iterate type="el" backwards="0">
                                    <p:tmAbs val="0"/>
                                  </p:iterate>
                                  <p:childTnLst>
                                    <p:set>
                                      <p:cBhvr>
                                        <p:cTn id="40" fill="hold"/>
                                        <p:tgtEl>
                                          <p:spTgt spid="347"/>
                                        </p:tgtEl>
                                        <p:attrNameLst>
                                          <p:attrName>style.visibility</p:attrName>
                                        </p:attrNameLst>
                                      </p:cBhvr>
                                      <p:to>
                                        <p:strVal val="visible"/>
                                      </p:to>
                                    </p:set>
                                    <p:animEffect filter="wipe(left)" transition="in">
                                      <p:cBhvr>
                                        <p:cTn id="41" dur="700"/>
                                        <p:tgtEl>
                                          <p:spTgt spid="347"/>
                                        </p:tgtEl>
                                      </p:cBhvr>
                                    </p:animEffect>
                                  </p:childTnLst>
                                </p:cTn>
                              </p:par>
                            </p:childTnLst>
                          </p:cTn>
                        </p:par>
                        <p:par>
                          <p:cTn id="42" fill="hold">
                            <p:stCondLst>
                              <p:cond delay="700"/>
                            </p:stCondLst>
                            <p:childTnLst>
                              <p:par>
                                <p:cTn id="43" presetClass="entr" nodeType="afterEffect" presetSubtype="8" presetID="22" grpId="7" fill="hold">
                                  <p:stCondLst>
                                    <p:cond delay="0"/>
                                  </p:stCondLst>
                                  <p:iterate type="el" backwards="0">
                                    <p:tmAbs val="0"/>
                                  </p:iterate>
                                  <p:childTnLst>
                                    <p:set>
                                      <p:cBhvr>
                                        <p:cTn id="44" fill="hold"/>
                                        <p:tgtEl>
                                          <p:spTgt spid="345"/>
                                        </p:tgtEl>
                                        <p:attrNameLst>
                                          <p:attrName>style.visibility</p:attrName>
                                        </p:attrNameLst>
                                      </p:cBhvr>
                                      <p:to>
                                        <p:strVal val="visible"/>
                                      </p:to>
                                    </p:set>
                                    <p:animEffect filter="wipe(left)" transition="in">
                                      <p:cBhvr>
                                        <p:cTn id="45" dur="700"/>
                                        <p:tgtEl>
                                          <p:spTgt spid="345"/>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8" fill="hold">
                                  <p:stCondLst>
                                    <p:cond delay="0"/>
                                  </p:stCondLst>
                                  <p:iterate type="el" backwards="0">
                                    <p:tmAbs val="0"/>
                                  </p:iterate>
                                  <p:childTnLst>
                                    <p:set>
                                      <p:cBhvr>
                                        <p:cTn id="49" fill="hold"/>
                                        <p:tgtEl>
                                          <p:spTgt spid="342">
                                            <p:bg/>
                                          </p:spTgt>
                                        </p:tgtEl>
                                        <p:attrNameLst>
                                          <p:attrName>style.visibility</p:attrName>
                                        </p:attrNameLst>
                                      </p:cBhvr>
                                      <p:to>
                                        <p:strVal val="visible"/>
                                      </p:to>
                                    </p:set>
                                  </p:childTnLst>
                                </p:cTn>
                              </p:par>
                              <p:par>
                                <p:cTn id="50" presetClass="entr" nodeType="withEffect" presetSubtype="0" presetID="1" grpId="8" fill="hold">
                                  <p:stCondLst>
                                    <p:cond delay="0"/>
                                  </p:stCondLst>
                                  <p:iterate type="el" backwards="0">
                                    <p:tmAbs val="0"/>
                                  </p:iterate>
                                  <p:childTnLst>
                                    <p:set>
                                      <p:cBhvr>
                                        <p:cTn id="51" fill="hold"/>
                                        <p:tgtEl>
                                          <p:spTgt spid="342">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8" fill="hold">
                                  <p:stCondLst>
                                    <p:cond delay="0"/>
                                  </p:stCondLst>
                                  <p:iterate type="el" backwards="0">
                                    <p:tmAbs val="0"/>
                                  </p:iterate>
                                  <p:childTnLst>
                                    <p:set>
                                      <p:cBhvr>
                                        <p:cTn id="55" fill="hold"/>
                                        <p:tgtEl>
                                          <p:spTgt spid="342">
                                            <p:txEl>
                                              <p:pRg st="1" end="1"/>
                                            </p:txEl>
                                          </p:spTgt>
                                        </p:tgtEl>
                                        <p:attrNameLst>
                                          <p:attrName>style.visibility</p:attrName>
                                        </p:attrNameLst>
                                      </p:cBhvr>
                                      <p:to>
                                        <p:strVal val="visible"/>
                                      </p:to>
                                    </p:set>
                                  </p:childTnLst>
                                </p:cTn>
                              </p:par>
                            </p:childTnLst>
                          </p:cTn>
                        </p:par>
                        <p:par>
                          <p:cTn id="56" fill="hold">
                            <p:stCondLst>
                              <p:cond delay="0"/>
                            </p:stCondLst>
                            <p:childTnLst>
                              <p:par>
                                <p:cTn id="57" presetClass="exit" nodeType="afterEffect" presetSubtype="8" presetID="22" grpId="9" fill="hold">
                                  <p:stCondLst>
                                    <p:cond delay="0"/>
                                  </p:stCondLst>
                                  <p:iterate type="el" backwards="0">
                                    <p:tmAbs val="0"/>
                                  </p:iterate>
                                  <p:childTnLst>
                                    <p:animEffect filter="wipe(left)" transition="out">
                                      <p:cBhvr>
                                        <p:cTn id="58" dur="1000" fill="hold"/>
                                        <p:tgtEl>
                                          <p:spTgt spid="344"/>
                                        </p:tgtEl>
                                      </p:cBhvr>
                                    </p:animEffect>
                                    <p:set>
                                      <p:cBhvr>
                                        <p:cTn id="59" fill="hold">
                                          <p:stCondLst>
                                            <p:cond delay="999"/>
                                          </p:stCondLst>
                                        </p:cTn>
                                        <p:tgtEl>
                                          <p:spTgt spid="344"/>
                                        </p:tgtEl>
                                        <p:attrNameLst>
                                          <p:attrName>style.visibility</p:attrName>
                                        </p:attrNameLst>
                                      </p:cBhvr>
                                      <p:to>
                                        <p:strVal val="hidden"/>
                                      </p:to>
                                    </p:set>
                                  </p:childTnLst>
                                </p:cTn>
                              </p:par>
                            </p:childTnLst>
                          </p:cTn>
                        </p:par>
                        <p:par>
                          <p:cTn id="60" fill="hold">
                            <p:stCondLst>
                              <p:cond delay="1000"/>
                            </p:stCondLst>
                            <p:childTnLst>
                              <p:par>
                                <p:cTn id="61" presetClass="entr" nodeType="afterEffect" presetSubtype="8" presetID="22" grpId="10" fill="hold">
                                  <p:stCondLst>
                                    <p:cond delay="0"/>
                                  </p:stCondLst>
                                  <p:iterate type="el" backwards="0">
                                    <p:tmAbs val="0"/>
                                  </p:iterate>
                                  <p:childTnLst>
                                    <p:set>
                                      <p:cBhvr>
                                        <p:cTn id="62" fill="hold"/>
                                        <p:tgtEl>
                                          <p:spTgt spid="349"/>
                                        </p:tgtEl>
                                        <p:attrNameLst>
                                          <p:attrName>style.visibility</p:attrName>
                                        </p:attrNameLst>
                                      </p:cBhvr>
                                      <p:to>
                                        <p:strVal val="visible"/>
                                      </p:to>
                                    </p:set>
                                    <p:animEffect filter="wipe(left)" transition="in">
                                      <p:cBhvr>
                                        <p:cTn id="63" dur="1000"/>
                                        <p:tgtEl>
                                          <p:spTgt spid="349"/>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0" presetID="1" grpId="8" fill="hold">
                                  <p:stCondLst>
                                    <p:cond delay="0"/>
                                  </p:stCondLst>
                                  <p:iterate type="el" backwards="0">
                                    <p:tmAbs val="0"/>
                                  </p:iterate>
                                  <p:childTnLst>
                                    <p:set>
                                      <p:cBhvr>
                                        <p:cTn id="67" fill="hold"/>
                                        <p:tgtEl>
                                          <p:spTgt spid="342">
                                            <p:txEl>
                                              <p:pRg st="2" end="2"/>
                                            </p:txEl>
                                          </p:spTgt>
                                        </p:tgtEl>
                                        <p:attrNameLst>
                                          <p:attrName>style.visibility</p:attrName>
                                        </p:attrNameLst>
                                      </p:cBhvr>
                                      <p:to>
                                        <p:strVal val="visible"/>
                                      </p:to>
                                    </p:set>
                                  </p:childTnLst>
                                </p:cTn>
                              </p:par>
                            </p:childTnLst>
                          </p:cTn>
                        </p:par>
                        <p:par>
                          <p:cTn id="68" fill="hold">
                            <p:stCondLst>
                              <p:cond delay="0"/>
                            </p:stCondLst>
                            <p:childTnLst>
                              <p:par>
                                <p:cTn id="69" presetClass="exit" nodeType="afterEffect" presetSubtype="8" presetID="22" grpId="11" fill="hold">
                                  <p:stCondLst>
                                    <p:cond delay="0"/>
                                  </p:stCondLst>
                                  <p:iterate type="el" backwards="0">
                                    <p:tmAbs val="0"/>
                                  </p:iterate>
                                  <p:childTnLst>
                                    <p:animEffect filter="wipe(left)" transition="out">
                                      <p:cBhvr>
                                        <p:cTn id="70" dur="1000" fill="hold"/>
                                        <p:tgtEl>
                                          <p:spTgt spid="348"/>
                                        </p:tgtEl>
                                      </p:cBhvr>
                                    </p:animEffect>
                                    <p:set>
                                      <p:cBhvr>
                                        <p:cTn id="71" fill="hold">
                                          <p:stCondLst>
                                            <p:cond delay="999"/>
                                          </p:stCondLst>
                                        </p:cTn>
                                        <p:tgtEl>
                                          <p:spTgt spid="348"/>
                                        </p:tgtEl>
                                        <p:attrNameLst>
                                          <p:attrName>style.visibility</p:attrName>
                                        </p:attrNameLst>
                                      </p:cBhvr>
                                      <p:to>
                                        <p:strVal val="hidden"/>
                                      </p:to>
                                    </p:set>
                                  </p:childTnLst>
                                </p:cTn>
                              </p:par>
                            </p:childTnLst>
                          </p:cTn>
                        </p:par>
                        <p:par>
                          <p:cTn id="72" fill="hold">
                            <p:stCondLst>
                              <p:cond delay="1000"/>
                            </p:stCondLst>
                            <p:childTnLst>
                              <p:par>
                                <p:cTn id="73" presetClass="entr" nodeType="afterEffect" presetSubtype="8" presetID="22" grpId="12" fill="hold">
                                  <p:stCondLst>
                                    <p:cond delay="0"/>
                                  </p:stCondLst>
                                  <p:iterate type="el" backwards="0">
                                    <p:tmAbs val="0"/>
                                  </p:iterate>
                                  <p:childTnLst>
                                    <p:set>
                                      <p:cBhvr>
                                        <p:cTn id="74" fill="hold"/>
                                        <p:tgtEl>
                                          <p:spTgt spid="351"/>
                                        </p:tgtEl>
                                        <p:attrNameLst>
                                          <p:attrName>style.visibility</p:attrName>
                                        </p:attrNameLst>
                                      </p:cBhvr>
                                      <p:to>
                                        <p:strVal val="visible"/>
                                      </p:to>
                                    </p:set>
                                    <p:animEffect filter="wipe(left)" transition="in">
                                      <p:cBhvr>
                                        <p:cTn id="75" dur="1000"/>
                                        <p:tgtEl>
                                          <p:spTgt spid="351"/>
                                        </p:tgtEl>
                                      </p:cBhvr>
                                    </p:animEffect>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0" presetID="1" grpId="8" fill="hold">
                                  <p:stCondLst>
                                    <p:cond delay="0"/>
                                  </p:stCondLst>
                                  <p:iterate type="el" backwards="0">
                                    <p:tmAbs val="0"/>
                                  </p:iterate>
                                  <p:childTnLst>
                                    <p:set>
                                      <p:cBhvr>
                                        <p:cTn id="79" fill="hold"/>
                                        <p:tgtEl>
                                          <p:spTgt spid="342">
                                            <p:txEl>
                                              <p:pRg st="3" end="3"/>
                                            </p:txEl>
                                          </p:spTgt>
                                        </p:tgtEl>
                                        <p:attrNameLst>
                                          <p:attrName>style.visibility</p:attrName>
                                        </p:attrNameLst>
                                      </p:cBhvr>
                                      <p:to>
                                        <p:strVal val="visible"/>
                                      </p:to>
                                    </p:set>
                                  </p:childTnLst>
                                </p:cTn>
                              </p:par>
                            </p:childTnLst>
                          </p:cTn>
                        </p:par>
                        <p:par>
                          <p:cTn id="80" fill="hold">
                            <p:stCondLst>
                              <p:cond delay="0"/>
                            </p:stCondLst>
                            <p:childTnLst>
                              <p:par>
                                <p:cTn id="81" presetClass="entr" nodeType="afterEffect" presetSubtype="8" presetID="22" grpId="13" fill="hold">
                                  <p:stCondLst>
                                    <p:cond delay="0"/>
                                  </p:stCondLst>
                                  <p:iterate type="el" backwards="0">
                                    <p:tmAbs val="0"/>
                                  </p:iterate>
                                  <p:childTnLst>
                                    <p:set>
                                      <p:cBhvr>
                                        <p:cTn id="82" fill="hold"/>
                                        <p:tgtEl>
                                          <p:spTgt spid="350"/>
                                        </p:tgtEl>
                                        <p:attrNameLst>
                                          <p:attrName>style.visibility</p:attrName>
                                        </p:attrNameLst>
                                      </p:cBhvr>
                                      <p:to>
                                        <p:strVal val="visible"/>
                                      </p:to>
                                    </p:set>
                                    <p:animEffect filter="wipe(left)" transition="in">
                                      <p:cBhvr>
                                        <p:cTn id="83" dur="1000"/>
                                        <p:tgtEl>
                                          <p:spTgt spid="350"/>
                                        </p:tgtEl>
                                      </p:cBhvr>
                                    </p:animEffect>
                                  </p:childTnLst>
                                </p:cTn>
                              </p:par>
                            </p:childTnLst>
                          </p:cTn>
                        </p:par>
                        <p:par>
                          <p:cTn id="84" fill="hold">
                            <p:stCondLst>
                              <p:cond delay="1000"/>
                            </p:stCondLst>
                            <p:childTnLst>
                              <p:par>
                                <p:cTn id="85" presetClass="exit" nodeType="afterEffect" presetSubtype="8" presetID="22" grpId="14" fill="hold">
                                  <p:stCondLst>
                                    <p:cond delay="0"/>
                                  </p:stCondLst>
                                  <p:iterate type="el" backwards="0">
                                    <p:tmAbs val="0"/>
                                  </p:iterate>
                                  <p:childTnLst>
                                    <p:animEffect filter="wipe(left)" transition="out">
                                      <p:cBhvr>
                                        <p:cTn id="86" dur="1000" fill="hold"/>
                                        <p:tgtEl>
                                          <p:spTgt spid="345"/>
                                        </p:tgtEl>
                                      </p:cBhvr>
                                    </p:animEffect>
                                    <p:set>
                                      <p:cBhvr>
                                        <p:cTn id="87" fill="hold">
                                          <p:stCondLst>
                                            <p:cond delay="999"/>
                                          </p:stCondLst>
                                        </p:cTn>
                                        <p:tgtEl>
                                          <p:spTgt spid="34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32" presetID="4" grpId="15" fill="hold">
                                  <p:stCondLst>
                                    <p:cond delay="0"/>
                                  </p:stCondLst>
                                  <p:iterate type="el" backwards="0">
                                    <p:tmAbs val="0"/>
                                  </p:iterate>
                                  <p:childTnLst>
                                    <p:set>
                                      <p:cBhvr>
                                        <p:cTn id="91" fill="hold"/>
                                        <p:tgtEl>
                                          <p:spTgt spid="341"/>
                                        </p:tgtEl>
                                        <p:attrNameLst>
                                          <p:attrName>style.visibility</p:attrName>
                                        </p:attrNameLst>
                                      </p:cBhvr>
                                      <p:to>
                                        <p:strVal val="visible"/>
                                      </p:to>
                                    </p:set>
                                    <p:animEffect filter="box(out)" transition="in">
                                      <p:cBhvr>
                                        <p:cTn id="92"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 grpId="11"/>
      <p:bldP build="whole" bldLvl="1" animBg="1" rev="0" advAuto="0" spid="350" grpId="13"/>
      <p:bldP build="whole" bldLvl="1" animBg="1" rev="0" advAuto="0" spid="344" grpId="3"/>
      <p:bldP build="whole" bldLvl="1" animBg="1" rev="0" advAuto="0" spid="345" grpId="7"/>
      <p:bldP build="whole" bldLvl="1" animBg="1" rev="0" advAuto="0" spid="349" grpId="10"/>
      <p:bldP build="p" bldLvl="5" animBg="1" rev="0" advAuto="0" spid="342" grpId="8"/>
      <p:bldP build="whole" bldLvl="1" animBg="1" rev="0" advAuto="0" spid="344" grpId="9"/>
      <p:bldP build="whole" bldLvl="1" animBg="1" rev="0" advAuto="0" spid="346" grpId="4"/>
      <p:bldP build="whole" bldLvl="1" animBg="1" rev="0" advAuto="0" spid="343" grpId="1"/>
      <p:bldP build="whole" bldLvl="1" animBg="1" rev="0" advAuto="0" spid="351" grpId="12"/>
      <p:bldP build="whole" bldLvl="1" animBg="1" rev="0" advAuto="0" spid="348" grpId="5"/>
      <p:bldP build="whole" bldLvl="1" animBg="1" rev="0" advAuto="0" spid="345" grpId="14"/>
      <p:bldP build="p" bldLvl="5" animBg="1" rev="0" advAuto="0" spid="340" grpId="2"/>
      <p:bldP build="whole" bldLvl="1" animBg="1" rev="0" advAuto="0" spid="341" grpId="15"/>
      <p:bldP build="whole" bldLvl="1" animBg="1" rev="0" advAuto="0" spid="347" grpId="6"/>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Stražar (Sentinel) optimizacija"/>
          <p:cNvSpPr txBox="1"/>
          <p:nvPr>
            <p:ph type="title"/>
          </p:nvPr>
        </p:nvSpPr>
        <p:spPr>
          <a:prstGeom prst="rect">
            <a:avLst/>
          </a:prstGeom>
        </p:spPr>
        <p:txBody>
          <a:bodyPr/>
          <a:lstStyle/>
          <a:p>
            <a:pPr/>
            <a:r>
              <a:t>Stražar (Sentinel) optimizacija</a:t>
            </a:r>
          </a:p>
        </p:txBody>
      </p:sp>
      <p:sp>
        <p:nvSpPr>
          <p:cNvPr id="541" name="Umesto 2 provere u svakoj interaciji:…"/>
          <p:cNvSpPr txBox="1"/>
          <p:nvPr>
            <p:ph type="body" sz="quarter" idx="1"/>
          </p:nvPr>
        </p:nvSpPr>
        <p:spPr>
          <a:xfrm>
            <a:off x="2029490" y="2483811"/>
            <a:ext cx="10917964" cy="5983237"/>
          </a:xfrm>
          <a:prstGeom prst="rect">
            <a:avLst/>
          </a:prstGeom>
        </p:spPr>
        <p:txBody>
          <a:bodyPr/>
          <a:lstStyle/>
          <a:p>
            <a:pPr/>
            <a:r>
              <a:t>Umesto </a:t>
            </a:r>
            <a:r>
              <a:rPr>
                <a:latin typeface="+mn-lt"/>
                <a:ea typeface="+mn-ea"/>
                <a:cs typeface="+mn-cs"/>
                <a:sym typeface="Montserrat Thin Bold"/>
              </a:rPr>
              <a:t>2 provere</a:t>
            </a:r>
            <a:r>
              <a:t> u svakoj interaciji:</a:t>
            </a:r>
          </a:p>
          <a:p>
            <a:pPr lvl="1"/>
            <a:r>
              <a:t>Da li je </a:t>
            </a:r>
            <a:r>
              <a:rPr>
                <a:latin typeface="Consolas"/>
                <a:ea typeface="Consolas"/>
                <a:cs typeface="Consolas"/>
                <a:sym typeface="Consolas"/>
              </a:rPr>
              <a:t>niz[i] == x</a:t>
            </a:r>
            <a:r>
              <a:t>?</a:t>
            </a:r>
          </a:p>
          <a:p>
            <a:pPr lvl="1"/>
            <a:r>
              <a:t>Da li je </a:t>
            </a:r>
            <a:r>
              <a:rPr>
                <a:latin typeface="+mn-lt"/>
                <a:ea typeface="+mn-ea"/>
                <a:cs typeface="+mn-cs"/>
                <a:sym typeface="Montserrat Thin Bold"/>
              </a:rPr>
              <a:t>kraj niza</a:t>
            </a:r>
            <a:r>
              <a:t>?</a:t>
            </a:r>
          </a:p>
          <a:p>
            <a:pPr/>
            <a:r>
              <a:t>Sentinel </a:t>
            </a:r>
            <a:r>
              <a:rPr>
                <a:latin typeface="+mn-lt"/>
                <a:ea typeface="+mn-ea"/>
                <a:cs typeface="+mn-cs"/>
                <a:sym typeface="Montserrat Thin Bold"/>
              </a:rPr>
              <a:t>eliminiše proveru kraja</a:t>
            </a:r>
            <a:r>
              <a:t> dodavanjem traženog elemnta na kraj</a:t>
            </a:r>
          </a:p>
          <a:p>
            <a:pPr/>
            <a:r>
              <a:rPr>
                <a:latin typeface="+mn-lt"/>
                <a:ea typeface="+mn-ea"/>
                <a:cs typeface="+mn-cs"/>
                <a:sym typeface="Montserrat Thin Bold"/>
              </a:rPr>
              <a:t>Samo jedna provera</a:t>
            </a:r>
            <a:r>
              <a:t> u while petlji</a:t>
            </a:r>
          </a:p>
          <a:p>
            <a:pPr/>
            <a:r>
              <a:t>Takođe, ali brže u praksi</a:t>
            </a:r>
          </a:p>
          <a:p>
            <a:pPr/>
            <a:r>
              <a:rPr>
                <a:latin typeface="+mn-lt"/>
                <a:ea typeface="+mn-ea"/>
                <a:cs typeface="+mn-cs"/>
                <a:sym typeface="Montserrat Thin Bold"/>
              </a:rPr>
              <a:t>Priveremeno</a:t>
            </a:r>
            <a:r>
              <a:t> menja poslednji element (vrati nazad!)</a:t>
            </a:r>
          </a:p>
        </p:txBody>
      </p:sp>
      <p:pic>
        <p:nvPicPr>
          <p:cNvPr id="542" name="pasted-movie.png" descr="pasted-movie.png"/>
          <p:cNvPicPr>
            <a:picLocks noChangeAspect="1"/>
          </p:cNvPicPr>
          <p:nvPr/>
        </p:nvPicPr>
        <p:blipFill>
          <a:blip r:embed="rId2">
            <a:extLst/>
          </a:blip>
          <a:stretch>
            <a:fillRect/>
          </a:stretch>
        </p:blipFill>
        <p:spPr>
          <a:xfrm>
            <a:off x="11875924" y="1435100"/>
            <a:ext cx="13358976" cy="818851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4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41">
                                            <p:txEl>
                                              <p:pRg st="3" end="3"/>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2" presetID="2" grpId="2" fill="hold">
                                  <p:stCondLst>
                                    <p:cond delay="0"/>
                                  </p:stCondLst>
                                  <p:iterate type="el" backwards="0">
                                    <p:tmAbs val="0"/>
                                  </p:iterate>
                                  <p:childTnLst>
                                    <p:set>
                                      <p:cBhvr>
                                        <p:cTn id="23" fill="hold"/>
                                        <p:tgtEl>
                                          <p:spTgt spid="542"/>
                                        </p:tgtEl>
                                        <p:attrNameLst>
                                          <p:attrName>style.visibility</p:attrName>
                                        </p:attrNameLst>
                                      </p:cBhvr>
                                      <p:to>
                                        <p:strVal val="visible"/>
                                      </p:to>
                                    </p:set>
                                    <p:anim calcmode="lin" valueType="num">
                                      <p:cBhvr>
                                        <p:cTn id="24" dur="1000" fill="hold"/>
                                        <p:tgtEl>
                                          <p:spTgt spid="542"/>
                                        </p:tgtEl>
                                        <p:attrNameLst>
                                          <p:attrName>ppt_x</p:attrName>
                                        </p:attrNameLst>
                                      </p:cBhvr>
                                      <p:tavLst>
                                        <p:tav tm="0">
                                          <p:val>
                                            <p:strVal val="1+#ppt_w/2"/>
                                          </p:val>
                                        </p:tav>
                                        <p:tav tm="100000">
                                          <p:val>
                                            <p:strVal val="#ppt_x"/>
                                          </p:val>
                                        </p:tav>
                                      </p:tavLst>
                                    </p:anim>
                                    <p:anim calcmode="lin" valueType="num">
                                      <p:cBhvr>
                                        <p:cTn id="25" dur="1000" fill="hold"/>
                                        <p:tgtEl>
                                          <p:spTgt spid="54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1" fill="hold">
                                  <p:stCondLst>
                                    <p:cond delay="0"/>
                                  </p:stCondLst>
                                  <p:iterate type="el" backwards="0">
                                    <p:tmAbs val="0"/>
                                  </p:iterate>
                                  <p:childTnLst>
                                    <p:set>
                                      <p:cBhvr>
                                        <p:cTn id="29" fill="hold"/>
                                        <p:tgtEl>
                                          <p:spTgt spid="541">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1" fill="hold">
                                  <p:stCondLst>
                                    <p:cond delay="0"/>
                                  </p:stCondLst>
                                  <p:iterate type="el" backwards="0">
                                    <p:tmAbs val="0"/>
                                  </p:iterate>
                                  <p:childTnLst>
                                    <p:set>
                                      <p:cBhvr>
                                        <p:cTn id="33" fill="hold"/>
                                        <p:tgtEl>
                                          <p:spTgt spid="541">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 fill="hold">
                                  <p:stCondLst>
                                    <p:cond delay="0"/>
                                  </p:stCondLst>
                                  <p:iterate type="el" backwards="0">
                                    <p:tmAbs val="0"/>
                                  </p:iterate>
                                  <p:childTnLst>
                                    <p:set>
                                      <p:cBhvr>
                                        <p:cTn id="37" fill="hold"/>
                                        <p:tgtEl>
                                          <p:spTgt spid="54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41" grpId="1"/>
      <p:bldP build="whole" bldLvl="1" animBg="1" rev="0" advAuto="0" spid="542" grpId="2"/>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Binarna pretraga"/>
          <p:cNvSpPr txBox="1"/>
          <p:nvPr>
            <p:ph type="title"/>
          </p:nvPr>
        </p:nvSpPr>
        <p:spPr>
          <a:prstGeom prst="rect">
            <a:avLst/>
          </a:prstGeom>
        </p:spPr>
        <p:txBody>
          <a:bodyPr/>
          <a:lstStyle/>
          <a:p>
            <a:pPr/>
            <a:r>
              <a:t>Binarna pretraga</a:t>
            </a:r>
          </a:p>
        </p:txBody>
      </p:sp>
      <p:sp>
        <p:nvSpPr>
          <p:cNvPr id="545" name="Radi samo na sortiranom nizu!…"/>
          <p:cNvSpPr txBox="1"/>
          <p:nvPr>
            <p:ph type="body" sz="half" idx="1"/>
          </p:nvPr>
        </p:nvSpPr>
        <p:spPr>
          <a:xfrm>
            <a:off x="2029490" y="2483810"/>
            <a:ext cx="10248635" cy="10139379"/>
          </a:xfrm>
          <a:prstGeom prst="rect">
            <a:avLst/>
          </a:prstGeom>
        </p:spPr>
        <p:txBody>
          <a:bodyPr/>
          <a:lstStyle/>
          <a:p>
            <a:pPr/>
            <a:r>
              <a:t>Radi samo na </a:t>
            </a:r>
            <a:r>
              <a:rPr>
                <a:latin typeface="+mn-lt"/>
                <a:ea typeface="+mn-ea"/>
                <a:cs typeface="+mn-cs"/>
                <a:sym typeface="Montserrat Thin Bold"/>
              </a:rPr>
              <a:t>sortiranom nizu</a:t>
            </a:r>
            <a:r>
              <a:t>!</a:t>
            </a:r>
          </a:p>
          <a:p>
            <a:pPr/>
            <a:r>
              <a:t>U svakom koraku:</a:t>
            </a:r>
          </a:p>
          <a:p>
            <a:pPr lvl="1"/>
            <a:r>
              <a:t>Pronađe </a:t>
            </a:r>
            <a:r>
              <a:rPr>
                <a:latin typeface="+mn-lt"/>
                <a:ea typeface="+mn-ea"/>
                <a:cs typeface="+mn-cs"/>
                <a:sym typeface="Montserrat Thin Bold"/>
              </a:rPr>
              <a:t>srednji element</a:t>
            </a:r>
          </a:p>
          <a:p>
            <a:pPr lvl="1"/>
            <a:r>
              <a:rPr>
                <a:latin typeface="+mn-lt"/>
                <a:ea typeface="+mn-ea"/>
                <a:cs typeface="+mn-cs"/>
                <a:sym typeface="Montserrat Thin Bold"/>
              </a:rPr>
              <a:t>Uporedi</a:t>
            </a:r>
            <a:r>
              <a:t> ga sa traženim</a:t>
            </a:r>
          </a:p>
          <a:p>
            <a:pPr lvl="1"/>
            <a:r>
              <a:t>Ako je:</a:t>
            </a:r>
          </a:p>
          <a:p>
            <a:pPr lvl="2"/>
            <a:r>
              <a:rPr>
                <a:latin typeface="+mn-lt"/>
                <a:ea typeface="+mn-ea"/>
                <a:cs typeface="+mn-cs"/>
                <a:sym typeface="Montserrat Thin Bold"/>
              </a:rPr>
              <a:t>Jednak</a:t>
            </a:r>
            <a:r>
              <a:t> → Kraj!</a:t>
            </a:r>
          </a:p>
          <a:p>
            <a:pPr lvl="2"/>
            <a:r>
              <a:rPr>
                <a:latin typeface="+mn-lt"/>
                <a:ea typeface="+mn-ea"/>
                <a:cs typeface="+mn-cs"/>
                <a:sym typeface="Montserrat Thin Bold"/>
              </a:rPr>
              <a:t>Manji</a:t>
            </a:r>
            <a:r>
              <a:t> → Traži desno</a:t>
            </a:r>
          </a:p>
          <a:p>
            <a:pPr lvl="2"/>
            <a:r>
              <a:rPr>
                <a:latin typeface="+mn-lt"/>
                <a:ea typeface="+mn-ea"/>
                <a:cs typeface="+mn-cs"/>
                <a:sym typeface="Montserrat Thin Bold"/>
              </a:rPr>
              <a:t>Veći</a:t>
            </a:r>
            <a:r>
              <a:t> → Traži levo</a:t>
            </a:r>
          </a:p>
          <a:p>
            <a:pPr/>
            <a:r>
              <a:t>Efikasnije od linearne jer se </a:t>
            </a:r>
            <a:r>
              <a:rPr>
                <a:latin typeface="+mn-lt"/>
                <a:ea typeface="+mn-ea"/>
                <a:cs typeface="+mn-cs"/>
                <a:sym typeface="Montserrat Thin Bold"/>
              </a:rPr>
              <a:t>broj koraka smanjuje logaritamski</a:t>
            </a:r>
            <a:r>
              <a:t> (</a:t>
            </a:r>
            <a:r>
              <a:rPr i="1"/>
              <a:t>polovi se u svakom koraku</a:t>
            </a:r>
            <a:r>
              <a:t>)</a:t>
            </a:r>
          </a:p>
          <a:p>
            <a:pPr/>
            <a:r>
              <a:t>Kompleksnost: </a:t>
            </a: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l</m:t>
                </m:r>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g</m:t>
                </m:r>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oMath>
            </a14:m>
          </a:p>
          <a:p>
            <a:pPr/>
            <a:r>
              <a:rPr>
                <a:latin typeface="+mn-lt"/>
                <a:ea typeface="+mn-ea"/>
                <a:cs typeface="+mn-cs"/>
                <a:sym typeface="Montserrat Thin Bold"/>
              </a:rPr>
              <a:t>Stabilno</a:t>
            </a:r>
            <a:r>
              <a:t>, </a:t>
            </a:r>
            <a:r>
              <a:rPr>
                <a:latin typeface="+mn-lt"/>
                <a:ea typeface="+mn-ea"/>
                <a:cs typeface="+mn-cs"/>
                <a:sym typeface="Montserrat Thin Bold"/>
              </a:rPr>
              <a:t>brzo</a:t>
            </a:r>
            <a:r>
              <a:t> i </a:t>
            </a:r>
            <a:r>
              <a:rPr>
                <a:latin typeface="+mn-lt"/>
                <a:ea typeface="+mn-ea"/>
                <a:cs typeface="+mn-cs"/>
                <a:sym typeface="Montserrat Thin Bold"/>
              </a:rPr>
              <a:t>često korišćeno u praksi</a:t>
            </a:r>
          </a:p>
        </p:txBody>
      </p:sp>
      <p:pic>
        <p:nvPicPr>
          <p:cNvPr id="546" name="bePceUMnSG-binary_search_gif.gif" descr="bePceUMnSG-binary_search_gif.gif"/>
          <p:cNvPicPr>
            <a:picLocks noChangeAspect="0"/>
          </p:cNvPicPr>
          <p:nvPr/>
        </p:nvPicPr>
        <p:blipFill>
          <a:blip r:embed="rId2">
            <a:extLst/>
          </a:blip>
          <a:stretch>
            <a:fillRect/>
          </a:stretch>
        </p:blipFill>
        <p:spPr>
          <a:xfrm>
            <a:off x="12829116" y="2123236"/>
            <a:ext cx="9345171" cy="4908331"/>
          </a:xfrm>
          <a:prstGeom prst="rect">
            <a:avLst/>
          </a:prstGeom>
          <a:ln w="12700">
            <a:miter lim="400000"/>
          </a:ln>
        </p:spPr>
      </p:pic>
      <p:pic>
        <p:nvPicPr>
          <p:cNvPr id="547" name="pasted-movie.png" descr="pasted-movie.png"/>
          <p:cNvPicPr>
            <a:picLocks noChangeAspect="1"/>
          </p:cNvPicPr>
          <p:nvPr/>
        </p:nvPicPr>
        <p:blipFill>
          <a:blip r:embed="rId3">
            <a:extLst/>
          </a:blip>
          <a:stretch>
            <a:fillRect/>
          </a:stretch>
        </p:blipFill>
        <p:spPr>
          <a:xfrm>
            <a:off x="12204419" y="4484422"/>
            <a:ext cx="10594565" cy="870664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4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54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54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54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54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2" presetID="2" grpId="2" fill="hold">
                                  <p:stCondLst>
                                    <p:cond delay="0"/>
                                  </p:stCondLst>
                                  <p:iterate type="el" backwards="0">
                                    <p:tmAbs val="0"/>
                                  </p:iterate>
                                  <p:childTnLst>
                                    <p:set>
                                      <p:cBhvr>
                                        <p:cTn id="40" fill="hold"/>
                                        <p:tgtEl>
                                          <p:spTgt spid="546"/>
                                        </p:tgtEl>
                                        <p:attrNameLst>
                                          <p:attrName>style.visibility</p:attrName>
                                        </p:attrNameLst>
                                      </p:cBhvr>
                                      <p:to>
                                        <p:strVal val="visible"/>
                                      </p:to>
                                    </p:set>
                                    <p:anim calcmode="lin" valueType="num">
                                      <p:cBhvr>
                                        <p:cTn id="41" dur="1000" fill="hold"/>
                                        <p:tgtEl>
                                          <p:spTgt spid="546"/>
                                        </p:tgtEl>
                                        <p:attrNameLst>
                                          <p:attrName>ppt_x</p:attrName>
                                        </p:attrNameLst>
                                      </p:cBhvr>
                                      <p:tavLst>
                                        <p:tav tm="0">
                                          <p:val>
                                            <p:strVal val="1+#ppt_w/2"/>
                                          </p:val>
                                        </p:tav>
                                        <p:tav tm="100000">
                                          <p:val>
                                            <p:strVal val="#ppt_x"/>
                                          </p:val>
                                        </p:tav>
                                      </p:tavLst>
                                    </p:anim>
                                    <p:anim calcmode="lin" valueType="num">
                                      <p:cBhvr>
                                        <p:cTn id="42" dur="1000" fill="hold"/>
                                        <p:tgtEl>
                                          <p:spTgt spid="54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 fill="hold">
                                  <p:stCondLst>
                                    <p:cond delay="0"/>
                                  </p:stCondLst>
                                  <p:iterate type="el" backwards="0">
                                    <p:tmAbs val="0"/>
                                  </p:iterate>
                                  <p:childTnLst>
                                    <p:set>
                                      <p:cBhvr>
                                        <p:cTn id="46" fill="hold"/>
                                        <p:tgtEl>
                                          <p:spTgt spid="54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2" presetID="2" grpId="3" fill="hold">
                                  <p:stCondLst>
                                    <p:cond delay="0"/>
                                  </p:stCondLst>
                                  <p:iterate type="el" backwards="0">
                                    <p:tmAbs val="0"/>
                                  </p:iterate>
                                  <p:childTnLst>
                                    <p:set>
                                      <p:cBhvr>
                                        <p:cTn id="50" fill="hold"/>
                                        <p:tgtEl>
                                          <p:spTgt spid="547"/>
                                        </p:tgtEl>
                                        <p:attrNameLst>
                                          <p:attrName>style.visibility</p:attrName>
                                        </p:attrNameLst>
                                      </p:cBhvr>
                                      <p:to>
                                        <p:strVal val="visible"/>
                                      </p:to>
                                    </p:set>
                                    <p:anim calcmode="lin" valueType="num">
                                      <p:cBhvr>
                                        <p:cTn id="51" dur="1000" fill="hold"/>
                                        <p:tgtEl>
                                          <p:spTgt spid="547"/>
                                        </p:tgtEl>
                                        <p:attrNameLst>
                                          <p:attrName>ppt_x</p:attrName>
                                        </p:attrNameLst>
                                      </p:cBhvr>
                                      <p:tavLst>
                                        <p:tav tm="0">
                                          <p:val>
                                            <p:strVal val="1+#ppt_w/2"/>
                                          </p:val>
                                        </p:tav>
                                        <p:tav tm="100000">
                                          <p:val>
                                            <p:strVal val="#ppt_x"/>
                                          </p:val>
                                        </p:tav>
                                      </p:tavLst>
                                    </p:anim>
                                    <p:anim calcmode="lin" valueType="num">
                                      <p:cBhvr>
                                        <p:cTn id="52" dur="1000" fill="hold"/>
                                        <p:tgtEl>
                                          <p:spTgt spid="54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545">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 fill="hold">
                                  <p:stCondLst>
                                    <p:cond delay="0"/>
                                  </p:stCondLst>
                                  <p:iterate type="el" backwards="0">
                                    <p:tmAbs val="0"/>
                                  </p:iterate>
                                  <p:childTnLst>
                                    <p:set>
                                      <p:cBhvr>
                                        <p:cTn id="60" fill="hold"/>
                                        <p:tgtEl>
                                          <p:spTgt spid="545">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6" grpId="2"/>
      <p:bldP build="whole" bldLvl="1" animBg="1" rev="0" advAuto="0" spid="547" grpId="3"/>
      <p:bldP build="p" bldLvl="5" animBg="1" rev="0" advAuto="0" spid="545"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Rounded Rectangle"/>
          <p:cNvSpPr/>
          <p:nvPr/>
        </p:nvSpPr>
        <p:spPr>
          <a:xfrm>
            <a:off x="12708504" y="8420100"/>
            <a:ext cx="7823863" cy="1988246"/>
          </a:xfrm>
          <a:prstGeom prst="roundRect">
            <a:avLst>
              <a:gd name="adj" fmla="val 9581"/>
            </a:avLst>
          </a:prstGeom>
          <a:solidFill>
            <a:srgbClr val="FDECEA"/>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550" name="Rounded Rectangle"/>
          <p:cNvSpPr/>
          <p:nvPr/>
        </p:nvSpPr>
        <p:spPr>
          <a:xfrm>
            <a:off x="1905000" y="8416182"/>
            <a:ext cx="8322810" cy="2742143"/>
          </a:xfrm>
          <a:prstGeom prst="roundRect">
            <a:avLst>
              <a:gd name="adj" fmla="val 6947"/>
            </a:avLst>
          </a:prstGeom>
          <a:solidFill>
            <a:srgbClr val="E6F4EA"/>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551" name="Rekurzivna binarna pretraga"/>
          <p:cNvSpPr txBox="1"/>
          <p:nvPr>
            <p:ph type="title"/>
          </p:nvPr>
        </p:nvSpPr>
        <p:spPr>
          <a:prstGeom prst="rect">
            <a:avLst/>
          </a:prstGeom>
        </p:spPr>
        <p:txBody>
          <a:bodyPr/>
          <a:lstStyle/>
          <a:p>
            <a:pPr/>
            <a:r>
              <a:t>Rekurzivna binarna pretraga</a:t>
            </a:r>
          </a:p>
        </p:txBody>
      </p:sp>
      <p:sp>
        <p:nvSpPr>
          <p:cNvPr id="552" name="Šta je rekurzija?…"/>
          <p:cNvSpPr txBox="1"/>
          <p:nvPr>
            <p:ph type="body" sz="quarter" idx="1"/>
          </p:nvPr>
        </p:nvSpPr>
        <p:spPr>
          <a:xfrm>
            <a:off x="2029490" y="2483810"/>
            <a:ext cx="9712907" cy="1988246"/>
          </a:xfrm>
          <a:prstGeom prst="rect">
            <a:avLst/>
          </a:prstGeom>
        </p:spPr>
        <p:txBody>
          <a:bodyPr/>
          <a:lstStyle/>
          <a:p>
            <a:pPr marL="609600" indent="-609600" defTabSz="825500">
              <a:lnSpc>
                <a:spcPct val="100000"/>
              </a:lnSpc>
              <a:spcBef>
                <a:spcPts val="0"/>
              </a:spcBef>
              <a:buChar char="📌"/>
              <a:defRPr baseline="0" sz="3600">
                <a:latin typeface="+mn-lt"/>
                <a:ea typeface="+mn-ea"/>
                <a:cs typeface="+mn-cs"/>
                <a:sym typeface="Montserrat Thin Bold"/>
              </a:defRPr>
            </a:pPr>
            <a:r>
              <a:t>Šta je rekurzija?</a:t>
            </a:r>
          </a:p>
          <a:p>
            <a:pPr lvl="1"/>
            <a:r>
              <a:rPr>
                <a:latin typeface="+mn-lt"/>
                <a:ea typeface="+mn-ea"/>
                <a:cs typeface="+mn-cs"/>
                <a:sym typeface="Montserrat Thin Bold"/>
              </a:rPr>
              <a:t>Funkcija koja poziva samu sebe</a:t>
            </a:r>
            <a:r>
              <a:t> za manji deo problema</a:t>
            </a:r>
          </a:p>
        </p:txBody>
      </p:sp>
      <p:sp>
        <p:nvSpPr>
          <p:cNvPr id="553" name="Kod binarne pretrage:…"/>
          <p:cNvSpPr txBox="1"/>
          <p:nvPr/>
        </p:nvSpPr>
        <p:spPr>
          <a:xfrm>
            <a:off x="2029490" y="4812143"/>
            <a:ext cx="10492778" cy="30796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Kod binarne pretrage:</a:t>
            </a:r>
          </a:p>
          <a:p>
            <a:pPr lvl="1" marL="1117600" indent="-381000">
              <a:buClr>
                <a:schemeClr val="accent6">
                  <a:hueOff val="13513096"/>
                  <a:satOff val="-92324"/>
                  <a:lumOff val="-42615"/>
                </a:schemeClr>
              </a:buClr>
              <a:buSzPct val="123000"/>
              <a:buChar char="⏵"/>
            </a:pPr>
            <a:r>
              <a:t>Delimo niz na </a:t>
            </a:r>
            <a:r>
              <a:rPr>
                <a:latin typeface="+mn-lt"/>
                <a:ea typeface="+mn-ea"/>
                <a:cs typeface="+mn-cs"/>
                <a:sym typeface="Montserrat Thin Bold"/>
              </a:rPr>
              <a:t>manji deo</a:t>
            </a:r>
            <a:r>
              <a:t> svaki put</a:t>
            </a:r>
          </a:p>
          <a:p>
            <a:pPr lvl="1" marL="1117600" indent="-381000">
              <a:buClr>
                <a:schemeClr val="accent6">
                  <a:hueOff val="13513096"/>
                  <a:satOff val="-92324"/>
                  <a:lumOff val="-42615"/>
                </a:schemeClr>
              </a:buClr>
              <a:buSzPct val="123000"/>
              <a:buChar char="⏵"/>
            </a:pPr>
            <a:r>
              <a:t>Funkcija se</a:t>
            </a:r>
            <a:r>
              <a:rPr>
                <a:latin typeface="+mn-lt"/>
                <a:ea typeface="+mn-ea"/>
                <a:cs typeface="+mn-cs"/>
                <a:sym typeface="Montserrat Thin Bold"/>
              </a:rPr>
              <a:t> sama zove</a:t>
            </a:r>
            <a:r>
              <a:t> za novu polovinu niza</a:t>
            </a:r>
          </a:p>
          <a:p>
            <a:pPr lvl="1" marL="1117600" indent="-381000">
              <a:buClr>
                <a:schemeClr val="accent6">
                  <a:hueOff val="13513096"/>
                  <a:satOff val="-92324"/>
                  <a:lumOff val="-42615"/>
                </a:schemeClr>
              </a:buClr>
              <a:buSzPct val="123000"/>
              <a:buChar char="⏵"/>
            </a:pPr>
            <a:r>
              <a:t>Mora imati </a:t>
            </a:r>
            <a:r>
              <a:rPr>
                <a:latin typeface="+mn-lt"/>
                <a:ea typeface="+mn-ea"/>
                <a:cs typeface="+mn-cs"/>
                <a:sym typeface="Montserrat Thin Bold"/>
              </a:rPr>
              <a:t>bazni slučaj</a:t>
            </a:r>
            <a:r>
              <a:t> (kada se ne poziva dalje)</a:t>
            </a:r>
          </a:p>
        </p:txBody>
      </p:sp>
      <p:sp>
        <p:nvSpPr>
          <p:cNvPr id="554" name="Prednosti:…"/>
          <p:cNvSpPr txBox="1"/>
          <p:nvPr/>
        </p:nvSpPr>
        <p:spPr>
          <a:xfrm>
            <a:off x="2032000" y="8430775"/>
            <a:ext cx="8155063" cy="30796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Prednosti:</a:t>
            </a:r>
          </a:p>
          <a:p>
            <a:pPr lvl="1" marL="1117600" indent="-381000">
              <a:buClr>
                <a:schemeClr val="accent6">
                  <a:hueOff val="13513096"/>
                  <a:satOff val="-92324"/>
                  <a:lumOff val="-42615"/>
                </a:schemeClr>
              </a:buClr>
              <a:buSzPct val="123000"/>
              <a:buChar char="⏵"/>
            </a:pPr>
            <a:r>
              <a:t>Kratko, jasno</a:t>
            </a:r>
          </a:p>
          <a:p>
            <a:pPr lvl="1" marL="1117600" indent="-381000">
              <a:buClr>
                <a:schemeClr val="accent6">
                  <a:hueOff val="13513096"/>
                  <a:satOff val="-92324"/>
                  <a:lumOff val="-42615"/>
                </a:schemeClr>
              </a:buClr>
              <a:buSzPct val="123000"/>
              <a:buChar char="⏵"/>
            </a:pPr>
            <a:r>
              <a:t>Lako za </a:t>
            </a:r>
            <a:r>
              <a:rPr>
                <a:latin typeface="+mn-lt"/>
                <a:ea typeface="+mn-ea"/>
                <a:cs typeface="+mn-cs"/>
                <a:sym typeface="Montserrat Thin Bold"/>
              </a:rPr>
              <a:t>dokazivanje i razumevanje</a:t>
            </a:r>
            <a:r>
              <a:t> (</a:t>
            </a:r>
            <a:r>
              <a:rPr i="1"/>
              <a:t>idalno za teroiju</a:t>
            </a:r>
            <a:r>
              <a:t>)</a:t>
            </a:r>
          </a:p>
        </p:txBody>
      </p:sp>
      <p:sp>
        <p:nvSpPr>
          <p:cNvPr id="555" name="Mane:…"/>
          <p:cNvSpPr txBox="1"/>
          <p:nvPr/>
        </p:nvSpPr>
        <p:spPr>
          <a:xfrm>
            <a:off x="12809273" y="8454438"/>
            <a:ext cx="7622325" cy="19195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Mane:</a:t>
            </a:r>
          </a:p>
          <a:p>
            <a:pPr lvl="1" marL="1117600" indent="-381000">
              <a:buClr>
                <a:schemeClr val="accent6">
                  <a:hueOff val="13513096"/>
                  <a:satOff val="-92324"/>
                  <a:lumOff val="-42615"/>
                </a:schemeClr>
              </a:buClr>
              <a:buSzPct val="123000"/>
              <a:buChar char="⏵"/>
            </a:pPr>
            <a:r>
              <a:t>Troši </a:t>
            </a:r>
            <a:r>
              <a:rPr>
                <a:latin typeface="+mn-lt"/>
                <a:ea typeface="+mn-ea"/>
                <a:cs typeface="+mn-cs"/>
                <a:sym typeface="Montserrat Thin Bold"/>
              </a:rPr>
              <a:t>više memorije</a:t>
            </a:r>
            <a:r>
              <a:t> (</a:t>
            </a:r>
            <a:r>
              <a:rPr i="1"/>
              <a:t>novi poziv = novi stack frame</a:t>
            </a:r>
            <a:r>
              <a:t>)</a:t>
            </a:r>
          </a:p>
        </p:txBody>
      </p:sp>
      <p:pic>
        <p:nvPicPr>
          <p:cNvPr id="556" name="pasted-movie.png" descr="pasted-movie.png"/>
          <p:cNvPicPr>
            <a:picLocks noChangeAspect="1"/>
          </p:cNvPicPr>
          <p:nvPr/>
        </p:nvPicPr>
        <p:blipFill>
          <a:blip r:embed="rId2">
            <a:extLst/>
          </a:blip>
          <a:stretch>
            <a:fillRect/>
          </a:stretch>
        </p:blipFill>
        <p:spPr>
          <a:xfrm>
            <a:off x="11531600" y="1397000"/>
            <a:ext cx="13685353" cy="764648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5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55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553">
                                            <p:bg/>
                                          </p:spTgt>
                                        </p:tgtEl>
                                        <p:attrNameLst>
                                          <p:attrName>style.visibility</p:attrName>
                                        </p:attrNameLst>
                                      </p:cBhvr>
                                      <p:to>
                                        <p:strVal val="visible"/>
                                      </p:to>
                                    </p:set>
                                  </p:childTnLst>
                                </p:cTn>
                              </p:par>
                              <p:par>
                                <p:cTn id="17" presetClass="entr" nodeType="withEffect" presetSubtype="0" presetID="1" grpId="2" fill="hold">
                                  <p:stCondLst>
                                    <p:cond delay="0"/>
                                  </p:stCondLst>
                                  <p:iterate type="el" backwards="0">
                                    <p:tmAbs val="0"/>
                                  </p:iterate>
                                  <p:childTnLst>
                                    <p:set>
                                      <p:cBhvr>
                                        <p:cTn id="18" fill="hold"/>
                                        <p:tgtEl>
                                          <p:spTgt spid="55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2" fill="hold">
                                  <p:stCondLst>
                                    <p:cond delay="0"/>
                                  </p:stCondLst>
                                  <p:iterate type="el" backwards="0">
                                    <p:tmAbs val="0"/>
                                  </p:iterate>
                                  <p:childTnLst>
                                    <p:set>
                                      <p:cBhvr>
                                        <p:cTn id="22" fill="hold"/>
                                        <p:tgtEl>
                                          <p:spTgt spid="55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55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55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2" presetID="2" grpId="3" fill="hold">
                                  <p:stCondLst>
                                    <p:cond delay="0"/>
                                  </p:stCondLst>
                                  <p:iterate type="el" backwards="0">
                                    <p:tmAbs val="0"/>
                                  </p:iterate>
                                  <p:childTnLst>
                                    <p:set>
                                      <p:cBhvr>
                                        <p:cTn id="34" fill="hold"/>
                                        <p:tgtEl>
                                          <p:spTgt spid="556"/>
                                        </p:tgtEl>
                                        <p:attrNameLst>
                                          <p:attrName>style.visibility</p:attrName>
                                        </p:attrNameLst>
                                      </p:cBhvr>
                                      <p:to>
                                        <p:strVal val="visible"/>
                                      </p:to>
                                    </p:set>
                                    <p:anim calcmode="lin" valueType="num">
                                      <p:cBhvr>
                                        <p:cTn id="35" dur="1000" fill="hold"/>
                                        <p:tgtEl>
                                          <p:spTgt spid="556"/>
                                        </p:tgtEl>
                                        <p:attrNameLst>
                                          <p:attrName>ppt_x</p:attrName>
                                        </p:attrNameLst>
                                      </p:cBhvr>
                                      <p:tavLst>
                                        <p:tav tm="0">
                                          <p:val>
                                            <p:strVal val="1+#ppt_w/2"/>
                                          </p:val>
                                        </p:tav>
                                        <p:tav tm="100000">
                                          <p:val>
                                            <p:strVal val="#ppt_x"/>
                                          </p:val>
                                        </p:tav>
                                      </p:tavLst>
                                    </p:anim>
                                    <p:anim calcmode="lin" valueType="num">
                                      <p:cBhvr>
                                        <p:cTn id="36" dur="1000" fill="hold"/>
                                        <p:tgtEl>
                                          <p:spTgt spid="55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32" presetID="4" grpId="4" fill="hold">
                                  <p:stCondLst>
                                    <p:cond delay="0"/>
                                  </p:stCondLst>
                                  <p:iterate type="el" backwards="0">
                                    <p:tmAbs val="0"/>
                                  </p:iterate>
                                  <p:childTnLst>
                                    <p:set>
                                      <p:cBhvr>
                                        <p:cTn id="40" fill="hold"/>
                                        <p:tgtEl>
                                          <p:spTgt spid="550"/>
                                        </p:tgtEl>
                                        <p:attrNameLst>
                                          <p:attrName>style.visibility</p:attrName>
                                        </p:attrNameLst>
                                      </p:cBhvr>
                                      <p:to>
                                        <p:strVal val="visible"/>
                                      </p:to>
                                    </p:set>
                                    <p:animEffect filter="box(out)" transition="in">
                                      <p:cBhvr>
                                        <p:cTn id="41" dur="1000"/>
                                        <p:tgtEl>
                                          <p:spTgt spid="550"/>
                                        </p:tgtEl>
                                      </p:cBhvr>
                                    </p:animEffect>
                                  </p:childTnLst>
                                </p:cTn>
                              </p:par>
                            </p:childTnLst>
                          </p:cTn>
                        </p:par>
                        <p:par>
                          <p:cTn id="42" fill="hold">
                            <p:stCondLst>
                              <p:cond delay="1000"/>
                            </p:stCondLst>
                            <p:childTnLst>
                              <p:par>
                                <p:cTn id="43" presetClass="entr" nodeType="afterEffect" presetSubtype="0" presetID="1" grpId="5" fill="hold">
                                  <p:stCondLst>
                                    <p:cond delay="0"/>
                                  </p:stCondLst>
                                  <p:iterate type="el" backwards="0">
                                    <p:tmAbs val="0"/>
                                  </p:iterate>
                                  <p:childTnLst>
                                    <p:set>
                                      <p:cBhvr>
                                        <p:cTn id="44" fill="hold"/>
                                        <p:tgtEl>
                                          <p:spTgt spid="554">
                                            <p:bg/>
                                          </p:spTgt>
                                        </p:tgtEl>
                                        <p:attrNameLst>
                                          <p:attrName>style.visibility</p:attrName>
                                        </p:attrNameLst>
                                      </p:cBhvr>
                                      <p:to>
                                        <p:strVal val="visible"/>
                                      </p:to>
                                    </p:set>
                                  </p:childTnLst>
                                </p:cTn>
                              </p:par>
                              <p:par>
                                <p:cTn id="45" presetClass="entr" nodeType="withEffect" presetSubtype="0" presetID="1" grpId="5" fill="hold">
                                  <p:stCondLst>
                                    <p:cond delay="0"/>
                                  </p:stCondLst>
                                  <p:iterate type="el" backwards="0">
                                    <p:tmAbs val="0"/>
                                  </p:iterate>
                                  <p:childTnLst>
                                    <p:set>
                                      <p:cBhvr>
                                        <p:cTn id="46" fill="hold"/>
                                        <p:tgtEl>
                                          <p:spTgt spid="55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5" fill="hold">
                                  <p:stCondLst>
                                    <p:cond delay="0"/>
                                  </p:stCondLst>
                                  <p:iterate type="el" backwards="0">
                                    <p:tmAbs val="0"/>
                                  </p:iterate>
                                  <p:childTnLst>
                                    <p:set>
                                      <p:cBhvr>
                                        <p:cTn id="50" fill="hold"/>
                                        <p:tgtEl>
                                          <p:spTgt spid="55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5" fill="hold">
                                  <p:stCondLst>
                                    <p:cond delay="0"/>
                                  </p:stCondLst>
                                  <p:iterate type="el" backwards="0">
                                    <p:tmAbs val="0"/>
                                  </p:iterate>
                                  <p:childTnLst>
                                    <p:set>
                                      <p:cBhvr>
                                        <p:cTn id="54" fill="hold"/>
                                        <p:tgtEl>
                                          <p:spTgt spid="55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32" presetID="4" grpId="6" fill="hold">
                                  <p:stCondLst>
                                    <p:cond delay="0"/>
                                  </p:stCondLst>
                                  <p:iterate type="el" backwards="0">
                                    <p:tmAbs val="0"/>
                                  </p:iterate>
                                  <p:childTnLst>
                                    <p:set>
                                      <p:cBhvr>
                                        <p:cTn id="58" fill="hold"/>
                                        <p:tgtEl>
                                          <p:spTgt spid="549"/>
                                        </p:tgtEl>
                                        <p:attrNameLst>
                                          <p:attrName>style.visibility</p:attrName>
                                        </p:attrNameLst>
                                      </p:cBhvr>
                                      <p:to>
                                        <p:strVal val="visible"/>
                                      </p:to>
                                    </p:set>
                                    <p:animEffect filter="box(out)" transition="in">
                                      <p:cBhvr>
                                        <p:cTn id="59" dur="1000"/>
                                        <p:tgtEl>
                                          <p:spTgt spid="549"/>
                                        </p:tgtEl>
                                      </p:cBhvr>
                                    </p:animEffect>
                                  </p:childTnLst>
                                </p:cTn>
                              </p:par>
                            </p:childTnLst>
                          </p:cTn>
                        </p:par>
                        <p:par>
                          <p:cTn id="60" fill="hold">
                            <p:stCondLst>
                              <p:cond delay="1000"/>
                            </p:stCondLst>
                            <p:childTnLst>
                              <p:par>
                                <p:cTn id="61" presetClass="entr" nodeType="afterEffect" presetSubtype="0" presetID="1" grpId="7" fill="hold">
                                  <p:stCondLst>
                                    <p:cond delay="0"/>
                                  </p:stCondLst>
                                  <p:iterate type="el" backwards="0">
                                    <p:tmAbs val="0"/>
                                  </p:iterate>
                                  <p:childTnLst>
                                    <p:set>
                                      <p:cBhvr>
                                        <p:cTn id="62" fill="hold"/>
                                        <p:tgtEl>
                                          <p:spTgt spid="555">
                                            <p:bg/>
                                          </p:spTgt>
                                        </p:tgtEl>
                                        <p:attrNameLst>
                                          <p:attrName>style.visibility</p:attrName>
                                        </p:attrNameLst>
                                      </p:cBhvr>
                                      <p:to>
                                        <p:strVal val="visible"/>
                                      </p:to>
                                    </p:set>
                                  </p:childTnLst>
                                </p:cTn>
                              </p:par>
                              <p:par>
                                <p:cTn id="63" presetClass="entr" nodeType="withEffect" presetSubtype="0" presetID="1" grpId="7" fill="hold">
                                  <p:stCondLst>
                                    <p:cond delay="0"/>
                                  </p:stCondLst>
                                  <p:iterate type="el" backwards="0">
                                    <p:tmAbs val="0"/>
                                  </p:iterate>
                                  <p:childTnLst>
                                    <p:set>
                                      <p:cBhvr>
                                        <p:cTn id="64" fill="hold"/>
                                        <p:tgtEl>
                                          <p:spTgt spid="55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0" presetID="1" grpId="7" fill="hold">
                                  <p:stCondLst>
                                    <p:cond delay="0"/>
                                  </p:stCondLst>
                                  <p:iterate type="el" backwards="0">
                                    <p:tmAbs val="0"/>
                                  </p:iterate>
                                  <p:childTnLst>
                                    <p:set>
                                      <p:cBhvr>
                                        <p:cTn id="68" fill="hold"/>
                                        <p:tgtEl>
                                          <p:spTgt spid="55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0" grpId="4"/>
      <p:bldP build="p" bldLvl="5" animBg="1" rev="0" advAuto="0" spid="552" grpId="1"/>
      <p:bldP build="whole" bldLvl="1" animBg="1" rev="0" advAuto="0" spid="556" grpId="3"/>
      <p:bldP build="p" bldLvl="5" animBg="1" rev="0" advAuto="0" spid="554" grpId="5"/>
      <p:bldP build="p" bldLvl="5" animBg="1" rev="0" advAuto="0" spid="553" grpId="2"/>
      <p:bldP build="p" bldLvl="5" animBg="1" rev="0" advAuto="0" spid="555" grpId="7"/>
      <p:bldP build="whole" bldLvl="1" animBg="1" rev="0" advAuto="0" spid="549" grpId="6"/>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Linearna vs Binarna pretraga"/>
          <p:cNvSpPr txBox="1"/>
          <p:nvPr>
            <p:ph type="title"/>
          </p:nvPr>
        </p:nvSpPr>
        <p:spPr>
          <a:prstGeom prst="rect">
            <a:avLst/>
          </a:prstGeom>
        </p:spPr>
        <p:txBody>
          <a:bodyPr/>
          <a:lstStyle/>
          <a:p>
            <a:pPr/>
            <a:r>
              <a:t>Linearna vs Binarna pretraga</a:t>
            </a:r>
          </a:p>
        </p:txBody>
      </p:sp>
      <p:pic>
        <p:nvPicPr>
          <p:cNvPr id="559" name="binary-and-linear-search-animations.gif" descr="binary-and-linear-search-animations.gif"/>
          <p:cNvPicPr>
            <a:picLocks noChangeAspect="0"/>
          </p:cNvPicPr>
          <p:nvPr/>
        </p:nvPicPr>
        <p:blipFill>
          <a:blip r:embed="rId2">
            <a:extLst/>
          </a:blip>
          <a:stretch>
            <a:fillRect/>
          </a:stretch>
        </p:blipFill>
        <p:spPr>
          <a:xfrm>
            <a:off x="4934786" y="2447114"/>
            <a:ext cx="15075042" cy="1005002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Zadaci za vežbu — Presek dva niza (349.)"/>
          <p:cNvSpPr txBox="1"/>
          <p:nvPr>
            <p:ph type="title"/>
          </p:nvPr>
        </p:nvSpPr>
        <p:spPr>
          <a:prstGeom prst="rect">
            <a:avLst/>
          </a:prstGeom>
        </p:spPr>
        <p:txBody>
          <a:bodyPr/>
          <a:lstStyle/>
          <a:p>
            <a:pPr/>
            <a:r>
              <a:t>Zadaci za vežbu — Presek dva niza (</a:t>
            </a:r>
            <a:r>
              <a:rPr i="1"/>
              <a:t>349.</a:t>
            </a:r>
            <a:r>
              <a:t>)</a:t>
            </a:r>
          </a:p>
        </p:txBody>
      </p:sp>
      <p:sp>
        <p:nvSpPr>
          <p:cNvPr id="562" name="Data su ti dva niza celobrojnih vrednosti nums1 i nums2. Potrebno je da vratiš niz njihovih zajedničkih elemenata (presek).Svaki element u rezultatu mora biti jedinstven (nema duplikata), a redosled elemenata nije bitan."/>
          <p:cNvSpPr txBox="1"/>
          <p:nvPr>
            <p:ph type="body" sz="quarter" idx="1"/>
          </p:nvPr>
        </p:nvSpPr>
        <p:spPr>
          <a:xfrm>
            <a:off x="2029490" y="2483810"/>
            <a:ext cx="19339453" cy="2208758"/>
          </a:xfrm>
          <a:prstGeom prst="rect">
            <a:avLst/>
          </a:prstGeom>
        </p:spPr>
        <p:txBody>
          <a:bodyPr/>
          <a:lstStyle/>
          <a:p>
            <a:pPr marL="555625" indent="-555625">
              <a:buClrTx/>
              <a:buSzPct val="100000"/>
              <a:buAutoNum type="arabicPeriod" startAt="1"/>
            </a:pPr>
            <a:r>
              <a:t>Data su ti dva niza celobrojnih vrednosti </a:t>
            </a:r>
            <a:r>
              <a:rPr i="1"/>
              <a:t>nums1</a:t>
            </a:r>
            <a:r>
              <a:t> i </a:t>
            </a:r>
            <a:r>
              <a:rPr i="1"/>
              <a:t>nums2</a:t>
            </a:r>
            <a:r>
              <a:t>. Potrebno je da vratiš </a:t>
            </a:r>
            <a:r>
              <a:rPr>
                <a:latin typeface="+mn-lt"/>
                <a:ea typeface="+mn-ea"/>
                <a:cs typeface="+mn-cs"/>
                <a:sym typeface="Montserrat Thin Bold"/>
              </a:rPr>
              <a:t>niz njihovih zajedničkih elemenata</a:t>
            </a:r>
            <a:r>
              <a:t> (</a:t>
            </a:r>
            <a:r>
              <a:rPr i="1"/>
              <a:t>presek</a:t>
            </a:r>
            <a:r>
              <a:t>).Svaki element u rezultatu mora biti </a:t>
            </a:r>
            <a:r>
              <a:rPr>
                <a:latin typeface="+mn-lt"/>
                <a:ea typeface="+mn-ea"/>
                <a:cs typeface="+mn-cs"/>
                <a:sym typeface="Montserrat Thin Bold"/>
              </a:rPr>
              <a:t>jedinstven</a:t>
            </a:r>
            <a:r>
              <a:t> (nema duplikata), a redosled elemenata </a:t>
            </a:r>
            <a:r>
              <a:rPr>
                <a:latin typeface="+mn-lt"/>
                <a:ea typeface="+mn-ea"/>
                <a:cs typeface="+mn-cs"/>
                <a:sym typeface="Montserrat Thin Bold"/>
              </a:rPr>
              <a:t>nije bitan</a:t>
            </a:r>
            <a:r>
              <a:t>.</a:t>
            </a:r>
          </a:p>
        </p:txBody>
      </p:sp>
      <p:pic>
        <p:nvPicPr>
          <p:cNvPr id="563" name="Screenshot 2025-07-02 at 19.36.37.png" descr="Screenshot 2025-07-02 at 19.36.37.png"/>
          <p:cNvPicPr>
            <a:picLocks noChangeAspect="1"/>
          </p:cNvPicPr>
          <p:nvPr/>
        </p:nvPicPr>
        <p:blipFill>
          <a:blip r:embed="rId2">
            <a:extLst/>
          </a:blip>
          <a:stretch>
            <a:fillRect/>
          </a:stretch>
        </p:blipFill>
        <p:spPr>
          <a:xfrm>
            <a:off x="2641467" y="4555860"/>
            <a:ext cx="10333942" cy="515571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Zadaci za vežbu — Pronađi poziciju (35.)"/>
          <p:cNvSpPr txBox="1"/>
          <p:nvPr>
            <p:ph type="title"/>
          </p:nvPr>
        </p:nvSpPr>
        <p:spPr>
          <a:prstGeom prst="rect">
            <a:avLst/>
          </a:prstGeom>
        </p:spPr>
        <p:txBody>
          <a:bodyPr/>
          <a:lstStyle/>
          <a:p>
            <a:pPr/>
            <a:r>
              <a:t>Zadaci za vežbu — Pronađi poziciju (35</a:t>
            </a:r>
            <a:r>
              <a:rPr i="1"/>
              <a:t>.</a:t>
            </a:r>
            <a:r>
              <a:t>)</a:t>
            </a:r>
          </a:p>
        </p:txBody>
      </p:sp>
      <p:sp>
        <p:nvSpPr>
          <p:cNvPr id="566" name="Dat ti je sortiran niz različitih celih brojeva i jedna ciljna vrednost (target). Vrati indeks te vrednosti ako postoji u nizu. Ako ne postoji, vrati indeks na kojem bi ta vrednost bila umetnuta kako bi niz ostao sortiran."/>
          <p:cNvSpPr txBox="1"/>
          <p:nvPr>
            <p:ph type="body" sz="quarter" idx="1"/>
          </p:nvPr>
        </p:nvSpPr>
        <p:spPr>
          <a:xfrm>
            <a:off x="2029490" y="2483810"/>
            <a:ext cx="19339453" cy="2208758"/>
          </a:xfrm>
          <a:prstGeom prst="rect">
            <a:avLst/>
          </a:prstGeom>
        </p:spPr>
        <p:txBody>
          <a:bodyPr/>
          <a:lstStyle/>
          <a:p>
            <a:pPr marL="555625" indent="-555625">
              <a:buClrTx/>
              <a:buSzPct val="100000"/>
              <a:buAutoNum type="arabicPeriod" startAt="2"/>
            </a:pPr>
            <a:r>
              <a:t>Dat ti je sortiran niz različitih celih brojeva i jedna ciljna vrednost (</a:t>
            </a:r>
            <a:r>
              <a:rPr i="1"/>
              <a:t>target</a:t>
            </a:r>
            <a:r>
              <a:t>). Vrati indeks te vrednosti </a:t>
            </a:r>
            <a:r>
              <a:rPr>
                <a:latin typeface="+mn-lt"/>
                <a:ea typeface="+mn-ea"/>
                <a:cs typeface="+mn-cs"/>
                <a:sym typeface="Montserrat Thin Bold"/>
              </a:rPr>
              <a:t>ako postoji</a:t>
            </a:r>
            <a:r>
              <a:t> u nizu. </a:t>
            </a:r>
            <a:r>
              <a:t>Ako ne postoji, vrati </a:t>
            </a:r>
            <a:r>
              <a:t>indeks na kojem bi ta vrednost bila umetnuta</a:t>
            </a:r>
            <a:r>
              <a:t> kako bi niz ostao sortiran.</a:t>
            </a:r>
          </a:p>
        </p:txBody>
      </p:sp>
      <p:pic>
        <p:nvPicPr>
          <p:cNvPr id="567" name="Screenshot 2025-07-02 at 19.37.59.png" descr="Screenshot 2025-07-02 at 19.37.59.png"/>
          <p:cNvPicPr>
            <a:picLocks noChangeAspect="1"/>
          </p:cNvPicPr>
          <p:nvPr/>
        </p:nvPicPr>
        <p:blipFill>
          <a:blip r:embed="rId2">
            <a:extLst/>
          </a:blip>
          <a:stretch>
            <a:fillRect/>
          </a:stretch>
        </p:blipFill>
        <p:spPr>
          <a:xfrm>
            <a:off x="2670637" y="4517429"/>
            <a:ext cx="9945792" cy="6623095"/>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Zadaci za vežbu — Koren (69.)"/>
          <p:cNvSpPr txBox="1"/>
          <p:nvPr>
            <p:ph type="title"/>
          </p:nvPr>
        </p:nvSpPr>
        <p:spPr>
          <a:prstGeom prst="rect">
            <a:avLst/>
          </a:prstGeom>
        </p:spPr>
        <p:txBody>
          <a:bodyPr/>
          <a:lstStyle/>
          <a:p>
            <a:pPr/>
            <a:r>
              <a:t>Zadaci za vežbu — Koren (</a:t>
            </a:r>
            <a:r>
              <a:rPr i="1"/>
              <a:t>69.</a:t>
            </a:r>
            <a:r>
              <a:t>)</a:t>
            </a:r>
          </a:p>
        </p:txBody>
      </p:sp>
      <p:sp>
        <p:nvSpPr>
          <p:cNvPr id="570" name="Dat ti je nenegativan ceo broj x. Vrati kvadratni koren od x, zaokružen nadole na najbliži ceo broj. Rezultat mora takođe biti nenegativan ceo broj. Ne smeš koristiti ugrađene funkcije ili operatore za stepenovanje."/>
          <p:cNvSpPr txBox="1"/>
          <p:nvPr>
            <p:ph type="body" sz="quarter" idx="1"/>
          </p:nvPr>
        </p:nvSpPr>
        <p:spPr>
          <a:xfrm>
            <a:off x="2029490" y="2483810"/>
            <a:ext cx="19339453" cy="2208758"/>
          </a:xfrm>
          <a:prstGeom prst="rect">
            <a:avLst/>
          </a:prstGeom>
        </p:spPr>
        <p:txBody>
          <a:bodyPr/>
          <a:lstStyle/>
          <a:p>
            <a:pPr marL="555625" indent="-555625">
              <a:buClrTx/>
              <a:buSzPct val="100000"/>
              <a:buAutoNum type="arabicPeriod" startAt="3"/>
            </a:pPr>
            <a:r>
              <a:t>Dat ti je nenegativan ceo broj </a:t>
            </a:r>
            <a:r>
              <a:rPr i="1"/>
              <a:t>x</a:t>
            </a:r>
            <a:r>
              <a:t>. Vrati </a:t>
            </a:r>
            <a:r>
              <a:rPr>
                <a:latin typeface="+mn-lt"/>
                <a:ea typeface="+mn-ea"/>
                <a:cs typeface="+mn-cs"/>
                <a:sym typeface="Montserrat Thin Bold"/>
              </a:rPr>
              <a:t>kvadratni koren od </a:t>
            </a:r>
            <a:r>
              <a:rPr i="1">
                <a:latin typeface="+mn-lt"/>
                <a:ea typeface="+mn-ea"/>
                <a:cs typeface="+mn-cs"/>
                <a:sym typeface="Montserrat Thin Bold"/>
              </a:rPr>
              <a:t>x</a:t>
            </a:r>
            <a:r>
              <a:t>, </a:t>
            </a:r>
            <a:r>
              <a:rPr>
                <a:latin typeface="+mn-lt"/>
                <a:ea typeface="+mn-ea"/>
                <a:cs typeface="+mn-cs"/>
                <a:sym typeface="Montserrat Thin Bold"/>
              </a:rPr>
              <a:t>zaokružen nadole</a:t>
            </a:r>
            <a:r>
              <a:t> na najbliži ceo broj. Rezultat mora takođe biti nenegativan ceo broj. Ne smeš koristiti ugrađene funkcije ili operatore za stepenovanje.</a:t>
            </a:r>
          </a:p>
        </p:txBody>
      </p:sp>
      <p:pic>
        <p:nvPicPr>
          <p:cNvPr id="571" name="Screenshot 2025-07-02 at 19.43.32.png" descr="Screenshot 2025-07-02 at 19.43.32.png"/>
          <p:cNvPicPr>
            <a:picLocks noChangeAspect="1"/>
          </p:cNvPicPr>
          <p:nvPr/>
        </p:nvPicPr>
        <p:blipFill>
          <a:blip r:embed="rId2">
            <a:extLst/>
          </a:blip>
          <a:stretch>
            <a:fillRect/>
          </a:stretch>
        </p:blipFill>
        <p:spPr>
          <a:xfrm>
            <a:off x="2656879" y="4475889"/>
            <a:ext cx="18190463" cy="5168657"/>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Zadaci za vežbu — Nedostajuć broj (268.)"/>
          <p:cNvSpPr txBox="1"/>
          <p:nvPr>
            <p:ph type="title"/>
          </p:nvPr>
        </p:nvSpPr>
        <p:spPr>
          <a:prstGeom prst="rect">
            <a:avLst/>
          </a:prstGeom>
        </p:spPr>
        <p:txBody>
          <a:bodyPr/>
          <a:lstStyle/>
          <a:p>
            <a:pPr/>
            <a:r>
              <a:t>Zadaci za vežbu — Nedostajuć broj (</a:t>
            </a:r>
            <a:r>
              <a:rPr i="1"/>
              <a:t>268.</a:t>
            </a:r>
            <a:r>
              <a:t>)</a:t>
            </a:r>
          </a:p>
        </p:txBody>
      </p:sp>
      <p:sp>
        <p:nvSpPr>
          <p:cNvPr id="574" name="Dat ti je niz nums koji sadrži n različitih celih brojeva iz opsega od 0 do n. Vrati jedini broj iz tog opsega koji nedostaje u nizu."/>
          <p:cNvSpPr txBox="1"/>
          <p:nvPr>
            <p:ph type="body" sz="quarter" idx="1"/>
          </p:nvPr>
        </p:nvSpPr>
        <p:spPr>
          <a:xfrm>
            <a:off x="2029490" y="2483810"/>
            <a:ext cx="19339453" cy="2208758"/>
          </a:xfrm>
          <a:prstGeom prst="rect">
            <a:avLst/>
          </a:prstGeom>
        </p:spPr>
        <p:txBody>
          <a:bodyPr/>
          <a:lstStyle/>
          <a:p>
            <a:pPr marL="555625" indent="-555625">
              <a:buClrTx/>
              <a:buSzPct val="100000"/>
              <a:buAutoNum type="arabicPeriod" startAt="4"/>
            </a:pPr>
            <a:r>
              <a:t>Dat ti je niz </a:t>
            </a:r>
            <a:r>
              <a:rPr i="1"/>
              <a:t>nums</a:t>
            </a:r>
            <a:r>
              <a:t> koji sadrži </a:t>
            </a:r>
            <a:r>
              <a:rPr i="1"/>
              <a:t>n</a:t>
            </a:r>
            <a:r>
              <a:t> različitih celih brojeva iz opsega od </a:t>
            </a:r>
            <a:r>
              <a:rPr i="1"/>
              <a:t>0</a:t>
            </a:r>
            <a:r>
              <a:t> do </a:t>
            </a:r>
            <a:r>
              <a:rPr i="1"/>
              <a:t>n</a:t>
            </a:r>
            <a:r>
              <a:t>. Vrati jedini broj iz tog opsega koji nedostaje u nizu.</a:t>
            </a:r>
          </a:p>
        </p:txBody>
      </p:sp>
      <p:pic>
        <p:nvPicPr>
          <p:cNvPr id="575" name="Screenshot 2025-07-02 at 19.44.53.png" descr="Screenshot 2025-07-02 at 19.44.53.png"/>
          <p:cNvPicPr>
            <a:picLocks noChangeAspect="1"/>
          </p:cNvPicPr>
          <p:nvPr/>
        </p:nvPicPr>
        <p:blipFill>
          <a:blip r:embed="rId2">
            <a:extLst/>
          </a:blip>
          <a:stretch>
            <a:fillRect/>
          </a:stretch>
        </p:blipFill>
        <p:spPr>
          <a:xfrm>
            <a:off x="2673614" y="3796792"/>
            <a:ext cx="8420894" cy="8877198"/>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Zadaci za vežbu — Više ili manje (374.)"/>
          <p:cNvSpPr txBox="1"/>
          <p:nvPr>
            <p:ph type="title"/>
          </p:nvPr>
        </p:nvSpPr>
        <p:spPr>
          <a:prstGeom prst="rect">
            <a:avLst/>
          </a:prstGeom>
        </p:spPr>
        <p:txBody>
          <a:bodyPr/>
          <a:lstStyle/>
          <a:p>
            <a:pPr/>
            <a:r>
              <a:t>Zadaci za vežbu — Više ili manje (</a:t>
            </a:r>
            <a:r>
              <a:rPr i="1"/>
              <a:t>374.</a:t>
            </a:r>
            <a:r>
              <a:t>)</a:t>
            </a:r>
          </a:p>
        </p:txBody>
      </p:sp>
      <p:sp>
        <p:nvSpPr>
          <p:cNvPr id="578" name="Igramo igru pogađanja broja. Pravila igre su sledeća:…"/>
          <p:cNvSpPr txBox="1"/>
          <p:nvPr>
            <p:ph type="body" idx="1"/>
          </p:nvPr>
        </p:nvSpPr>
        <p:spPr>
          <a:xfrm>
            <a:off x="2029490" y="2517677"/>
            <a:ext cx="17460382" cy="9938295"/>
          </a:xfrm>
          <a:prstGeom prst="rect">
            <a:avLst/>
          </a:prstGeom>
        </p:spPr>
        <p:txBody>
          <a:bodyPr/>
          <a:lstStyle/>
          <a:p>
            <a:pPr marL="555625" indent="-555625">
              <a:buClrTx/>
              <a:buSzPct val="100000"/>
              <a:buAutoNum type="arabicPeriod" startAt="5"/>
            </a:pPr>
            <a:r>
              <a:t>Igramo igru pogađanja broja. Pravila igre su sledeća:</a:t>
            </a:r>
          </a:p>
          <a:p>
            <a:pPr lvl="2" marL="165100" indent="749300" defTabSz="12700">
              <a:lnSpc>
                <a:spcPct val="135000"/>
              </a:lnSpc>
              <a:spcBef>
                <a:spcPts val="1200"/>
              </a:spcBef>
              <a:buClrTx/>
              <a:buSzTx/>
              <a:buNone/>
              <a:tabLst>
                <a:tab pos="63500" algn="r"/>
                <a:tab pos="165100" algn="l"/>
              </a:tabLst>
              <a:defRPr baseline="0">
                <a:solidFill>
                  <a:srgbClr val="111111"/>
                </a:solidFill>
              </a:defRPr>
            </a:pPr>
            <a:r>
              <a:t>	•	Ja biram broj iz opsega od </a:t>
            </a:r>
            <a:r>
              <a:rPr i="1">
                <a:latin typeface="+mn-lt"/>
                <a:ea typeface="+mn-ea"/>
                <a:cs typeface="+mn-cs"/>
                <a:sym typeface="Montserrat Thin Bold"/>
              </a:rPr>
              <a:t>1</a:t>
            </a:r>
            <a:r>
              <a:rPr>
                <a:latin typeface="+mn-lt"/>
                <a:ea typeface="+mn-ea"/>
                <a:cs typeface="+mn-cs"/>
                <a:sym typeface="Montserrat Thin Bold"/>
              </a:rPr>
              <a:t> do </a:t>
            </a:r>
            <a:r>
              <a:rPr i="1">
                <a:latin typeface="+mn-lt"/>
                <a:ea typeface="+mn-ea"/>
                <a:cs typeface="+mn-cs"/>
                <a:sym typeface="Montserrat Thin Bold"/>
              </a:rPr>
              <a:t>n</a:t>
            </a:r>
            <a:r>
              <a:t>.</a:t>
            </a:r>
          </a:p>
          <a:p>
            <a:pPr lvl="2" marL="165100" indent="749300" defTabSz="12700">
              <a:lnSpc>
                <a:spcPct val="135000"/>
              </a:lnSpc>
              <a:spcBef>
                <a:spcPts val="1200"/>
              </a:spcBef>
              <a:buClrTx/>
              <a:buSzTx/>
              <a:buNone/>
              <a:tabLst>
                <a:tab pos="63500" algn="r"/>
                <a:tab pos="165100" algn="l"/>
              </a:tabLst>
              <a:defRPr baseline="0">
                <a:solidFill>
                  <a:srgbClr val="111111"/>
                </a:solidFill>
              </a:defRPr>
            </a:pPr>
            <a:r>
              <a:t>	•	Tvoj zadatak je da pogodiš koji sam broj izabrao.</a:t>
            </a:r>
          </a:p>
          <a:p>
            <a:pPr lvl="1" marL="165100" indent="292100" defTabSz="12700">
              <a:lnSpc>
                <a:spcPct val="135000"/>
              </a:lnSpc>
              <a:spcBef>
                <a:spcPts val="1200"/>
              </a:spcBef>
              <a:buClrTx/>
              <a:buSzTx/>
              <a:buNone/>
              <a:tabLst>
                <a:tab pos="63500" algn="r"/>
                <a:tab pos="165100" algn="l"/>
              </a:tabLst>
              <a:defRPr baseline="0">
                <a:solidFill>
                  <a:srgbClr val="111111"/>
                </a:solidFill>
              </a:defRPr>
            </a:pPr>
            <a:r>
              <a:t>Svaki put kada pogodiš pogrešan broj, reći ću ti da li je moj broj </a:t>
            </a:r>
            <a:r>
              <a:rPr>
                <a:latin typeface="+mn-lt"/>
                <a:ea typeface="+mn-ea"/>
                <a:cs typeface="+mn-cs"/>
                <a:sym typeface="Montserrat Thin Bold"/>
              </a:rPr>
              <a:t>veći</a:t>
            </a:r>
            <a:r>
              <a:t> ili </a:t>
            </a:r>
            <a:r>
              <a:rPr>
                <a:latin typeface="+mn-lt"/>
                <a:ea typeface="+mn-ea"/>
                <a:cs typeface="+mn-cs"/>
                <a:sym typeface="Montserrat Thin Bold"/>
              </a:rPr>
              <a:t>manji</a:t>
            </a:r>
            <a:r>
              <a:t> od tvog pokušaja.</a:t>
            </a:r>
          </a:p>
          <a:p>
            <a:pPr lvl="1" marL="165100" indent="292100" defTabSz="12700">
              <a:lnSpc>
                <a:spcPct val="135000"/>
              </a:lnSpc>
              <a:spcBef>
                <a:spcPts val="1200"/>
              </a:spcBef>
              <a:buClrTx/>
              <a:buSzTx/>
              <a:buNone/>
              <a:tabLst>
                <a:tab pos="63500" algn="r"/>
                <a:tab pos="165100" algn="l"/>
              </a:tabLst>
              <a:defRPr baseline="0">
                <a:solidFill>
                  <a:srgbClr val="111111"/>
                </a:solidFill>
              </a:defRPr>
            </a:pPr>
            <a:r>
              <a:t>Imaš unapred definisanu funkciju</a:t>
            </a:r>
            <a:r>
              <a:rPr i="1"/>
              <a:t> int guess(int num)</a:t>
            </a:r>
            <a:r>
              <a:t>, koja vraća tri moguća rezultata:</a:t>
            </a:r>
          </a:p>
          <a:p>
            <a:pPr lvl="2" marL="165100" indent="749300" defTabSz="12700">
              <a:lnSpc>
                <a:spcPct val="135000"/>
              </a:lnSpc>
              <a:spcBef>
                <a:spcPts val="1200"/>
              </a:spcBef>
              <a:buClrTx/>
              <a:buSzTx/>
              <a:buNone/>
              <a:tabLst>
                <a:tab pos="63500" algn="r"/>
                <a:tab pos="165100" algn="l"/>
              </a:tabLst>
              <a:defRPr baseline="0">
                <a:solidFill>
                  <a:srgbClr val="111111"/>
                </a:solidFill>
              </a:defRPr>
            </a:pPr>
            <a:r>
              <a:t>	•	</a:t>
            </a:r>
            <a:r>
              <a:rPr i="1"/>
              <a:t>-1</a:t>
            </a:r>
            <a:r>
              <a:t>: Tvoja pretpostavka je </a:t>
            </a:r>
            <a:r>
              <a:rPr>
                <a:latin typeface="+mn-lt"/>
                <a:ea typeface="+mn-ea"/>
                <a:cs typeface="+mn-cs"/>
                <a:sym typeface="Montserrat Thin Bold"/>
              </a:rPr>
              <a:t>veća</a:t>
            </a:r>
            <a:r>
              <a:t> od broja koji sam izabrao. (tj. </a:t>
            </a:r>
            <a:r>
              <a:rPr i="1"/>
              <a:t>num &gt; pick</a:t>
            </a:r>
            <a:r>
              <a:t>)</a:t>
            </a:r>
          </a:p>
          <a:p>
            <a:pPr lvl="2" marL="165100" indent="749300" defTabSz="12700">
              <a:lnSpc>
                <a:spcPct val="135000"/>
              </a:lnSpc>
              <a:spcBef>
                <a:spcPts val="1200"/>
              </a:spcBef>
              <a:buClrTx/>
              <a:buSzTx/>
              <a:buNone/>
              <a:tabLst>
                <a:tab pos="63500" algn="r"/>
                <a:tab pos="165100" algn="l"/>
              </a:tabLst>
              <a:defRPr baseline="0">
                <a:solidFill>
                  <a:srgbClr val="111111"/>
                </a:solidFill>
              </a:defRPr>
            </a:pPr>
            <a:r>
              <a:t>	•	</a:t>
            </a:r>
            <a:r>
              <a:rPr i="1"/>
              <a:t>1</a:t>
            </a:r>
            <a:r>
              <a:t>: Tvoja pretpostavka je </a:t>
            </a:r>
            <a:r>
              <a:rPr>
                <a:latin typeface="+mn-lt"/>
                <a:ea typeface="+mn-ea"/>
                <a:cs typeface="+mn-cs"/>
                <a:sym typeface="Montserrat Thin Bold"/>
              </a:rPr>
              <a:t>manja</a:t>
            </a:r>
            <a:r>
              <a:t> od broja koji sam izabrao. (tj. </a:t>
            </a:r>
            <a:r>
              <a:rPr i="1"/>
              <a:t>num &lt; pick</a:t>
            </a:r>
            <a:r>
              <a:t>)</a:t>
            </a:r>
          </a:p>
          <a:p>
            <a:pPr lvl="2" marL="165100" indent="749300" defTabSz="12700">
              <a:lnSpc>
                <a:spcPct val="135000"/>
              </a:lnSpc>
              <a:spcBef>
                <a:spcPts val="1200"/>
              </a:spcBef>
              <a:buClrTx/>
              <a:buSzTx/>
              <a:buNone/>
              <a:tabLst>
                <a:tab pos="63500" algn="r"/>
                <a:tab pos="165100" algn="l"/>
              </a:tabLst>
              <a:defRPr baseline="0">
                <a:solidFill>
                  <a:srgbClr val="111111"/>
                </a:solidFill>
              </a:defRPr>
            </a:pPr>
            <a:r>
              <a:t>	•	</a:t>
            </a:r>
            <a:r>
              <a:rPr i="1"/>
              <a:t>0</a:t>
            </a:r>
            <a:r>
              <a:t>: Pogodio si tačan broj. (tj. </a:t>
            </a:r>
            <a:r>
              <a:rPr i="1"/>
              <a:t>num == pick</a:t>
            </a:r>
            <a:r>
              <a:t>)</a:t>
            </a:r>
          </a:p>
          <a:p>
            <a:pPr lvl="1" marL="165100" indent="292100" defTabSz="12700">
              <a:lnSpc>
                <a:spcPct val="135000"/>
              </a:lnSpc>
              <a:spcBef>
                <a:spcPts val="1200"/>
              </a:spcBef>
              <a:buClrTx/>
              <a:buSzTx/>
              <a:buNone/>
              <a:tabLst>
                <a:tab pos="63500" algn="r"/>
                <a:tab pos="165100" algn="l"/>
              </a:tabLst>
              <a:defRPr baseline="0">
                <a:solidFill>
                  <a:srgbClr val="111111"/>
                </a:solidFill>
              </a:defRPr>
            </a:pPr>
            <a:r>
              <a:t>Vratiti broj koji sam izabrao.</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Zadaci za vežbu — Više ili manje (374.)"/>
          <p:cNvSpPr txBox="1"/>
          <p:nvPr>
            <p:ph type="title"/>
          </p:nvPr>
        </p:nvSpPr>
        <p:spPr>
          <a:prstGeom prst="rect">
            <a:avLst/>
          </a:prstGeom>
        </p:spPr>
        <p:txBody>
          <a:bodyPr/>
          <a:lstStyle/>
          <a:p>
            <a:pPr/>
            <a:r>
              <a:t>Zadaci za vežbu — Više ili manje (</a:t>
            </a:r>
            <a:r>
              <a:rPr i="1"/>
              <a:t>374.</a:t>
            </a:r>
            <a:r>
              <a:t>)</a:t>
            </a:r>
          </a:p>
        </p:txBody>
      </p:sp>
      <p:pic>
        <p:nvPicPr>
          <p:cNvPr id="581" name="Screenshot 2025-07-02 at 19.46.37.png" descr="Screenshot 2025-07-02 at 19.46.37.png"/>
          <p:cNvPicPr>
            <a:picLocks noChangeAspect="1"/>
          </p:cNvPicPr>
          <p:nvPr/>
        </p:nvPicPr>
        <p:blipFill>
          <a:blip r:embed="rId2">
            <a:extLst/>
          </a:blip>
          <a:stretch>
            <a:fillRect/>
          </a:stretch>
        </p:blipFill>
        <p:spPr>
          <a:xfrm>
            <a:off x="5712285" y="2417762"/>
            <a:ext cx="9877564" cy="984302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Rounded Rectangle"/>
          <p:cNvSpPr/>
          <p:nvPr/>
        </p:nvSpPr>
        <p:spPr>
          <a:xfrm>
            <a:off x="2006600" y="4588933"/>
            <a:ext cx="8513168" cy="2927969"/>
          </a:xfrm>
          <a:prstGeom prst="roundRect">
            <a:avLst>
              <a:gd name="adj" fmla="val 6506"/>
            </a:avLst>
          </a:prstGeom>
          <a:solidFill>
            <a:srgbClr val="E6F0FA"/>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54" name="Rounded Rectangle"/>
          <p:cNvSpPr/>
          <p:nvPr/>
        </p:nvSpPr>
        <p:spPr>
          <a:xfrm>
            <a:off x="11677617" y="4588933"/>
            <a:ext cx="9401372" cy="2927969"/>
          </a:xfrm>
          <a:prstGeom prst="roundRect">
            <a:avLst>
              <a:gd name="adj" fmla="val 6506"/>
            </a:avLst>
          </a:prstGeom>
          <a:solidFill>
            <a:srgbClr val="F2F2F2"/>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355" name="Šta je kompleksnost algoritma?"/>
          <p:cNvSpPr txBox="1"/>
          <p:nvPr>
            <p:ph type="title"/>
          </p:nvPr>
        </p:nvSpPr>
        <p:spPr>
          <a:xfrm>
            <a:off x="2092990" y="203772"/>
            <a:ext cx="19212453" cy="1988246"/>
          </a:xfrm>
          <a:prstGeom prst="rect">
            <a:avLst/>
          </a:prstGeom>
        </p:spPr>
        <p:txBody>
          <a:bodyPr/>
          <a:lstStyle/>
          <a:p>
            <a:pPr/>
            <a:r>
              <a:t>Šta je kompleksnost algoritma?</a:t>
            </a:r>
          </a:p>
        </p:txBody>
      </p:sp>
      <p:sp>
        <p:nvSpPr>
          <p:cNvPr id="356" name="Koristimo asimptotske notacije da opišemo ponašanje algoritma kada  :…"/>
          <p:cNvSpPr txBox="1"/>
          <p:nvPr>
            <p:ph type="body" sz="quarter" idx="1"/>
          </p:nvPr>
        </p:nvSpPr>
        <p:spPr>
          <a:xfrm>
            <a:off x="2029490" y="8058729"/>
            <a:ext cx="16088186" cy="3225420"/>
          </a:xfrm>
          <a:prstGeom prst="rect">
            <a:avLst/>
          </a:prstGeom>
        </p:spPr>
        <p:txBody>
          <a:bodyPr/>
          <a:lstStyle/>
          <a:p>
            <a:pPr/>
            <a:r>
              <a:t>Koristimo </a:t>
            </a:r>
            <a:r>
              <a:rPr>
                <a:latin typeface="+mn-lt"/>
                <a:ea typeface="+mn-ea"/>
                <a:cs typeface="+mn-cs"/>
                <a:sym typeface="Montserrat Thin Bold"/>
              </a:rPr>
              <a:t>asimptotske notacije</a:t>
            </a:r>
            <a:r>
              <a:t> da opišemo ponašanje algoritma kada </a:t>
            </a:r>
            <a14:m>
              <m:oMath>
                <m:r>
                  <a:rPr xmlns:a="http://schemas.openxmlformats.org/drawingml/2006/main" sz="3650" i="1">
                    <a:solidFill>
                      <a:srgbClr val="000000"/>
                    </a:solidFill>
                    <a:latin typeface="Cambria Math" panose="02040503050406030204" pitchFamily="18" charset="0"/>
                  </a:rPr>
                  <m:t>n</m:t>
                </m:r>
                <m:r>
                  <a:rPr xmlns:a="http://schemas.openxmlformats.org/drawingml/2006/main" sz="3650" i="1">
                    <a:solidFill>
                      <a:srgbClr val="000000"/>
                    </a:solidFill>
                    <a:latin typeface="Cambria Math" panose="02040503050406030204" pitchFamily="18" charset="0"/>
                  </a:rPr>
                  <m:t>→</m:t>
                </m:r>
                <m:r>
                  <m:rPr>
                    <m:sty m:val="p"/>
                  </m:rPr>
                  <a:rPr xmlns:a="http://schemas.openxmlformats.org/drawingml/2006/main" sz="3650" i="1">
                    <a:solidFill>
                      <a:srgbClr val="000000"/>
                    </a:solidFill>
                    <a:latin typeface="Cambria Math" panose="02040503050406030204" pitchFamily="18" charset="0"/>
                  </a:rPr>
                  <m:t>∞</m:t>
                </m:r>
              </m:oMath>
            </a14:m>
            <a:r>
              <a:t>:</a:t>
            </a:r>
          </a:p>
          <a:p>
            <a:pPr lvl="1"/>
            <a:r>
              <a:rPr>
                <a:latin typeface="+mn-lt"/>
                <a:ea typeface="+mn-ea"/>
                <a:cs typeface="+mn-cs"/>
                <a:sym typeface="Montserrat Thin Bold"/>
              </a:rPr>
              <a:t>Big O</a:t>
            </a:r>
            <a:r>
              <a:t>: Gornja granica (</a:t>
            </a:r>
            <a:r>
              <a:rPr i="1"/>
              <a:t>najgori slučaj</a:t>
            </a:r>
            <a:r>
              <a:t>)</a:t>
            </a:r>
          </a:p>
          <a:p>
            <a:pPr lvl="1"/>
            <a:r>
              <a:rPr>
                <a:latin typeface="+mn-lt"/>
                <a:ea typeface="+mn-ea"/>
                <a:cs typeface="+mn-cs"/>
                <a:sym typeface="Montserrat Thin Bold"/>
              </a:rPr>
              <a:t>Omega (Ω)</a:t>
            </a:r>
            <a:r>
              <a:t>: Donja granica (</a:t>
            </a:r>
            <a:r>
              <a:rPr i="1"/>
              <a:t>najbolji slučaj</a:t>
            </a:r>
            <a:r>
              <a:t>)</a:t>
            </a:r>
          </a:p>
          <a:p>
            <a:pPr lvl="1"/>
            <a:r>
              <a:rPr>
                <a:latin typeface="+mn-lt"/>
                <a:ea typeface="+mn-ea"/>
                <a:cs typeface="+mn-cs"/>
                <a:sym typeface="Montserrat Thin Bold"/>
              </a:rPr>
              <a:t>Theta (Θ)</a:t>
            </a:r>
            <a:r>
              <a:t>: Tačna granica (</a:t>
            </a:r>
            <a:r>
              <a:rPr i="1"/>
              <a:t>prosečan sluča, ako je poznat</a:t>
            </a:r>
            <a:r>
              <a:t>)</a:t>
            </a:r>
          </a:p>
        </p:txBody>
      </p:sp>
      <p:sp>
        <p:nvSpPr>
          <p:cNvPr id="357" name="Kompleksnost algoritma pokazuje koliko vremena i memorije je potrebno da se neki problem reši"/>
          <p:cNvSpPr txBox="1"/>
          <p:nvPr/>
        </p:nvSpPr>
        <p:spPr>
          <a:xfrm>
            <a:off x="4631071" y="2690305"/>
            <a:ext cx="14136291" cy="150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a:defRPr baseline="-8571" i="1" sz="3500"/>
            </a:lvl1pPr>
          </a:lstStyle>
          <a:p>
            <a:pPr/>
            <a:r>
              <a:t>Kompleksnost algoritma pokazuje koliko vremena i memorije je potrebno da se neki problem reši</a:t>
            </a:r>
          </a:p>
        </p:txBody>
      </p:sp>
      <p:sp>
        <p:nvSpPr>
          <p:cNvPr id="358" name="Vremenska složenost…"/>
          <p:cNvSpPr txBox="1"/>
          <p:nvPr/>
        </p:nvSpPr>
        <p:spPr>
          <a:xfrm>
            <a:off x="2035440" y="4697793"/>
            <a:ext cx="8455487" cy="31321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Vremenska složenost</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Broj operacija</a:t>
            </a:r>
            <a:r>
              <a:t> koje algoritam izvršava</a:t>
            </a:r>
          </a:p>
          <a:p>
            <a:pPr lvl="1" marL="1117600" indent="-381000">
              <a:buClr>
                <a:schemeClr val="accent6">
                  <a:hueOff val="13513096"/>
                  <a:satOff val="-92324"/>
                  <a:lumOff val="-42615"/>
                </a:schemeClr>
              </a:buClr>
              <a:buSzPct val="123000"/>
              <a:buChar char="⏵"/>
            </a:pPr>
            <a:r>
              <a:t>Zavisi od veličine ulaza</a:t>
            </a:r>
          </a:p>
          <a:p>
            <a:pPr lvl="1" marL="1117600" indent="-381000">
              <a:buClr>
                <a:schemeClr val="accent6">
                  <a:hueOff val="13513096"/>
                  <a:satOff val="-92324"/>
                  <a:lumOff val="-42615"/>
                </a:schemeClr>
              </a:buClr>
              <a:buSzPct val="123000"/>
              <a:buChar char="⏵"/>
            </a:pPr>
            <a:r>
              <a:t>Fokus u ovom kursu</a:t>
            </a:r>
          </a:p>
        </p:txBody>
      </p:sp>
      <p:sp>
        <p:nvSpPr>
          <p:cNvPr id="359" name="Memorijska složenost…"/>
          <p:cNvSpPr txBox="1"/>
          <p:nvPr/>
        </p:nvSpPr>
        <p:spPr>
          <a:xfrm>
            <a:off x="11797507" y="4697793"/>
            <a:ext cx="9309826" cy="34258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Memorijska složenost</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Količina memorije</a:t>
            </a:r>
            <a:r>
              <a:t> potreba za izvršavanje</a:t>
            </a:r>
          </a:p>
          <a:p>
            <a:pPr lvl="1" marL="1117600" indent="-381000">
              <a:buClr>
                <a:schemeClr val="accent6">
                  <a:hueOff val="13513096"/>
                  <a:satOff val="-92324"/>
                  <a:lumOff val="-42615"/>
                </a:schemeClr>
              </a:buClr>
              <a:buSzPct val="123000"/>
              <a:buChar char="⏵"/>
            </a:pPr>
            <a:r>
              <a:t>Naročito važna kod rekurzije, grafova, dinamičkog programiranja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357"/>
                                        </p:tgtEl>
                                        <p:attrNameLst>
                                          <p:attrName>style.visibility</p:attrName>
                                        </p:attrNameLst>
                                      </p:cBhvr>
                                      <p:to>
                                        <p:strVal val="visible"/>
                                      </p:to>
                                    </p:set>
                                    <p:animEffect filter="box(out)" transition="in">
                                      <p:cBhvr>
                                        <p:cTn id="7" dur="1000"/>
                                        <p:tgtEl>
                                          <p:spTgt spid="35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353"/>
                                        </p:tgtEl>
                                        <p:attrNameLst>
                                          <p:attrName>style.visibility</p:attrName>
                                        </p:attrNameLst>
                                      </p:cBhvr>
                                      <p:to>
                                        <p:strVal val="visible"/>
                                      </p:to>
                                    </p:set>
                                    <p:animEffect filter="box(out)" transition="in">
                                      <p:cBhvr>
                                        <p:cTn id="12" dur="1000"/>
                                        <p:tgtEl>
                                          <p:spTgt spid="353"/>
                                        </p:tgtEl>
                                      </p:cBhvr>
                                    </p:animEffect>
                                  </p:childTnLst>
                                </p:cTn>
                              </p:par>
                            </p:childTnLst>
                          </p:cTn>
                        </p:par>
                        <p:par>
                          <p:cTn id="13" fill="hold">
                            <p:stCondLst>
                              <p:cond delay="1000"/>
                            </p:stCondLst>
                            <p:childTnLst>
                              <p:par>
                                <p:cTn id="14" presetClass="entr" nodeType="afterEffect" presetSubtype="0" presetID="1" grpId="3" fill="hold">
                                  <p:stCondLst>
                                    <p:cond delay="0"/>
                                  </p:stCondLst>
                                  <p:iterate type="el" backwards="0">
                                    <p:tmAbs val="0"/>
                                  </p:iterate>
                                  <p:childTnLst>
                                    <p:set>
                                      <p:cBhvr>
                                        <p:cTn id="15" fill="hold"/>
                                        <p:tgtEl>
                                          <p:spTgt spid="358">
                                            <p:bg/>
                                          </p:spTgt>
                                        </p:tgtEl>
                                        <p:attrNameLst>
                                          <p:attrName>style.visibility</p:attrName>
                                        </p:attrNameLst>
                                      </p:cBhvr>
                                      <p:to>
                                        <p:strVal val="visible"/>
                                      </p:to>
                                    </p:set>
                                  </p:childTnLst>
                                </p:cTn>
                              </p:par>
                              <p:par>
                                <p:cTn id="16" presetClass="entr" nodeType="withEffect" presetSubtype="0" presetID="1" grpId="3" fill="hold">
                                  <p:stCondLst>
                                    <p:cond delay="0"/>
                                  </p:stCondLst>
                                  <p:iterate type="el" backwards="0">
                                    <p:tmAbs val="0"/>
                                  </p:iterate>
                                  <p:childTnLst>
                                    <p:set>
                                      <p:cBhvr>
                                        <p:cTn id="17" fill="hold"/>
                                        <p:tgtEl>
                                          <p:spTgt spid="358">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3" fill="hold">
                                  <p:stCondLst>
                                    <p:cond delay="0"/>
                                  </p:stCondLst>
                                  <p:iterate type="el" backwards="0">
                                    <p:tmAbs val="0"/>
                                  </p:iterate>
                                  <p:childTnLst>
                                    <p:set>
                                      <p:cBhvr>
                                        <p:cTn id="21" fill="hold"/>
                                        <p:tgtEl>
                                          <p:spTgt spid="358">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3" fill="hold">
                                  <p:stCondLst>
                                    <p:cond delay="0"/>
                                  </p:stCondLst>
                                  <p:iterate type="el" backwards="0">
                                    <p:tmAbs val="0"/>
                                  </p:iterate>
                                  <p:childTnLst>
                                    <p:set>
                                      <p:cBhvr>
                                        <p:cTn id="25" fill="hold"/>
                                        <p:tgtEl>
                                          <p:spTgt spid="358">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3" fill="hold">
                                  <p:stCondLst>
                                    <p:cond delay="0"/>
                                  </p:stCondLst>
                                  <p:iterate type="el" backwards="0">
                                    <p:tmAbs val="0"/>
                                  </p:iterate>
                                  <p:childTnLst>
                                    <p:set>
                                      <p:cBhvr>
                                        <p:cTn id="29" fill="hold"/>
                                        <p:tgtEl>
                                          <p:spTgt spid="358">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32" presetID="4" grpId="4" fill="hold">
                                  <p:stCondLst>
                                    <p:cond delay="0"/>
                                  </p:stCondLst>
                                  <p:iterate type="el" backwards="0">
                                    <p:tmAbs val="0"/>
                                  </p:iterate>
                                  <p:childTnLst>
                                    <p:set>
                                      <p:cBhvr>
                                        <p:cTn id="33" fill="hold"/>
                                        <p:tgtEl>
                                          <p:spTgt spid="354"/>
                                        </p:tgtEl>
                                        <p:attrNameLst>
                                          <p:attrName>style.visibility</p:attrName>
                                        </p:attrNameLst>
                                      </p:cBhvr>
                                      <p:to>
                                        <p:strVal val="visible"/>
                                      </p:to>
                                    </p:set>
                                    <p:animEffect filter="box(out)" transition="in">
                                      <p:cBhvr>
                                        <p:cTn id="34" dur="1000"/>
                                        <p:tgtEl>
                                          <p:spTgt spid="354"/>
                                        </p:tgtEl>
                                      </p:cBhvr>
                                    </p:animEffect>
                                  </p:childTnLst>
                                </p:cTn>
                              </p:par>
                            </p:childTnLst>
                          </p:cTn>
                        </p:par>
                        <p:par>
                          <p:cTn id="35" fill="hold">
                            <p:stCondLst>
                              <p:cond delay="1000"/>
                            </p:stCondLst>
                            <p:childTnLst>
                              <p:par>
                                <p:cTn id="36" presetClass="entr" nodeType="afterEffect" presetSubtype="0" presetID="1" grpId="5" fill="hold">
                                  <p:stCondLst>
                                    <p:cond delay="0"/>
                                  </p:stCondLst>
                                  <p:iterate type="el" backwards="0">
                                    <p:tmAbs val="0"/>
                                  </p:iterate>
                                  <p:childTnLst>
                                    <p:set>
                                      <p:cBhvr>
                                        <p:cTn id="37" fill="hold"/>
                                        <p:tgtEl>
                                          <p:spTgt spid="359">
                                            <p:bg/>
                                          </p:spTgt>
                                        </p:tgtEl>
                                        <p:attrNameLst>
                                          <p:attrName>style.visibility</p:attrName>
                                        </p:attrNameLst>
                                      </p:cBhvr>
                                      <p:to>
                                        <p:strVal val="visible"/>
                                      </p:to>
                                    </p:set>
                                  </p:childTnLst>
                                </p:cTn>
                              </p:par>
                              <p:par>
                                <p:cTn id="38" presetClass="entr" nodeType="withEffect" presetSubtype="0" presetID="1" grpId="5" fill="hold">
                                  <p:stCondLst>
                                    <p:cond delay="0"/>
                                  </p:stCondLst>
                                  <p:iterate type="el" backwards="0">
                                    <p:tmAbs val="0"/>
                                  </p:iterate>
                                  <p:childTnLst>
                                    <p:set>
                                      <p:cBhvr>
                                        <p:cTn id="39" fill="hold"/>
                                        <p:tgtEl>
                                          <p:spTgt spid="359">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0" presetID="1" grpId="5" fill="hold">
                                  <p:stCondLst>
                                    <p:cond delay="0"/>
                                  </p:stCondLst>
                                  <p:iterate type="el" backwards="0">
                                    <p:tmAbs val="0"/>
                                  </p:iterate>
                                  <p:childTnLst>
                                    <p:set>
                                      <p:cBhvr>
                                        <p:cTn id="43" fill="hold"/>
                                        <p:tgtEl>
                                          <p:spTgt spid="359">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0" presetID="1" grpId="5" fill="hold">
                                  <p:stCondLst>
                                    <p:cond delay="0"/>
                                  </p:stCondLst>
                                  <p:iterate type="el" backwards="0">
                                    <p:tmAbs val="0"/>
                                  </p:iterate>
                                  <p:childTnLst>
                                    <p:set>
                                      <p:cBhvr>
                                        <p:cTn id="47" fill="hold"/>
                                        <p:tgtEl>
                                          <p:spTgt spid="359">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0" presetID="1" grpId="6" fill="hold">
                                  <p:stCondLst>
                                    <p:cond delay="0"/>
                                  </p:stCondLst>
                                  <p:iterate type="el" backwards="0">
                                    <p:tmAbs val="0"/>
                                  </p:iterate>
                                  <p:childTnLst>
                                    <p:set>
                                      <p:cBhvr>
                                        <p:cTn id="51" fill="hold"/>
                                        <p:tgtEl>
                                          <p:spTgt spid="356">
                                            <p:bg/>
                                          </p:spTgt>
                                        </p:tgtEl>
                                        <p:attrNameLst>
                                          <p:attrName>style.visibility</p:attrName>
                                        </p:attrNameLst>
                                      </p:cBhvr>
                                      <p:to>
                                        <p:strVal val="visible"/>
                                      </p:to>
                                    </p:set>
                                  </p:childTnLst>
                                </p:cTn>
                              </p:par>
                              <p:par>
                                <p:cTn id="52" presetClass="entr" nodeType="withEffect" presetSubtype="0" presetID="1" grpId="6" fill="hold">
                                  <p:stCondLst>
                                    <p:cond delay="0"/>
                                  </p:stCondLst>
                                  <p:iterate type="el" backwards="0">
                                    <p:tmAbs val="0"/>
                                  </p:iterate>
                                  <p:childTnLst>
                                    <p:set>
                                      <p:cBhvr>
                                        <p:cTn id="53" fill="hold"/>
                                        <p:tgtEl>
                                          <p:spTgt spid="356">
                                            <p:txEl>
                                              <p:pRg st="0" end="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6" fill="hold">
                                  <p:stCondLst>
                                    <p:cond delay="0"/>
                                  </p:stCondLst>
                                  <p:iterate type="el" backwards="0">
                                    <p:tmAbs val="0"/>
                                  </p:iterate>
                                  <p:childTnLst>
                                    <p:set>
                                      <p:cBhvr>
                                        <p:cTn id="57" fill="hold"/>
                                        <p:tgtEl>
                                          <p:spTgt spid="356">
                                            <p:txEl>
                                              <p:pRg st="1" end="1"/>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0" presetID="1" grpId="6" fill="hold">
                                  <p:stCondLst>
                                    <p:cond delay="0"/>
                                  </p:stCondLst>
                                  <p:iterate type="el" backwards="0">
                                    <p:tmAbs val="0"/>
                                  </p:iterate>
                                  <p:childTnLst>
                                    <p:set>
                                      <p:cBhvr>
                                        <p:cTn id="61" fill="hold"/>
                                        <p:tgtEl>
                                          <p:spTgt spid="356">
                                            <p:txEl>
                                              <p:pRg st="2" end="2"/>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0" presetID="1" grpId="6" fill="hold">
                                  <p:stCondLst>
                                    <p:cond delay="0"/>
                                  </p:stCondLst>
                                  <p:iterate type="el" backwards="0">
                                    <p:tmAbs val="0"/>
                                  </p:iterate>
                                  <p:childTnLst>
                                    <p:set>
                                      <p:cBhvr>
                                        <p:cTn id="65" fill="hold"/>
                                        <p:tgtEl>
                                          <p:spTgt spid="35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6" grpId="6"/>
      <p:bldP build="whole" bldLvl="1" animBg="1" rev="0" advAuto="0" spid="354" grpId="4"/>
      <p:bldP build="whole" bldLvl="1" animBg="1" rev="0" advAuto="0" spid="357" grpId="1"/>
      <p:bldP build="p" bldLvl="5" animBg="1" rev="0" advAuto="0" spid="358" grpId="3"/>
      <p:bldP build="whole" bldLvl="1" animBg="1" rev="0" advAuto="0" spid="353" grpId="2"/>
      <p:bldP build="p" bldLvl="5" animBg="1" rev="0" advAuto="0" spid="359" grpId="5"/>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Klase kompleksnosti algoritama"/>
          <p:cNvSpPr txBox="1"/>
          <p:nvPr>
            <p:ph type="title"/>
          </p:nvPr>
        </p:nvSpPr>
        <p:spPr>
          <a:prstGeom prst="rect">
            <a:avLst/>
          </a:prstGeom>
        </p:spPr>
        <p:txBody>
          <a:bodyPr/>
          <a:lstStyle/>
          <a:p>
            <a:pPr/>
            <a:r>
              <a:t>Klase kompleksnosti algoritama</a:t>
            </a:r>
          </a:p>
        </p:txBody>
      </p:sp>
      <p:sp>
        <p:nvSpPr>
          <p:cNvPr id="362" name="Equation"/>
          <p:cNvSpPr txBox="1"/>
          <p:nvPr/>
        </p:nvSpPr>
        <p:spPr>
          <a:xfrm>
            <a:off x="275435" y="3287733"/>
            <a:ext cx="2780539" cy="1332472"/>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12300" i="1">
                      <a:solidFill>
                        <a:srgbClr val="000000"/>
                      </a:solidFill>
                      <a:latin typeface="Cambria Math" panose="02040503050406030204" pitchFamily="18" charset="0"/>
                    </a:rPr>
                    <m:t>O</m:t>
                  </m:r>
                  <m:r>
                    <a:rPr xmlns:a="http://schemas.openxmlformats.org/drawingml/2006/main" sz="12300" i="1">
                      <a:solidFill>
                        <a:srgbClr val="000000"/>
                      </a:solidFill>
                      <a:latin typeface="Cambria Math" panose="02040503050406030204" pitchFamily="18" charset="0"/>
                    </a:rPr>
                    <m:t>(</m:t>
                  </m:r>
                  <m:r>
                    <a:rPr xmlns:a="http://schemas.openxmlformats.org/drawingml/2006/main" sz="12300" i="1">
                      <a:solidFill>
                        <a:srgbClr val="000000"/>
                      </a:solidFill>
                      <a:latin typeface="Cambria Math" panose="02040503050406030204" pitchFamily="18" charset="0"/>
                    </a:rPr>
                    <m:t>1</m:t>
                  </m:r>
                  <m:r>
                    <a:rPr xmlns:a="http://schemas.openxmlformats.org/drawingml/2006/main" sz="12300" i="1">
                      <a:solidFill>
                        <a:srgbClr val="000000"/>
                      </a:solidFill>
                      <a:latin typeface="Cambria Math" panose="02040503050406030204" pitchFamily="18" charset="0"/>
                    </a:rPr>
                    <m:t>)</m:t>
                  </m:r>
                </m:oMath>
              </m:oMathPara>
            </a14:m>
            <a:endParaRPr sz="12300"/>
          </a:p>
        </p:txBody>
      </p:sp>
      <p:sp>
        <p:nvSpPr>
          <p:cNvPr id="363" name="Equation"/>
          <p:cNvSpPr txBox="1"/>
          <p:nvPr/>
        </p:nvSpPr>
        <p:spPr>
          <a:xfrm>
            <a:off x="4807065" y="3287841"/>
            <a:ext cx="4832986" cy="1332256"/>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11800" i="1">
                      <a:solidFill>
                        <a:srgbClr val="000000"/>
                      </a:solidFill>
                      <a:latin typeface="Cambria Math" panose="02040503050406030204" pitchFamily="18" charset="0"/>
                    </a:rPr>
                    <m:t>O</m:t>
                  </m:r>
                  <m:r>
                    <a:rPr xmlns:a="http://schemas.openxmlformats.org/drawingml/2006/main" sz="11800" i="1">
                      <a:solidFill>
                        <a:srgbClr val="000000"/>
                      </a:solidFill>
                      <a:latin typeface="Cambria Math" panose="02040503050406030204" pitchFamily="18" charset="0"/>
                    </a:rPr>
                    <m:t>(</m:t>
                  </m:r>
                  <m:r>
                    <a:rPr xmlns:a="http://schemas.openxmlformats.org/drawingml/2006/main" sz="11800" i="1">
                      <a:solidFill>
                        <a:srgbClr val="000000"/>
                      </a:solidFill>
                      <a:latin typeface="Cambria Math" panose="02040503050406030204" pitchFamily="18" charset="0"/>
                    </a:rPr>
                    <m:t>l</m:t>
                  </m:r>
                  <m:r>
                    <a:rPr xmlns:a="http://schemas.openxmlformats.org/drawingml/2006/main" sz="11800" i="1">
                      <a:solidFill>
                        <a:srgbClr val="000000"/>
                      </a:solidFill>
                      <a:latin typeface="Cambria Math" panose="02040503050406030204" pitchFamily="18" charset="0"/>
                    </a:rPr>
                    <m:t>o</m:t>
                  </m:r>
                  <m:r>
                    <a:rPr xmlns:a="http://schemas.openxmlformats.org/drawingml/2006/main" sz="11800" i="1">
                      <a:solidFill>
                        <a:srgbClr val="000000"/>
                      </a:solidFill>
                      <a:latin typeface="Cambria Math" panose="02040503050406030204" pitchFamily="18" charset="0"/>
                    </a:rPr>
                    <m:t>g</m:t>
                  </m:r>
                  <m:r>
                    <a:rPr xmlns:a="http://schemas.openxmlformats.org/drawingml/2006/main" sz="11800" i="1">
                      <a:solidFill>
                        <a:srgbClr val="000000"/>
                      </a:solidFill>
                      <a:latin typeface="Cambria Math" panose="02040503050406030204" pitchFamily="18" charset="0"/>
                    </a:rPr>
                    <m:t>n</m:t>
                  </m:r>
                  <m:r>
                    <a:rPr xmlns:a="http://schemas.openxmlformats.org/drawingml/2006/main" sz="11800" i="1">
                      <a:solidFill>
                        <a:srgbClr val="000000"/>
                      </a:solidFill>
                      <a:latin typeface="Cambria Math" panose="02040503050406030204" pitchFamily="18" charset="0"/>
                    </a:rPr>
                    <m:t>)</m:t>
                  </m:r>
                </m:oMath>
              </m:oMathPara>
            </a14:m>
            <a:endParaRPr sz="11800"/>
          </a:p>
        </p:txBody>
      </p:sp>
      <p:sp>
        <p:nvSpPr>
          <p:cNvPr id="364" name="Equation"/>
          <p:cNvSpPr txBox="1"/>
          <p:nvPr/>
        </p:nvSpPr>
        <p:spPr>
          <a:xfrm>
            <a:off x="11391142" y="3287733"/>
            <a:ext cx="2780539" cy="1332472"/>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12300" i="1">
                      <a:solidFill>
                        <a:srgbClr val="000000"/>
                      </a:solidFill>
                      <a:latin typeface="Cambria Math" panose="02040503050406030204" pitchFamily="18" charset="0"/>
                    </a:rPr>
                    <m:t>O</m:t>
                  </m:r>
                  <m:r>
                    <a:rPr xmlns:a="http://schemas.openxmlformats.org/drawingml/2006/main" sz="12300" i="1">
                      <a:solidFill>
                        <a:srgbClr val="000000"/>
                      </a:solidFill>
                      <a:latin typeface="Cambria Math" panose="02040503050406030204" pitchFamily="18" charset="0"/>
                    </a:rPr>
                    <m:t>(</m:t>
                  </m:r>
                  <m:r>
                    <a:rPr xmlns:a="http://schemas.openxmlformats.org/drawingml/2006/main" sz="12300" i="1">
                      <a:solidFill>
                        <a:srgbClr val="000000"/>
                      </a:solidFill>
                      <a:latin typeface="Cambria Math" panose="02040503050406030204" pitchFamily="18" charset="0"/>
                    </a:rPr>
                    <m:t>n</m:t>
                  </m:r>
                  <m:r>
                    <a:rPr xmlns:a="http://schemas.openxmlformats.org/drawingml/2006/main" sz="12300" i="1">
                      <a:solidFill>
                        <a:srgbClr val="000000"/>
                      </a:solidFill>
                      <a:latin typeface="Cambria Math" panose="02040503050406030204" pitchFamily="18" charset="0"/>
                    </a:rPr>
                    <m:t>)</m:t>
                  </m:r>
                </m:oMath>
              </m:oMathPara>
            </a14:m>
            <a:endParaRPr sz="12300"/>
          </a:p>
        </p:txBody>
      </p:sp>
      <p:sp>
        <p:nvSpPr>
          <p:cNvPr id="365" name="Equation"/>
          <p:cNvSpPr txBox="1"/>
          <p:nvPr/>
        </p:nvSpPr>
        <p:spPr>
          <a:xfrm>
            <a:off x="15922772" y="3287841"/>
            <a:ext cx="6831119" cy="1332256"/>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11800" i="1">
                      <a:solidFill>
                        <a:srgbClr val="000000"/>
                      </a:solidFill>
                      <a:latin typeface="Cambria Math" panose="02040503050406030204" pitchFamily="18" charset="0"/>
                    </a:rPr>
                    <m:t>O</m:t>
                  </m:r>
                  <m:r>
                    <a:rPr xmlns:a="http://schemas.openxmlformats.org/drawingml/2006/main" sz="11800" i="1">
                      <a:solidFill>
                        <a:srgbClr val="000000"/>
                      </a:solidFill>
                      <a:latin typeface="Cambria Math" panose="02040503050406030204" pitchFamily="18" charset="0"/>
                    </a:rPr>
                    <m:t>(</m:t>
                  </m:r>
                  <m:r>
                    <a:rPr xmlns:a="http://schemas.openxmlformats.org/drawingml/2006/main" sz="11800" i="1">
                      <a:solidFill>
                        <a:srgbClr val="000000"/>
                      </a:solidFill>
                      <a:latin typeface="Cambria Math" panose="02040503050406030204" pitchFamily="18" charset="0"/>
                    </a:rPr>
                    <m:t>n</m:t>
                  </m:r>
                  <m:r>
                    <a:rPr xmlns:a="http://schemas.openxmlformats.org/drawingml/2006/main" sz="11800" i="1">
                      <a:solidFill>
                        <a:srgbClr val="000000"/>
                      </a:solidFill>
                      <a:latin typeface="Cambria Math" panose="02040503050406030204" pitchFamily="18" charset="0"/>
                    </a:rPr>
                    <m:t>*</m:t>
                  </m:r>
                  <m:r>
                    <a:rPr xmlns:a="http://schemas.openxmlformats.org/drawingml/2006/main" sz="11800" i="1">
                      <a:solidFill>
                        <a:srgbClr val="000000"/>
                      </a:solidFill>
                      <a:latin typeface="Cambria Math" panose="02040503050406030204" pitchFamily="18" charset="0"/>
                    </a:rPr>
                    <m:t>l</m:t>
                  </m:r>
                  <m:r>
                    <a:rPr xmlns:a="http://schemas.openxmlformats.org/drawingml/2006/main" sz="11800" i="1">
                      <a:solidFill>
                        <a:srgbClr val="000000"/>
                      </a:solidFill>
                      <a:latin typeface="Cambria Math" panose="02040503050406030204" pitchFamily="18" charset="0"/>
                    </a:rPr>
                    <m:t>o</m:t>
                  </m:r>
                  <m:r>
                    <a:rPr xmlns:a="http://schemas.openxmlformats.org/drawingml/2006/main" sz="11800" i="1">
                      <a:solidFill>
                        <a:srgbClr val="000000"/>
                      </a:solidFill>
                      <a:latin typeface="Cambria Math" panose="02040503050406030204" pitchFamily="18" charset="0"/>
                    </a:rPr>
                    <m:t>g</m:t>
                  </m:r>
                  <m:r>
                    <a:rPr xmlns:a="http://schemas.openxmlformats.org/drawingml/2006/main" sz="11800" i="1">
                      <a:solidFill>
                        <a:srgbClr val="000000"/>
                      </a:solidFill>
                      <a:latin typeface="Cambria Math" panose="02040503050406030204" pitchFamily="18" charset="0"/>
                    </a:rPr>
                    <m:t>n</m:t>
                  </m:r>
                  <m:r>
                    <a:rPr xmlns:a="http://schemas.openxmlformats.org/drawingml/2006/main" sz="11800" i="1">
                      <a:solidFill>
                        <a:srgbClr val="000000"/>
                      </a:solidFill>
                      <a:latin typeface="Cambria Math" panose="02040503050406030204" pitchFamily="18" charset="0"/>
                    </a:rPr>
                    <m:t>)</m:t>
                  </m:r>
                </m:oMath>
              </m:oMathPara>
            </a14:m>
            <a:endParaRPr sz="11800"/>
          </a:p>
        </p:txBody>
      </p:sp>
      <p:sp>
        <p:nvSpPr>
          <p:cNvPr id="366" name="Equation"/>
          <p:cNvSpPr txBox="1"/>
          <p:nvPr/>
        </p:nvSpPr>
        <p:spPr>
          <a:xfrm>
            <a:off x="10059637" y="6291121"/>
            <a:ext cx="3307970" cy="1332655"/>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12200" i="1">
                      <a:solidFill>
                        <a:srgbClr val="000000"/>
                      </a:solidFill>
                      <a:latin typeface="Cambria Math" panose="02040503050406030204" pitchFamily="18" charset="0"/>
                    </a:rPr>
                    <m:t>O</m:t>
                  </m:r>
                  <m:r>
                    <a:rPr xmlns:a="http://schemas.openxmlformats.org/drawingml/2006/main" sz="12200" i="1">
                      <a:solidFill>
                        <a:srgbClr val="000000"/>
                      </a:solidFill>
                      <a:latin typeface="Cambria Math" panose="02040503050406030204" pitchFamily="18" charset="0"/>
                    </a:rPr>
                    <m:t>(</m:t>
                  </m:r>
                  <m:sSup>
                    <m:e>
                      <m:r>
                        <a:rPr xmlns:a="http://schemas.openxmlformats.org/drawingml/2006/main" sz="12200" i="1">
                          <a:solidFill>
                            <a:srgbClr val="000000"/>
                          </a:solidFill>
                          <a:latin typeface="Cambria Math" panose="02040503050406030204" pitchFamily="18" charset="0"/>
                        </a:rPr>
                        <m:t>2</m:t>
                      </m:r>
                    </m:e>
                    <m:sup>
                      <m:r>
                        <a:rPr xmlns:a="http://schemas.openxmlformats.org/drawingml/2006/main" sz="12200" i="1">
                          <a:solidFill>
                            <a:srgbClr val="000000"/>
                          </a:solidFill>
                          <a:latin typeface="Cambria Math" panose="02040503050406030204" pitchFamily="18" charset="0"/>
                        </a:rPr>
                        <m:t>n</m:t>
                      </m:r>
                    </m:sup>
                  </m:sSup>
                  <m:r>
                    <a:rPr xmlns:a="http://schemas.openxmlformats.org/drawingml/2006/main" sz="12200" i="1">
                      <a:solidFill>
                        <a:srgbClr val="000000"/>
                      </a:solidFill>
                      <a:latin typeface="Cambria Math" panose="02040503050406030204" pitchFamily="18" charset="0"/>
                    </a:rPr>
                    <m:t>)</m:t>
                  </m:r>
                </m:oMath>
              </m:oMathPara>
            </a14:m>
            <a:endParaRPr sz="12200"/>
          </a:p>
        </p:txBody>
      </p:sp>
      <p:sp>
        <p:nvSpPr>
          <p:cNvPr id="367" name="Equation"/>
          <p:cNvSpPr txBox="1"/>
          <p:nvPr/>
        </p:nvSpPr>
        <p:spPr>
          <a:xfrm>
            <a:off x="15256637" y="6291121"/>
            <a:ext cx="3387502" cy="1332472"/>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12300" i="1">
                      <a:solidFill>
                        <a:srgbClr val="000000"/>
                      </a:solidFill>
                      <a:latin typeface="Cambria Math" panose="02040503050406030204" pitchFamily="18" charset="0"/>
                    </a:rPr>
                    <m:t>O</m:t>
                  </m:r>
                  <m:r>
                    <a:rPr xmlns:a="http://schemas.openxmlformats.org/drawingml/2006/main" sz="12300" i="1">
                      <a:solidFill>
                        <a:srgbClr val="000000"/>
                      </a:solidFill>
                      <a:latin typeface="Cambria Math" panose="02040503050406030204" pitchFamily="18" charset="0"/>
                    </a:rPr>
                    <m:t>(</m:t>
                  </m:r>
                  <m:r>
                    <a:rPr xmlns:a="http://schemas.openxmlformats.org/drawingml/2006/main" sz="12300" i="1">
                      <a:solidFill>
                        <a:srgbClr val="000000"/>
                      </a:solidFill>
                      <a:latin typeface="Cambria Math" panose="02040503050406030204" pitchFamily="18" charset="0"/>
                    </a:rPr>
                    <m:t>n</m:t>
                  </m:r>
                  <m:r>
                    <a:rPr xmlns:a="http://schemas.openxmlformats.org/drawingml/2006/main" sz="12300" i="1">
                      <a:solidFill>
                        <a:srgbClr val="000000"/>
                      </a:solidFill>
                      <a:latin typeface="Cambria Math" panose="02040503050406030204" pitchFamily="18" charset="0"/>
                    </a:rPr>
                    <m:t>!</m:t>
                  </m:r>
                  <m:r>
                    <a:rPr xmlns:a="http://schemas.openxmlformats.org/drawingml/2006/main" sz="12300" i="1">
                      <a:solidFill>
                        <a:srgbClr val="000000"/>
                      </a:solidFill>
                      <a:latin typeface="Cambria Math" panose="02040503050406030204" pitchFamily="18" charset="0"/>
                    </a:rPr>
                    <m:t>)</m:t>
                  </m:r>
                </m:oMath>
              </m:oMathPara>
            </a14:m>
            <a:endParaRPr sz="12300"/>
          </a:p>
        </p:txBody>
      </p:sp>
      <p:sp>
        <p:nvSpPr>
          <p:cNvPr id="368" name="Equation"/>
          <p:cNvSpPr txBox="1"/>
          <p:nvPr/>
        </p:nvSpPr>
        <p:spPr>
          <a:xfrm>
            <a:off x="4782069" y="6062414"/>
            <a:ext cx="3388539" cy="1591172"/>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12200" i="1">
                      <a:solidFill>
                        <a:srgbClr val="000000"/>
                      </a:solidFill>
                      <a:latin typeface="Cambria Math" panose="02040503050406030204" pitchFamily="18" charset="0"/>
                    </a:rPr>
                    <m:t>O</m:t>
                  </m:r>
                  <m:r>
                    <a:rPr xmlns:a="http://schemas.openxmlformats.org/drawingml/2006/main" sz="12200" i="1">
                      <a:solidFill>
                        <a:srgbClr val="000000"/>
                      </a:solidFill>
                      <a:latin typeface="Cambria Math" panose="02040503050406030204" pitchFamily="18" charset="0"/>
                    </a:rPr>
                    <m:t>(</m:t>
                  </m:r>
                  <m:sSup>
                    <m:e>
                      <m:r>
                        <a:rPr xmlns:a="http://schemas.openxmlformats.org/drawingml/2006/main" sz="12200" i="1">
                          <a:solidFill>
                            <a:srgbClr val="000000"/>
                          </a:solidFill>
                          <a:latin typeface="Cambria Math" panose="02040503050406030204" pitchFamily="18" charset="0"/>
                        </a:rPr>
                        <m:t>n</m:t>
                      </m:r>
                    </m:e>
                    <m:sup>
                      <m:r>
                        <a:rPr xmlns:a="http://schemas.openxmlformats.org/drawingml/2006/main" sz="12200" i="1">
                          <a:solidFill>
                            <a:srgbClr val="000000"/>
                          </a:solidFill>
                          <a:latin typeface="Cambria Math" panose="02040503050406030204" pitchFamily="18" charset="0"/>
                        </a:rPr>
                        <m:t>2</m:t>
                      </m:r>
                    </m:sup>
                  </m:sSup>
                  <m:r>
                    <a:rPr xmlns:a="http://schemas.openxmlformats.org/drawingml/2006/main" sz="12200" i="1">
                      <a:solidFill>
                        <a:srgbClr val="000000"/>
                      </a:solidFill>
                      <a:latin typeface="Cambria Math" panose="02040503050406030204" pitchFamily="18" charset="0"/>
                    </a:rPr>
                    <m:t>)</m:t>
                  </m:r>
                </m:oMath>
              </m:oMathPara>
            </a14:m>
            <a:endParaRPr sz="12200"/>
          </a:p>
        </p:txBody>
      </p:sp>
      <p:grpSp>
        <p:nvGrpSpPr>
          <p:cNvPr id="372" name="Group"/>
          <p:cNvGrpSpPr/>
          <p:nvPr/>
        </p:nvGrpSpPr>
        <p:grpSpPr>
          <a:xfrm>
            <a:off x="3452392" y="3477735"/>
            <a:ext cx="958255" cy="952468"/>
            <a:chOff x="0" y="0"/>
            <a:chExt cx="958254" cy="952467"/>
          </a:xfrm>
        </p:grpSpPr>
        <p:sp>
          <p:nvSpPr>
            <p:cNvPr id="369" name="Line"/>
            <p:cNvSpPr/>
            <p:nvPr/>
          </p:nvSpPr>
          <p:spPr>
            <a:xfrm>
              <a:off x="0" y="486853"/>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70" name="Line"/>
            <p:cNvSpPr/>
            <p:nvPr/>
          </p:nvSpPr>
          <p:spPr>
            <a:xfrm flipV="1">
              <a:off x="0" y="-1"/>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71" name="Line"/>
            <p:cNvSpPr/>
            <p:nvPr/>
          </p:nvSpPr>
          <p:spPr>
            <a:xfrm flipH="1">
              <a:off x="26456" y="431741"/>
              <a:ext cx="1" cy="8723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grpSp>
      <p:grpSp>
        <p:nvGrpSpPr>
          <p:cNvPr id="376" name="Group"/>
          <p:cNvGrpSpPr/>
          <p:nvPr/>
        </p:nvGrpSpPr>
        <p:grpSpPr>
          <a:xfrm>
            <a:off x="10036469" y="3477735"/>
            <a:ext cx="958256" cy="952468"/>
            <a:chOff x="0" y="0"/>
            <a:chExt cx="958254" cy="952467"/>
          </a:xfrm>
        </p:grpSpPr>
        <p:sp>
          <p:nvSpPr>
            <p:cNvPr id="373" name="Line"/>
            <p:cNvSpPr/>
            <p:nvPr/>
          </p:nvSpPr>
          <p:spPr>
            <a:xfrm>
              <a:off x="0" y="486853"/>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74" name="Line"/>
            <p:cNvSpPr/>
            <p:nvPr/>
          </p:nvSpPr>
          <p:spPr>
            <a:xfrm flipV="1">
              <a:off x="0" y="-1"/>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75" name="Line"/>
            <p:cNvSpPr/>
            <p:nvPr/>
          </p:nvSpPr>
          <p:spPr>
            <a:xfrm flipH="1">
              <a:off x="26456" y="431741"/>
              <a:ext cx="1" cy="8723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grpSp>
      <p:grpSp>
        <p:nvGrpSpPr>
          <p:cNvPr id="380" name="Group"/>
          <p:cNvGrpSpPr/>
          <p:nvPr/>
        </p:nvGrpSpPr>
        <p:grpSpPr>
          <a:xfrm>
            <a:off x="14568099" y="3477735"/>
            <a:ext cx="958256" cy="952468"/>
            <a:chOff x="0" y="0"/>
            <a:chExt cx="958254" cy="952467"/>
          </a:xfrm>
        </p:grpSpPr>
        <p:sp>
          <p:nvSpPr>
            <p:cNvPr id="377" name="Line"/>
            <p:cNvSpPr/>
            <p:nvPr/>
          </p:nvSpPr>
          <p:spPr>
            <a:xfrm>
              <a:off x="0" y="486853"/>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78" name="Line"/>
            <p:cNvSpPr/>
            <p:nvPr/>
          </p:nvSpPr>
          <p:spPr>
            <a:xfrm flipV="1">
              <a:off x="0" y="-1"/>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79" name="Line"/>
            <p:cNvSpPr/>
            <p:nvPr/>
          </p:nvSpPr>
          <p:spPr>
            <a:xfrm flipH="1">
              <a:off x="26456" y="431741"/>
              <a:ext cx="1" cy="8723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grpSp>
      <p:grpSp>
        <p:nvGrpSpPr>
          <p:cNvPr id="384" name="Group"/>
          <p:cNvGrpSpPr/>
          <p:nvPr/>
        </p:nvGrpSpPr>
        <p:grpSpPr>
          <a:xfrm>
            <a:off x="13832994" y="6381766"/>
            <a:ext cx="958256" cy="952468"/>
            <a:chOff x="0" y="0"/>
            <a:chExt cx="958254" cy="952467"/>
          </a:xfrm>
        </p:grpSpPr>
        <p:sp>
          <p:nvSpPr>
            <p:cNvPr id="381" name="Line"/>
            <p:cNvSpPr/>
            <p:nvPr/>
          </p:nvSpPr>
          <p:spPr>
            <a:xfrm>
              <a:off x="0" y="486853"/>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82" name="Line"/>
            <p:cNvSpPr/>
            <p:nvPr/>
          </p:nvSpPr>
          <p:spPr>
            <a:xfrm flipV="1">
              <a:off x="0" y="-1"/>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83" name="Line"/>
            <p:cNvSpPr/>
            <p:nvPr/>
          </p:nvSpPr>
          <p:spPr>
            <a:xfrm flipH="1">
              <a:off x="26456" y="431741"/>
              <a:ext cx="1" cy="8723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grpSp>
      <p:grpSp>
        <p:nvGrpSpPr>
          <p:cNvPr id="388" name="Group"/>
          <p:cNvGrpSpPr/>
          <p:nvPr/>
        </p:nvGrpSpPr>
        <p:grpSpPr>
          <a:xfrm>
            <a:off x="23150309" y="3477735"/>
            <a:ext cx="958256" cy="952468"/>
            <a:chOff x="0" y="0"/>
            <a:chExt cx="958254" cy="952467"/>
          </a:xfrm>
        </p:grpSpPr>
        <p:sp>
          <p:nvSpPr>
            <p:cNvPr id="385" name="Line"/>
            <p:cNvSpPr/>
            <p:nvPr/>
          </p:nvSpPr>
          <p:spPr>
            <a:xfrm>
              <a:off x="0" y="486853"/>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86" name="Line"/>
            <p:cNvSpPr/>
            <p:nvPr/>
          </p:nvSpPr>
          <p:spPr>
            <a:xfrm flipV="1">
              <a:off x="0" y="-1"/>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87" name="Line"/>
            <p:cNvSpPr/>
            <p:nvPr/>
          </p:nvSpPr>
          <p:spPr>
            <a:xfrm flipH="1">
              <a:off x="26456" y="431741"/>
              <a:ext cx="1" cy="8723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grpSp>
      <p:grpSp>
        <p:nvGrpSpPr>
          <p:cNvPr id="392" name="Group"/>
          <p:cNvGrpSpPr/>
          <p:nvPr/>
        </p:nvGrpSpPr>
        <p:grpSpPr>
          <a:xfrm>
            <a:off x="8635995" y="6381766"/>
            <a:ext cx="958256" cy="952468"/>
            <a:chOff x="0" y="0"/>
            <a:chExt cx="958254" cy="952467"/>
          </a:xfrm>
        </p:grpSpPr>
        <p:sp>
          <p:nvSpPr>
            <p:cNvPr id="389" name="Line"/>
            <p:cNvSpPr/>
            <p:nvPr/>
          </p:nvSpPr>
          <p:spPr>
            <a:xfrm>
              <a:off x="0" y="486853"/>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90" name="Line"/>
            <p:cNvSpPr/>
            <p:nvPr/>
          </p:nvSpPr>
          <p:spPr>
            <a:xfrm flipV="1">
              <a:off x="0" y="-1"/>
              <a:ext cx="958255" cy="46561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sp>
          <p:nvSpPr>
            <p:cNvPr id="391" name="Line"/>
            <p:cNvSpPr/>
            <p:nvPr/>
          </p:nvSpPr>
          <p:spPr>
            <a:xfrm flipH="1">
              <a:off x="26456" y="431741"/>
              <a:ext cx="1" cy="87235"/>
            </a:xfrm>
            <a:prstGeom prst="line">
              <a:avLst/>
            </a:prstGeom>
            <a:noFill/>
            <a:ln w="127000" cap="flat">
              <a:solidFill>
                <a:schemeClr val="accent5">
                  <a:hueOff val="-82419"/>
                  <a:satOff val="-9513"/>
                  <a:lumOff val="-16343"/>
                </a:schemeClr>
              </a:solidFill>
              <a:prstDash val="solid"/>
              <a:miter lim="400000"/>
            </a:ln>
            <a:effectLst/>
          </p:spPr>
          <p:txBody>
            <a:bodyPr wrap="square" lIns="50800" tIns="50800" rIns="50800" bIns="50800" numCol="1" anchor="ctr">
              <a:noAutofit/>
            </a:bodyPr>
            <a:lstStyle/>
            <a:p>
              <a:pPr/>
            </a:p>
          </p:txBody>
        </p:sp>
      </p:grpSp>
      <p:sp>
        <p:nvSpPr>
          <p:cNvPr id="393" name="Mali ulazi? Svi algoritmi rade prihvatljivo…"/>
          <p:cNvSpPr txBox="1"/>
          <p:nvPr/>
        </p:nvSpPr>
        <p:spPr>
          <a:xfrm>
            <a:off x="2032000" y="6698974"/>
            <a:ext cx="14247877" cy="48959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8000" indent="-381000">
              <a:buClr>
                <a:schemeClr val="accent6">
                  <a:hueOff val="13513096"/>
                  <a:satOff val="-92324"/>
                  <a:lumOff val="-42615"/>
                </a:schemeClr>
              </a:buClr>
              <a:buSzPct val="123000"/>
              <a:buChar char="⏵"/>
            </a:pPr>
            <a:r>
              <a:t>Mali ulazi? </a:t>
            </a:r>
            <a:r>
              <a:rPr>
                <a:latin typeface="+mn-lt"/>
                <a:ea typeface="+mn-ea"/>
                <a:cs typeface="+mn-cs"/>
                <a:sym typeface="Montserrat Thin Bold"/>
              </a:rPr>
              <a:t>Svi algoritmi rade prihvatljivo</a:t>
            </a:r>
          </a:p>
          <a:p>
            <a:pPr marL="508000" indent="-381000">
              <a:buClr>
                <a:schemeClr val="accent6">
                  <a:hueOff val="13513096"/>
                  <a:satOff val="-92324"/>
                  <a:lumOff val="-42615"/>
                </a:schemeClr>
              </a:buClr>
              <a:buSzPct val="123000"/>
              <a:buChar char="⏵"/>
            </a:pPr>
            <a:r>
              <a:t>Ali kada ulaz poraste, </a:t>
            </a:r>
            <a:r>
              <a:rPr>
                <a:latin typeface="+mn-lt"/>
                <a:ea typeface="+mn-ea"/>
                <a:cs typeface="+mn-cs"/>
                <a:sym typeface="Montserrat Thin Bold"/>
              </a:rPr>
              <a:t>razlike psotaju drastične</a:t>
            </a:r>
            <a:endParaRPr>
              <a:latin typeface="+mn-lt"/>
              <a:ea typeface="+mn-ea"/>
              <a:cs typeface="+mn-cs"/>
              <a:sym typeface="Montserrat Thin Bold"/>
            </a:endParaRPr>
          </a:p>
          <a:p>
            <a:pPr marL="508000" indent="-381000">
              <a:buClr>
                <a:schemeClr val="accent6">
                  <a:hueOff val="13513096"/>
                  <a:satOff val="-92324"/>
                  <a:lumOff val="-42615"/>
                </a:schemeClr>
              </a:buClr>
              <a:buSzPct val="123000"/>
              <a:buChar char="⏵"/>
            </a:pPr>
            <a:r>
              <a:t>Na primer, za ulaz veličine </a:t>
            </a:r>
            <a:r>
              <a:rPr>
                <a:latin typeface="+mn-lt"/>
                <a:ea typeface="+mn-ea"/>
                <a:cs typeface="+mn-cs"/>
                <a:sym typeface="Montserrat Thin Bold"/>
              </a:rPr>
              <a:t>n=1000</a:t>
            </a:r>
            <a:r>
              <a:t>:</a:t>
            </a:r>
          </a:p>
          <a:p>
            <a:pPr lvl="1" marL="1117600" indent="-381000">
              <a:buClr>
                <a:schemeClr val="accent6">
                  <a:hueOff val="13513096"/>
                  <a:satOff val="-92324"/>
                  <a:lumOff val="-42615"/>
                </a:schemeClr>
              </a:buClr>
              <a:buSzPct val="123000"/>
              <a:buChar char="⏵"/>
            </a:pPr>
            <a:r>
              <a:rPr i="1">
                <a:latin typeface="+mn-lt"/>
                <a:ea typeface="+mn-ea"/>
                <a:cs typeface="+mn-cs"/>
                <a:sym typeface="Montserrat Thin Bold"/>
              </a:rPr>
              <a:t>O(n)</a:t>
            </a:r>
            <a:r>
              <a:t> → </a:t>
            </a:r>
            <a:r>
              <a:rPr i="1"/>
              <a:t>1,000</a:t>
            </a:r>
            <a:r>
              <a:t> </a:t>
            </a:r>
            <a:r>
              <a:rPr i="1"/>
              <a:t>koraka</a:t>
            </a:r>
          </a:p>
          <a:p>
            <a:pPr lvl="1" marL="1117600" indent="-381000">
              <a:buClr>
                <a:schemeClr val="accent6">
                  <a:hueOff val="13513096"/>
                  <a:satOff val="-92324"/>
                  <a:lumOff val="-42615"/>
                </a:schemeClr>
              </a:buClr>
              <a:buSzPct val="123000"/>
              <a:buChar char="⏵"/>
            </a:pPr>
            <a:r>
              <a:rPr i="1">
                <a:latin typeface="+mn-lt"/>
                <a:ea typeface="+mn-ea"/>
                <a:cs typeface="+mn-cs"/>
                <a:sym typeface="Montserrat Thin Bold"/>
              </a:rPr>
              <a:t>O(n²)</a:t>
            </a:r>
            <a:r>
              <a:t> → </a:t>
            </a:r>
            <a:r>
              <a:rPr i="1"/>
              <a:t>1,000,000</a:t>
            </a:r>
            <a:r>
              <a:t> </a:t>
            </a:r>
            <a:r>
              <a:rPr i="1"/>
              <a:t>koraka</a:t>
            </a:r>
          </a:p>
          <a:p>
            <a:pPr lvl="1" marL="1117600" indent="-381000">
              <a:buClr>
                <a:schemeClr val="accent6">
                  <a:hueOff val="13513096"/>
                  <a:satOff val="-92324"/>
                  <a:lumOff val="-42615"/>
                </a:schemeClr>
              </a:buClr>
              <a:buSzPct val="123000"/>
              <a:buChar char="⏵"/>
            </a:pPr>
            <a:r>
              <a:rPr i="1">
                <a:latin typeface="+mn-lt"/>
                <a:ea typeface="+mn-ea"/>
                <a:cs typeface="+mn-cs"/>
                <a:sym typeface="Montserrat Thin Bold"/>
              </a:rPr>
              <a:t>O(n!)</a:t>
            </a:r>
            <a:r>
              <a:t> → </a:t>
            </a:r>
            <a:r>
              <a:rPr i="1"/>
              <a:t>više koraka nego što ima atoma u svemiru</a:t>
            </a:r>
          </a:p>
        </p:txBody>
      </p:sp>
      <p:sp>
        <p:nvSpPr>
          <p:cNvPr id="394" name="Zato analiziramo složenost pre nego što napišemo i jednu liniju koda"/>
          <p:cNvSpPr txBox="1"/>
          <p:nvPr/>
        </p:nvSpPr>
        <p:spPr>
          <a:xfrm>
            <a:off x="3885488" y="11259287"/>
            <a:ext cx="17173639" cy="92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baseline="-8571" i="1" sz="3500"/>
            </a:pPr>
            <a:r>
              <a:t>Zato analiziramo složenost </a:t>
            </a:r>
            <a:r>
              <a:rPr>
                <a:latin typeface="+mn-lt"/>
                <a:ea typeface="+mn-ea"/>
                <a:cs typeface="+mn-cs"/>
                <a:sym typeface="Montserrat Thin Bold"/>
              </a:rPr>
              <a:t>pre nego što napišemo i jednu liniju koda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64"/>
                                        </p:tgtEl>
                                        <p:attrNameLst>
                                          <p:attrName>style.visibility</p:attrName>
                                        </p:attrNameLst>
                                      </p:cBhvr>
                                      <p:to>
                                        <p:strVal val="visible"/>
                                      </p:to>
                                    </p:set>
                                    <p:animEffect filter="wipe(left)" transition="in">
                                      <p:cBhvr>
                                        <p:cTn id="7" dur="1000"/>
                                        <p:tgtEl>
                                          <p:spTgt spid="364"/>
                                        </p:tgtEl>
                                      </p:cBhvr>
                                    </p:animEffect>
                                  </p:childTnLst>
                                </p:cTn>
                              </p:par>
                            </p:childTnLst>
                          </p:cTn>
                        </p:par>
                        <p:par>
                          <p:cTn id="8" fill="hold">
                            <p:stCondLst>
                              <p:cond delay="1000"/>
                            </p:stCondLst>
                            <p:childTnLst>
                              <p:par>
                                <p:cTn id="9" presetClass="entr" nodeType="afterEffect" presetSubtype="8" presetID="22" grpId="2" fill="hold">
                                  <p:stCondLst>
                                    <p:cond delay="0"/>
                                  </p:stCondLst>
                                  <p:iterate type="el" backwards="0">
                                    <p:tmAbs val="0"/>
                                  </p:iterate>
                                  <p:childTnLst>
                                    <p:set>
                                      <p:cBhvr>
                                        <p:cTn id="10" fill="hold"/>
                                        <p:tgtEl>
                                          <p:spTgt spid="362"/>
                                        </p:tgtEl>
                                        <p:attrNameLst>
                                          <p:attrName>style.visibility</p:attrName>
                                        </p:attrNameLst>
                                      </p:cBhvr>
                                      <p:to>
                                        <p:strVal val="visible"/>
                                      </p:to>
                                    </p:set>
                                    <p:animEffect filter="wipe(left)" transition="in">
                                      <p:cBhvr>
                                        <p:cTn id="11" dur="1000"/>
                                        <p:tgtEl>
                                          <p:spTgt spid="362"/>
                                        </p:tgtEl>
                                      </p:cBhvr>
                                    </p:animEffect>
                                  </p:childTnLst>
                                </p:cTn>
                              </p:par>
                            </p:childTnLst>
                          </p:cTn>
                        </p:par>
                        <p:par>
                          <p:cTn id="12" fill="hold">
                            <p:stCondLst>
                              <p:cond delay="2000"/>
                            </p:stCondLst>
                            <p:childTnLst>
                              <p:par>
                                <p:cTn id="13" presetClass="entr" nodeType="afterEffect" presetSubtype="8" presetID="22" grpId="3" fill="hold">
                                  <p:stCondLst>
                                    <p:cond delay="0"/>
                                  </p:stCondLst>
                                  <p:iterate type="el" backwards="0">
                                    <p:tmAbs val="0"/>
                                  </p:iterate>
                                  <p:childTnLst>
                                    <p:set>
                                      <p:cBhvr>
                                        <p:cTn id="14" fill="hold"/>
                                        <p:tgtEl>
                                          <p:spTgt spid="363"/>
                                        </p:tgtEl>
                                        <p:attrNameLst>
                                          <p:attrName>style.visibility</p:attrName>
                                        </p:attrNameLst>
                                      </p:cBhvr>
                                      <p:to>
                                        <p:strVal val="visible"/>
                                      </p:to>
                                    </p:set>
                                    <p:animEffect filter="wipe(left)" transition="in">
                                      <p:cBhvr>
                                        <p:cTn id="15" dur="1000"/>
                                        <p:tgtEl>
                                          <p:spTgt spid="363"/>
                                        </p:tgtEl>
                                      </p:cBhvr>
                                    </p:animEffect>
                                  </p:childTnLst>
                                </p:cTn>
                              </p:par>
                            </p:childTnLst>
                          </p:cTn>
                        </p:par>
                        <p:par>
                          <p:cTn id="16" fill="hold">
                            <p:stCondLst>
                              <p:cond delay="3000"/>
                            </p:stCondLst>
                            <p:childTnLst>
                              <p:par>
                                <p:cTn id="17" presetClass="entr" nodeType="afterEffect" presetSubtype="8" presetID="22" grpId="4" fill="hold">
                                  <p:stCondLst>
                                    <p:cond delay="0"/>
                                  </p:stCondLst>
                                  <p:iterate type="el" backwards="0">
                                    <p:tmAbs val="0"/>
                                  </p:iterate>
                                  <p:childTnLst>
                                    <p:set>
                                      <p:cBhvr>
                                        <p:cTn id="18" fill="hold"/>
                                        <p:tgtEl>
                                          <p:spTgt spid="365"/>
                                        </p:tgtEl>
                                        <p:attrNameLst>
                                          <p:attrName>style.visibility</p:attrName>
                                        </p:attrNameLst>
                                      </p:cBhvr>
                                      <p:to>
                                        <p:strVal val="visible"/>
                                      </p:to>
                                    </p:set>
                                    <p:animEffect filter="wipe(left)" transition="in">
                                      <p:cBhvr>
                                        <p:cTn id="19" dur="1000"/>
                                        <p:tgtEl>
                                          <p:spTgt spid="365"/>
                                        </p:tgtEl>
                                      </p:cBhvr>
                                    </p:animEffect>
                                  </p:childTnLst>
                                </p:cTn>
                              </p:par>
                            </p:childTnLst>
                          </p:cTn>
                        </p:par>
                        <p:par>
                          <p:cTn id="20" fill="hold">
                            <p:stCondLst>
                              <p:cond delay="4000"/>
                            </p:stCondLst>
                            <p:childTnLst>
                              <p:par>
                                <p:cTn id="21" presetClass="entr" nodeType="afterEffect" presetSubtype="8" presetID="22" grpId="5" fill="hold">
                                  <p:stCondLst>
                                    <p:cond delay="0"/>
                                  </p:stCondLst>
                                  <p:iterate type="el" backwards="0">
                                    <p:tmAbs val="0"/>
                                  </p:iterate>
                                  <p:childTnLst>
                                    <p:set>
                                      <p:cBhvr>
                                        <p:cTn id="22" fill="hold"/>
                                        <p:tgtEl>
                                          <p:spTgt spid="368"/>
                                        </p:tgtEl>
                                        <p:attrNameLst>
                                          <p:attrName>style.visibility</p:attrName>
                                        </p:attrNameLst>
                                      </p:cBhvr>
                                      <p:to>
                                        <p:strVal val="visible"/>
                                      </p:to>
                                    </p:set>
                                    <p:animEffect filter="wipe(left)" transition="in">
                                      <p:cBhvr>
                                        <p:cTn id="23" dur="1000"/>
                                        <p:tgtEl>
                                          <p:spTgt spid="368"/>
                                        </p:tgtEl>
                                      </p:cBhvr>
                                    </p:animEffect>
                                  </p:childTnLst>
                                </p:cTn>
                              </p:par>
                            </p:childTnLst>
                          </p:cTn>
                        </p:par>
                        <p:par>
                          <p:cTn id="24" fill="hold">
                            <p:stCondLst>
                              <p:cond delay="5000"/>
                            </p:stCondLst>
                            <p:childTnLst>
                              <p:par>
                                <p:cTn id="25" presetClass="entr" nodeType="afterEffect" presetSubtype="8" presetID="22" grpId="6" fill="hold">
                                  <p:stCondLst>
                                    <p:cond delay="0"/>
                                  </p:stCondLst>
                                  <p:iterate type="el" backwards="0">
                                    <p:tmAbs val="0"/>
                                  </p:iterate>
                                  <p:childTnLst>
                                    <p:set>
                                      <p:cBhvr>
                                        <p:cTn id="26" fill="hold"/>
                                        <p:tgtEl>
                                          <p:spTgt spid="366"/>
                                        </p:tgtEl>
                                        <p:attrNameLst>
                                          <p:attrName>style.visibility</p:attrName>
                                        </p:attrNameLst>
                                      </p:cBhvr>
                                      <p:to>
                                        <p:strVal val="visible"/>
                                      </p:to>
                                    </p:set>
                                    <p:animEffect filter="wipe(left)" transition="in">
                                      <p:cBhvr>
                                        <p:cTn id="27" dur="1000"/>
                                        <p:tgtEl>
                                          <p:spTgt spid="366"/>
                                        </p:tgtEl>
                                      </p:cBhvr>
                                    </p:animEffect>
                                  </p:childTnLst>
                                </p:cTn>
                              </p:par>
                            </p:childTnLst>
                          </p:cTn>
                        </p:par>
                        <p:par>
                          <p:cTn id="28" fill="hold">
                            <p:stCondLst>
                              <p:cond delay="6000"/>
                            </p:stCondLst>
                            <p:childTnLst>
                              <p:par>
                                <p:cTn id="29" presetClass="entr" nodeType="afterEffect" presetSubtype="8" presetID="22" grpId="7" fill="hold">
                                  <p:stCondLst>
                                    <p:cond delay="0"/>
                                  </p:stCondLst>
                                  <p:iterate type="el" backwards="0">
                                    <p:tmAbs val="0"/>
                                  </p:iterate>
                                  <p:childTnLst>
                                    <p:set>
                                      <p:cBhvr>
                                        <p:cTn id="30" fill="hold"/>
                                        <p:tgtEl>
                                          <p:spTgt spid="367"/>
                                        </p:tgtEl>
                                        <p:attrNameLst>
                                          <p:attrName>style.visibility</p:attrName>
                                        </p:attrNameLst>
                                      </p:cBhvr>
                                      <p:to>
                                        <p:strVal val="visible"/>
                                      </p:to>
                                    </p:set>
                                    <p:animEffect filter="wipe(left)" transition="in">
                                      <p:cBhvr>
                                        <p:cTn id="31" dur="1000"/>
                                        <p:tgtEl>
                                          <p:spTgt spid="367"/>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8" presetID="22" grpId="8" fill="hold">
                                  <p:stCondLst>
                                    <p:cond delay="0"/>
                                  </p:stCondLst>
                                  <p:iterate type="el" backwards="0">
                                    <p:tmAbs val="0"/>
                                  </p:iterate>
                                  <p:childTnLst>
                                    <p:set>
                                      <p:cBhvr>
                                        <p:cTn id="35" fill="hold"/>
                                        <p:tgtEl>
                                          <p:spTgt spid="372"/>
                                        </p:tgtEl>
                                        <p:attrNameLst>
                                          <p:attrName>style.visibility</p:attrName>
                                        </p:attrNameLst>
                                      </p:cBhvr>
                                      <p:to>
                                        <p:strVal val="visible"/>
                                      </p:to>
                                    </p:set>
                                    <p:animEffect filter="wipe(left)" transition="in">
                                      <p:cBhvr>
                                        <p:cTn id="36" dur="400"/>
                                        <p:tgtEl>
                                          <p:spTgt spid="372"/>
                                        </p:tgtEl>
                                      </p:cBhvr>
                                    </p:animEffect>
                                  </p:childTnLst>
                                </p:cTn>
                              </p:par>
                            </p:childTnLst>
                          </p:cTn>
                        </p:par>
                        <p:par>
                          <p:cTn id="37" fill="hold">
                            <p:stCondLst>
                              <p:cond delay="400"/>
                            </p:stCondLst>
                            <p:childTnLst>
                              <p:par>
                                <p:cTn id="38" presetClass="entr" nodeType="afterEffect" presetSubtype="8" presetID="22" grpId="9" fill="hold">
                                  <p:stCondLst>
                                    <p:cond delay="0"/>
                                  </p:stCondLst>
                                  <p:iterate type="el" backwards="0">
                                    <p:tmAbs val="0"/>
                                  </p:iterate>
                                  <p:childTnLst>
                                    <p:set>
                                      <p:cBhvr>
                                        <p:cTn id="39" fill="hold"/>
                                        <p:tgtEl>
                                          <p:spTgt spid="376"/>
                                        </p:tgtEl>
                                        <p:attrNameLst>
                                          <p:attrName>style.visibility</p:attrName>
                                        </p:attrNameLst>
                                      </p:cBhvr>
                                      <p:to>
                                        <p:strVal val="visible"/>
                                      </p:to>
                                    </p:set>
                                    <p:animEffect filter="wipe(left)" transition="in">
                                      <p:cBhvr>
                                        <p:cTn id="40" dur="400"/>
                                        <p:tgtEl>
                                          <p:spTgt spid="376"/>
                                        </p:tgtEl>
                                      </p:cBhvr>
                                    </p:animEffect>
                                  </p:childTnLst>
                                </p:cTn>
                              </p:par>
                            </p:childTnLst>
                          </p:cTn>
                        </p:par>
                        <p:par>
                          <p:cTn id="41" fill="hold">
                            <p:stCondLst>
                              <p:cond delay="800"/>
                            </p:stCondLst>
                            <p:childTnLst>
                              <p:par>
                                <p:cTn id="42" presetClass="entr" nodeType="afterEffect" presetSubtype="8" presetID="22" grpId="10" fill="hold">
                                  <p:stCondLst>
                                    <p:cond delay="0"/>
                                  </p:stCondLst>
                                  <p:iterate type="el" backwards="0">
                                    <p:tmAbs val="0"/>
                                  </p:iterate>
                                  <p:childTnLst>
                                    <p:set>
                                      <p:cBhvr>
                                        <p:cTn id="43" fill="hold"/>
                                        <p:tgtEl>
                                          <p:spTgt spid="380"/>
                                        </p:tgtEl>
                                        <p:attrNameLst>
                                          <p:attrName>style.visibility</p:attrName>
                                        </p:attrNameLst>
                                      </p:cBhvr>
                                      <p:to>
                                        <p:strVal val="visible"/>
                                      </p:to>
                                    </p:set>
                                    <p:animEffect filter="wipe(left)" transition="in">
                                      <p:cBhvr>
                                        <p:cTn id="44" dur="400"/>
                                        <p:tgtEl>
                                          <p:spTgt spid="380"/>
                                        </p:tgtEl>
                                      </p:cBhvr>
                                    </p:animEffect>
                                  </p:childTnLst>
                                </p:cTn>
                              </p:par>
                            </p:childTnLst>
                          </p:cTn>
                        </p:par>
                        <p:par>
                          <p:cTn id="45" fill="hold">
                            <p:stCondLst>
                              <p:cond delay="1200"/>
                            </p:stCondLst>
                            <p:childTnLst>
                              <p:par>
                                <p:cTn id="46" presetClass="entr" nodeType="afterEffect" presetSubtype="8" presetID="22" grpId="11" fill="hold">
                                  <p:stCondLst>
                                    <p:cond delay="0"/>
                                  </p:stCondLst>
                                  <p:iterate type="el" backwards="0">
                                    <p:tmAbs val="0"/>
                                  </p:iterate>
                                  <p:childTnLst>
                                    <p:set>
                                      <p:cBhvr>
                                        <p:cTn id="47" fill="hold"/>
                                        <p:tgtEl>
                                          <p:spTgt spid="388"/>
                                        </p:tgtEl>
                                        <p:attrNameLst>
                                          <p:attrName>style.visibility</p:attrName>
                                        </p:attrNameLst>
                                      </p:cBhvr>
                                      <p:to>
                                        <p:strVal val="visible"/>
                                      </p:to>
                                    </p:set>
                                    <p:animEffect filter="wipe(left)" transition="in">
                                      <p:cBhvr>
                                        <p:cTn id="48" dur="400"/>
                                        <p:tgtEl>
                                          <p:spTgt spid="388"/>
                                        </p:tgtEl>
                                      </p:cBhvr>
                                    </p:animEffect>
                                  </p:childTnLst>
                                </p:cTn>
                              </p:par>
                            </p:childTnLst>
                          </p:cTn>
                        </p:par>
                        <p:par>
                          <p:cTn id="49" fill="hold">
                            <p:stCondLst>
                              <p:cond delay="1600"/>
                            </p:stCondLst>
                            <p:childTnLst>
                              <p:par>
                                <p:cTn id="50" presetClass="entr" nodeType="afterEffect" presetSubtype="8" presetID="22" grpId="12" fill="hold">
                                  <p:stCondLst>
                                    <p:cond delay="0"/>
                                  </p:stCondLst>
                                  <p:iterate type="el" backwards="0">
                                    <p:tmAbs val="0"/>
                                  </p:iterate>
                                  <p:childTnLst>
                                    <p:set>
                                      <p:cBhvr>
                                        <p:cTn id="51" fill="hold"/>
                                        <p:tgtEl>
                                          <p:spTgt spid="392"/>
                                        </p:tgtEl>
                                        <p:attrNameLst>
                                          <p:attrName>style.visibility</p:attrName>
                                        </p:attrNameLst>
                                      </p:cBhvr>
                                      <p:to>
                                        <p:strVal val="visible"/>
                                      </p:to>
                                    </p:set>
                                    <p:animEffect filter="wipe(left)" transition="in">
                                      <p:cBhvr>
                                        <p:cTn id="52" dur="400"/>
                                        <p:tgtEl>
                                          <p:spTgt spid="392"/>
                                        </p:tgtEl>
                                      </p:cBhvr>
                                    </p:animEffect>
                                  </p:childTnLst>
                                </p:cTn>
                              </p:par>
                            </p:childTnLst>
                          </p:cTn>
                        </p:par>
                        <p:par>
                          <p:cTn id="53" fill="hold">
                            <p:stCondLst>
                              <p:cond delay="2000"/>
                            </p:stCondLst>
                            <p:childTnLst>
                              <p:par>
                                <p:cTn id="54" presetClass="entr" nodeType="afterEffect" presetSubtype="8" presetID="22" grpId="13" fill="hold">
                                  <p:stCondLst>
                                    <p:cond delay="0"/>
                                  </p:stCondLst>
                                  <p:iterate type="el" backwards="0">
                                    <p:tmAbs val="0"/>
                                  </p:iterate>
                                  <p:childTnLst>
                                    <p:set>
                                      <p:cBhvr>
                                        <p:cTn id="55" fill="hold"/>
                                        <p:tgtEl>
                                          <p:spTgt spid="384"/>
                                        </p:tgtEl>
                                        <p:attrNameLst>
                                          <p:attrName>style.visibility</p:attrName>
                                        </p:attrNameLst>
                                      </p:cBhvr>
                                      <p:to>
                                        <p:strVal val="visible"/>
                                      </p:to>
                                    </p:set>
                                    <p:animEffect filter="wipe(left)" transition="in">
                                      <p:cBhvr>
                                        <p:cTn id="56" dur="400"/>
                                        <p:tgtEl>
                                          <p:spTgt spid="384"/>
                                        </p:tgtEl>
                                      </p:cBhvr>
                                    </p:animEffect>
                                  </p:childTnLst>
                                </p:cTn>
                              </p:par>
                            </p:childTnLst>
                          </p:cTn>
                        </p:par>
                      </p:childTnLst>
                    </p:cTn>
                  </p:par>
                  <p:par>
                    <p:cTn id="57" fill="hold">
                      <p:stCondLst>
                        <p:cond delay="indefinite"/>
                      </p:stCondLst>
                      <p:childTnLst>
                        <p:par>
                          <p:cTn id="58" fill="hold">
                            <p:stCondLst>
                              <p:cond delay="0"/>
                            </p:stCondLst>
                            <p:childTnLst>
                              <p:par>
                                <p:cTn id="59" presetClass="path" nodeType="clickEffect" presetSubtype="0" presetID="-1" grpId="14" decel="50000" fill="hold">
                                  <p:stCondLst>
                                    <p:cond delay="0"/>
                                  </p:stCondLst>
                                  <p:childTnLst>
                                    <p:animMotion path="M 0.000000 0.000000 L 0.000000 -0.054515" origin="layout" pathEditMode="relative">
                                      <p:cBhvr>
                                        <p:cTn id="60" dur="1000" fill="hold"/>
                                        <p:tgtEl>
                                          <p:spTgt spid="364"/>
                                        </p:tgtEl>
                                        <p:attrNameLst>
                                          <p:attrName>ppt_x</p:attrName>
                                          <p:attrName>ppt_y</p:attrName>
                                        </p:attrNameLst>
                                      </p:cBhvr>
                                    </p:animMotion>
                                  </p:childTnLst>
                                </p:cTn>
                              </p:par>
                            </p:childTnLst>
                          </p:cTn>
                        </p:par>
                        <p:par>
                          <p:cTn id="61" fill="hold">
                            <p:stCondLst>
                              <p:cond delay="0"/>
                            </p:stCondLst>
                            <p:childTnLst>
                              <p:par>
                                <p:cTn id="62" presetClass="path" nodeType="withEffect" presetSubtype="0" presetID="-1" grpId="15" decel="50000" fill="hold">
                                  <p:stCondLst>
                                    <p:cond delay="0"/>
                                  </p:stCondLst>
                                  <p:childTnLst>
                                    <p:animMotion path="M 0.000000 0.000000 L 0.000000 -0.054515" origin="layout" pathEditMode="relative">
                                      <p:cBhvr>
                                        <p:cTn id="63" dur="1000" fill="hold"/>
                                        <p:tgtEl>
                                          <p:spTgt spid="362"/>
                                        </p:tgtEl>
                                        <p:attrNameLst>
                                          <p:attrName>ppt_x</p:attrName>
                                          <p:attrName>ppt_y</p:attrName>
                                        </p:attrNameLst>
                                      </p:cBhvr>
                                    </p:animMotion>
                                  </p:childTnLst>
                                </p:cTn>
                              </p:par>
                            </p:childTnLst>
                          </p:cTn>
                        </p:par>
                        <p:par>
                          <p:cTn id="64" fill="hold">
                            <p:stCondLst>
                              <p:cond delay="0"/>
                            </p:stCondLst>
                            <p:childTnLst>
                              <p:par>
                                <p:cTn id="65" presetClass="path" nodeType="withEffect" presetSubtype="0" presetID="-1" grpId="16" decel="50000" fill="hold">
                                  <p:stCondLst>
                                    <p:cond delay="0"/>
                                  </p:stCondLst>
                                  <p:childTnLst>
                                    <p:animMotion path="M 0.000000 0.000000 L 0.000000 -0.054523" origin="layout" pathEditMode="relative">
                                      <p:cBhvr>
                                        <p:cTn id="66" dur="1000" fill="hold"/>
                                        <p:tgtEl>
                                          <p:spTgt spid="363"/>
                                        </p:tgtEl>
                                        <p:attrNameLst>
                                          <p:attrName>ppt_x</p:attrName>
                                          <p:attrName>ppt_y</p:attrName>
                                        </p:attrNameLst>
                                      </p:cBhvr>
                                    </p:animMotion>
                                  </p:childTnLst>
                                </p:cTn>
                              </p:par>
                            </p:childTnLst>
                          </p:cTn>
                        </p:par>
                        <p:par>
                          <p:cTn id="67" fill="hold">
                            <p:stCondLst>
                              <p:cond delay="0"/>
                            </p:stCondLst>
                            <p:childTnLst>
                              <p:par>
                                <p:cTn id="68" presetClass="path" nodeType="withEffect" presetSubtype="0" presetID="-1" grpId="17" decel="50000" fill="hold">
                                  <p:stCondLst>
                                    <p:cond delay="0"/>
                                  </p:stCondLst>
                                  <p:childTnLst>
                                    <p:animMotion path="M 0.000000 0.000000 L -0.000000 -0.054523" origin="layout" pathEditMode="relative">
                                      <p:cBhvr>
                                        <p:cTn id="69" dur="1000" fill="hold"/>
                                        <p:tgtEl>
                                          <p:spTgt spid="365"/>
                                        </p:tgtEl>
                                        <p:attrNameLst>
                                          <p:attrName>ppt_x</p:attrName>
                                          <p:attrName>ppt_y</p:attrName>
                                        </p:attrNameLst>
                                      </p:cBhvr>
                                    </p:animMotion>
                                  </p:childTnLst>
                                </p:cTn>
                              </p:par>
                            </p:childTnLst>
                          </p:cTn>
                        </p:par>
                        <p:par>
                          <p:cTn id="70" fill="hold">
                            <p:stCondLst>
                              <p:cond delay="0"/>
                            </p:stCondLst>
                            <p:childTnLst>
                              <p:par>
                                <p:cTn id="71" presetClass="path" nodeType="withEffect" presetSubtype="0" presetID="-1" grpId="18" decel="50000" fill="hold">
                                  <p:stCondLst>
                                    <p:cond delay="0"/>
                                  </p:stCondLst>
                                  <p:childTnLst>
                                    <p:animMotion path="M 0.000000 0.000000 L -0.000000 -0.057130" origin="layout" pathEditMode="relative">
                                      <p:cBhvr>
                                        <p:cTn id="72" dur="1000" fill="hold"/>
                                        <p:tgtEl>
                                          <p:spTgt spid="372"/>
                                        </p:tgtEl>
                                        <p:attrNameLst>
                                          <p:attrName>ppt_x</p:attrName>
                                          <p:attrName>ppt_y</p:attrName>
                                        </p:attrNameLst>
                                      </p:cBhvr>
                                    </p:animMotion>
                                  </p:childTnLst>
                                </p:cTn>
                              </p:par>
                            </p:childTnLst>
                          </p:cTn>
                        </p:par>
                        <p:par>
                          <p:cTn id="73" fill="hold">
                            <p:stCondLst>
                              <p:cond delay="0"/>
                            </p:stCondLst>
                            <p:childTnLst>
                              <p:par>
                                <p:cTn id="74" presetClass="path" nodeType="withEffect" presetSubtype="0" presetID="-1" grpId="19" decel="50000" fill="hold">
                                  <p:stCondLst>
                                    <p:cond delay="0"/>
                                  </p:stCondLst>
                                  <p:childTnLst>
                                    <p:animMotion path="M 0.000000 0.000000 L 0.000290 -0.057130" origin="layout" pathEditMode="relative">
                                      <p:cBhvr>
                                        <p:cTn id="75" dur="1000" fill="hold"/>
                                        <p:tgtEl>
                                          <p:spTgt spid="376"/>
                                        </p:tgtEl>
                                        <p:attrNameLst>
                                          <p:attrName>ppt_x</p:attrName>
                                          <p:attrName>ppt_y</p:attrName>
                                        </p:attrNameLst>
                                      </p:cBhvr>
                                    </p:animMotion>
                                  </p:childTnLst>
                                </p:cTn>
                              </p:par>
                            </p:childTnLst>
                          </p:cTn>
                        </p:par>
                        <p:par>
                          <p:cTn id="76" fill="hold">
                            <p:stCondLst>
                              <p:cond delay="0"/>
                            </p:stCondLst>
                            <p:childTnLst>
                              <p:par>
                                <p:cTn id="77" presetClass="path" nodeType="withEffect" presetSubtype="0" presetID="-1" grpId="20" decel="50000" fill="hold">
                                  <p:stCondLst>
                                    <p:cond delay="0"/>
                                  </p:stCondLst>
                                  <p:childTnLst>
                                    <p:animMotion path="M 0.000000 0.000000 L 0.000000 -0.057130" origin="layout" pathEditMode="relative">
                                      <p:cBhvr>
                                        <p:cTn id="78" dur="1000" fill="hold"/>
                                        <p:tgtEl>
                                          <p:spTgt spid="380"/>
                                        </p:tgtEl>
                                        <p:attrNameLst>
                                          <p:attrName>ppt_x</p:attrName>
                                          <p:attrName>ppt_y</p:attrName>
                                        </p:attrNameLst>
                                      </p:cBhvr>
                                    </p:animMotion>
                                  </p:childTnLst>
                                </p:cTn>
                              </p:par>
                            </p:childTnLst>
                          </p:cTn>
                        </p:par>
                        <p:par>
                          <p:cTn id="79" fill="hold">
                            <p:stCondLst>
                              <p:cond delay="0"/>
                            </p:stCondLst>
                            <p:childTnLst>
                              <p:par>
                                <p:cTn id="80" presetClass="path" nodeType="withEffect" presetSubtype="0" presetID="-1" grpId="21" decel="50000" fill="hold">
                                  <p:stCondLst>
                                    <p:cond delay="0"/>
                                  </p:stCondLst>
                                  <p:childTnLst>
                                    <p:animMotion path="M 0.000000 0.000000 L 0.000000 -0.057130" origin="layout" pathEditMode="relative">
                                      <p:cBhvr>
                                        <p:cTn id="81" dur="1000" fill="hold"/>
                                        <p:tgtEl>
                                          <p:spTgt spid="388"/>
                                        </p:tgtEl>
                                        <p:attrNameLst>
                                          <p:attrName>ppt_x</p:attrName>
                                          <p:attrName>ppt_y</p:attrName>
                                        </p:attrNameLst>
                                      </p:cBhvr>
                                    </p:animMotion>
                                  </p:childTnLst>
                                </p:cTn>
                              </p:par>
                            </p:childTnLst>
                          </p:cTn>
                        </p:par>
                        <p:par>
                          <p:cTn id="82" fill="hold">
                            <p:stCondLst>
                              <p:cond delay="0"/>
                            </p:stCondLst>
                            <p:childTnLst>
                              <p:par>
                                <p:cTn id="83" presetClass="path" nodeType="withEffect" presetSubtype="0" presetID="-1" grpId="22" decel="50000" fill="hold">
                                  <p:stCondLst>
                                    <p:cond delay="0"/>
                                  </p:stCondLst>
                                  <p:childTnLst>
                                    <p:animMotion path="M 0.000000 0.000000 L -0.000000 -0.131173" origin="layout" pathEditMode="relative">
                                      <p:cBhvr>
                                        <p:cTn id="84" dur="1000" fill="hold"/>
                                        <p:tgtEl>
                                          <p:spTgt spid="368"/>
                                        </p:tgtEl>
                                        <p:attrNameLst>
                                          <p:attrName>ppt_x</p:attrName>
                                          <p:attrName>ppt_y</p:attrName>
                                        </p:attrNameLst>
                                      </p:cBhvr>
                                    </p:animMotion>
                                  </p:childTnLst>
                                </p:cTn>
                              </p:par>
                            </p:childTnLst>
                          </p:cTn>
                        </p:par>
                        <p:par>
                          <p:cTn id="85" fill="hold">
                            <p:stCondLst>
                              <p:cond delay="0"/>
                            </p:stCondLst>
                            <p:childTnLst>
                              <p:par>
                                <p:cTn id="86" presetClass="path" nodeType="withEffect" presetSubtype="0" presetID="-1" grpId="23" decel="50000" fill="hold">
                                  <p:stCondLst>
                                    <p:cond delay="0"/>
                                  </p:stCondLst>
                                  <p:childTnLst>
                                    <p:animMotion path="M 0.000000 0.000000 L -0.000000 -0.134596" origin="layout" pathEditMode="relative">
                                      <p:cBhvr>
                                        <p:cTn id="87" dur="1000" fill="hold"/>
                                        <p:tgtEl>
                                          <p:spTgt spid="367"/>
                                        </p:tgtEl>
                                        <p:attrNameLst>
                                          <p:attrName>ppt_x</p:attrName>
                                          <p:attrName>ppt_y</p:attrName>
                                        </p:attrNameLst>
                                      </p:cBhvr>
                                    </p:animMotion>
                                  </p:childTnLst>
                                </p:cTn>
                              </p:par>
                            </p:childTnLst>
                          </p:cTn>
                        </p:par>
                        <p:par>
                          <p:cTn id="88" fill="hold">
                            <p:stCondLst>
                              <p:cond delay="0"/>
                            </p:stCondLst>
                            <p:childTnLst>
                              <p:par>
                                <p:cTn id="89" presetClass="path" nodeType="withEffect" presetSubtype="0" presetID="-1" grpId="24" decel="50000" fill="hold">
                                  <p:stCondLst>
                                    <p:cond delay="0"/>
                                  </p:stCondLst>
                                  <p:childTnLst>
                                    <p:animMotion path="M 0.000000 0.000000 L 0.000000 -0.134596" origin="layout" pathEditMode="relative">
                                      <p:cBhvr>
                                        <p:cTn id="90" dur="1000" fill="hold"/>
                                        <p:tgtEl>
                                          <p:spTgt spid="366"/>
                                        </p:tgtEl>
                                        <p:attrNameLst>
                                          <p:attrName>ppt_x</p:attrName>
                                          <p:attrName>ppt_y</p:attrName>
                                        </p:attrNameLst>
                                      </p:cBhvr>
                                    </p:animMotion>
                                  </p:childTnLst>
                                </p:cTn>
                              </p:par>
                            </p:childTnLst>
                          </p:cTn>
                        </p:par>
                        <p:par>
                          <p:cTn id="91" fill="hold">
                            <p:stCondLst>
                              <p:cond delay="0"/>
                            </p:stCondLst>
                            <p:childTnLst>
                              <p:par>
                                <p:cTn id="92" presetClass="path" nodeType="withEffect" presetSubtype="0" presetID="-1" grpId="25" decel="50000" fill="hold">
                                  <p:stCondLst>
                                    <p:cond delay="0"/>
                                  </p:stCondLst>
                                  <p:childTnLst>
                                    <p:animMotion path="M 0.000000 0.000000 L 0.000000 -0.129967" origin="layout" pathEditMode="relative">
                                      <p:cBhvr>
                                        <p:cTn id="93" dur="1000" fill="hold"/>
                                        <p:tgtEl>
                                          <p:spTgt spid="384"/>
                                        </p:tgtEl>
                                        <p:attrNameLst>
                                          <p:attrName>ppt_x</p:attrName>
                                          <p:attrName>ppt_y</p:attrName>
                                        </p:attrNameLst>
                                      </p:cBhvr>
                                    </p:animMotion>
                                  </p:childTnLst>
                                </p:cTn>
                              </p:par>
                            </p:childTnLst>
                          </p:cTn>
                        </p:par>
                        <p:par>
                          <p:cTn id="94" fill="hold">
                            <p:stCondLst>
                              <p:cond delay="0"/>
                            </p:stCondLst>
                            <p:childTnLst>
                              <p:par>
                                <p:cTn id="95" presetClass="path" nodeType="withEffect" presetSubtype="0" presetID="-1" grpId="26" decel="50000" fill="hold">
                                  <p:stCondLst>
                                    <p:cond delay="0"/>
                                  </p:stCondLst>
                                  <p:childTnLst>
                                    <p:animMotion path="M 0.000000 0.000000 L 0.000000 -0.129967" origin="layout" pathEditMode="relative">
                                      <p:cBhvr>
                                        <p:cTn id="96" dur="1000" fill="hold"/>
                                        <p:tgtEl>
                                          <p:spTgt spid="392"/>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Class="entr" nodeType="clickEffect" presetSubtype="0" presetID="1" grpId="27" fill="hold">
                                  <p:stCondLst>
                                    <p:cond delay="0"/>
                                  </p:stCondLst>
                                  <p:iterate type="el" backwards="0">
                                    <p:tmAbs val="0"/>
                                  </p:iterate>
                                  <p:childTnLst>
                                    <p:set>
                                      <p:cBhvr>
                                        <p:cTn id="100" fill="hold"/>
                                        <p:tgtEl>
                                          <p:spTgt spid="393">
                                            <p:bg/>
                                          </p:spTgt>
                                        </p:tgtEl>
                                        <p:attrNameLst>
                                          <p:attrName>style.visibility</p:attrName>
                                        </p:attrNameLst>
                                      </p:cBhvr>
                                      <p:to>
                                        <p:strVal val="visible"/>
                                      </p:to>
                                    </p:set>
                                  </p:childTnLst>
                                </p:cTn>
                              </p:par>
                              <p:par>
                                <p:cTn id="101" presetClass="entr" nodeType="withEffect" presetSubtype="0" presetID="1" grpId="27" fill="hold">
                                  <p:stCondLst>
                                    <p:cond delay="0"/>
                                  </p:stCondLst>
                                  <p:iterate type="el" backwards="0">
                                    <p:tmAbs val="0"/>
                                  </p:iterate>
                                  <p:childTnLst>
                                    <p:set>
                                      <p:cBhvr>
                                        <p:cTn id="102" fill="hold"/>
                                        <p:tgtEl>
                                          <p:spTgt spid="393">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Class="entr" nodeType="clickEffect" presetSubtype="0" presetID="1" grpId="27" fill="hold">
                                  <p:stCondLst>
                                    <p:cond delay="0"/>
                                  </p:stCondLst>
                                  <p:iterate type="el" backwards="0">
                                    <p:tmAbs val="0"/>
                                  </p:iterate>
                                  <p:childTnLst>
                                    <p:set>
                                      <p:cBhvr>
                                        <p:cTn id="106" fill="hold"/>
                                        <p:tgtEl>
                                          <p:spTgt spid="393">
                                            <p:txEl>
                                              <p:pRg st="1" end="1"/>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Class="entr" nodeType="clickEffect" presetSubtype="0" presetID="1" grpId="27" fill="hold">
                                  <p:stCondLst>
                                    <p:cond delay="0"/>
                                  </p:stCondLst>
                                  <p:iterate type="el" backwards="0">
                                    <p:tmAbs val="0"/>
                                  </p:iterate>
                                  <p:childTnLst>
                                    <p:set>
                                      <p:cBhvr>
                                        <p:cTn id="110" fill="hold"/>
                                        <p:tgtEl>
                                          <p:spTgt spid="393">
                                            <p:txEl>
                                              <p:pRg st="2" end="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0" presetID="1" grpId="27" fill="hold">
                                  <p:stCondLst>
                                    <p:cond delay="0"/>
                                  </p:stCondLst>
                                  <p:iterate type="el" backwards="0">
                                    <p:tmAbs val="0"/>
                                  </p:iterate>
                                  <p:childTnLst>
                                    <p:set>
                                      <p:cBhvr>
                                        <p:cTn id="114" fill="hold"/>
                                        <p:tgtEl>
                                          <p:spTgt spid="393">
                                            <p:txEl>
                                              <p:pRg st="3" end="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Class="entr" nodeType="clickEffect" presetSubtype="0" presetID="1" grpId="27" fill="hold">
                                  <p:stCondLst>
                                    <p:cond delay="0"/>
                                  </p:stCondLst>
                                  <p:iterate type="el" backwards="0">
                                    <p:tmAbs val="0"/>
                                  </p:iterate>
                                  <p:childTnLst>
                                    <p:set>
                                      <p:cBhvr>
                                        <p:cTn id="118" fill="hold"/>
                                        <p:tgtEl>
                                          <p:spTgt spid="393">
                                            <p:txEl>
                                              <p:pRg st="4" end="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Class="entr" nodeType="clickEffect" presetSubtype="0" presetID="1" grpId="27" fill="hold">
                                  <p:stCondLst>
                                    <p:cond delay="0"/>
                                  </p:stCondLst>
                                  <p:iterate type="el" backwards="0">
                                    <p:tmAbs val="0"/>
                                  </p:iterate>
                                  <p:childTnLst>
                                    <p:set>
                                      <p:cBhvr>
                                        <p:cTn id="122" fill="hold"/>
                                        <p:tgtEl>
                                          <p:spTgt spid="393">
                                            <p:txEl>
                                              <p:pRg st="5" end="5"/>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32" presetID="4" grpId="28" fill="hold">
                                  <p:stCondLst>
                                    <p:cond delay="0"/>
                                  </p:stCondLst>
                                  <p:iterate type="el" backwards="0">
                                    <p:tmAbs val="0"/>
                                  </p:iterate>
                                  <p:childTnLst>
                                    <p:set>
                                      <p:cBhvr>
                                        <p:cTn id="126" fill="hold"/>
                                        <p:tgtEl>
                                          <p:spTgt spid="394"/>
                                        </p:tgtEl>
                                        <p:attrNameLst>
                                          <p:attrName>style.visibility</p:attrName>
                                        </p:attrNameLst>
                                      </p:cBhvr>
                                      <p:to>
                                        <p:strVal val="visible"/>
                                      </p:to>
                                    </p:set>
                                    <p:animEffect filter="box(out)" transition="in">
                                      <p:cBhvr>
                                        <p:cTn id="127"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4" grpId="1"/>
      <p:bldP build="whole" bldLvl="1" animBg="1" rev="0" advAuto="0" spid="380" grpId="10"/>
      <p:bldP build="whole" bldLvl="1" animBg="1" rev="0" advAuto="0" spid="394" grpId="28"/>
      <p:bldP build="whole" bldLvl="1" animBg="1" rev="0" advAuto="0" spid="392" grpId="12"/>
      <p:bldP build="whole" bldLvl="1" animBg="1" rev="0" advAuto="0" spid="366" grpId="6"/>
      <p:bldP build="p" bldLvl="5" animBg="1" rev="0" advAuto="0" spid="393" grpId="27"/>
      <p:bldP build="whole" bldLvl="1" animBg="1" rev="0" advAuto="0" spid="363" grpId="3"/>
      <p:bldP build="whole" bldLvl="1" animBg="1" rev="0" advAuto="0" spid="388" grpId="11"/>
      <p:bldP build="whole" bldLvl="1" animBg="1" rev="0" advAuto="0" spid="372" grpId="8"/>
      <p:bldP build="whole" bldLvl="1" animBg="1" rev="0" advAuto="0" spid="368" grpId="5"/>
      <p:bldP build="whole" bldLvl="1" animBg="1" rev="0" advAuto="0" spid="362" grpId="2"/>
      <p:bldP build="whole" bldLvl="1" animBg="1" rev="0" advAuto="0" spid="367" grpId="7"/>
      <p:bldP build="whole" bldLvl="1" animBg="1" rev="0" advAuto="0" spid="365" grpId="4"/>
      <p:bldP build="whole" bldLvl="1" animBg="1" rev="0" advAuto="0" spid="376" grpId="9"/>
      <p:bldP build="whole" bldLvl="1" animBg="1" rev="0" advAuto="0" spid="384" grpId="13"/>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96" name="pasted-movie.png" descr="pasted-movie.png"/>
          <p:cNvPicPr>
            <a:picLocks noChangeAspect="1"/>
          </p:cNvPicPr>
          <p:nvPr/>
        </p:nvPicPr>
        <p:blipFill>
          <a:blip r:embed="rId2">
            <a:extLst/>
          </a:blip>
          <a:stretch>
            <a:fillRect/>
          </a:stretch>
        </p:blipFill>
        <p:spPr>
          <a:xfrm>
            <a:off x="4630884" y="2115136"/>
            <a:ext cx="15122232" cy="10520754"/>
          </a:xfrm>
          <a:prstGeom prst="rect">
            <a:avLst/>
          </a:prstGeom>
          <a:ln w="12700">
            <a:miter lim="400000"/>
          </a:ln>
        </p:spPr>
      </p:pic>
      <p:sp>
        <p:nvSpPr>
          <p:cNvPr id="397" name="Kako različite kompleksnosti rastu?"/>
          <p:cNvSpPr txBox="1"/>
          <p:nvPr>
            <p:ph type="title"/>
          </p:nvPr>
        </p:nvSpPr>
        <p:spPr>
          <a:xfrm>
            <a:off x="2092990" y="203772"/>
            <a:ext cx="16088276" cy="1988246"/>
          </a:xfrm>
          <a:prstGeom prst="rect">
            <a:avLst/>
          </a:prstGeom>
        </p:spPr>
        <p:txBody>
          <a:bodyPr/>
          <a:lstStyle/>
          <a:p>
            <a:pPr/>
            <a:r>
              <a:t>Kako različite kompleksnosti rastu?</a:t>
            </a:r>
          </a:p>
        </p:txBody>
      </p:sp>
      <p:sp>
        <p:nvSpPr>
          <p:cNvPr id="398" name="Zamislite algoritam koji ispisuje sve moguće permutacije 20 elemenata…"/>
          <p:cNvSpPr txBox="1"/>
          <p:nvPr>
            <p:ph type="body" sz="quarter" idx="1"/>
          </p:nvPr>
        </p:nvSpPr>
        <p:spPr>
          <a:xfrm>
            <a:off x="16727623" y="3606824"/>
            <a:ext cx="7288940" cy="8047518"/>
          </a:xfrm>
          <a:prstGeom prst="rect">
            <a:avLst/>
          </a:prstGeom>
        </p:spPr>
        <p:txBody>
          <a:bodyPr/>
          <a:lstStyle/>
          <a:p>
            <a:pPr/>
            <a:r>
              <a:t>Zamislite algoritam koji ispisuje </a:t>
            </a:r>
            <a:r>
              <a:rPr>
                <a:latin typeface="+mn-lt"/>
                <a:ea typeface="+mn-ea"/>
                <a:cs typeface="+mn-cs"/>
                <a:sym typeface="Montserrat Thin Bold"/>
              </a:rPr>
              <a:t>sve moguće permutacije 20 elemenata</a:t>
            </a:r>
          </a:p>
          <a:p>
            <a:pPr/>
            <a:r>
              <a:t>To je</a:t>
            </a:r>
            <a:r>
              <a:rPr>
                <a:latin typeface="Helvetica"/>
                <a:ea typeface="Helvetica"/>
                <a:cs typeface="Helvetica"/>
                <a:sym typeface="Helvetica"/>
              </a:rPr>
              <a:t> </a:t>
            </a:r>
            <a:r>
              <a:rPr>
                <a:latin typeface="+mn-lt"/>
                <a:ea typeface="+mn-ea"/>
                <a:cs typeface="+mn-cs"/>
                <a:sym typeface="Montserrat Thin Bold"/>
              </a:rPr>
              <a:t>20! = 2.43 × 10¹⁸</a:t>
            </a:r>
            <a:r>
              <a:t> kombinacija</a:t>
            </a:r>
          </a:p>
          <a:p>
            <a:pPr/>
            <a:r>
              <a:t>Ako svaka operacija traje </a:t>
            </a:r>
            <a:r>
              <a:rPr>
                <a:latin typeface="+mn-lt"/>
                <a:ea typeface="+mn-ea"/>
                <a:cs typeface="+mn-cs"/>
                <a:sym typeface="Montserrat Thin Bold"/>
              </a:rPr>
              <a:t>1 nanosekudnu</a:t>
            </a:r>
            <a:r>
              <a:t>, izvršavanje bi trajalo </a:t>
            </a:r>
            <a:r>
              <a:rPr>
                <a:latin typeface="+mn-lt"/>
                <a:ea typeface="+mn-ea"/>
                <a:cs typeface="+mn-cs"/>
                <a:sym typeface="Montserrat Thin Bold"/>
              </a:rPr>
              <a:t>oko 77 godina</a:t>
            </a:r>
          </a:p>
          <a:p>
            <a:pPr/>
            <a:r>
              <a:t>Kod velikih ulaza, izbor algoritma pravi</a:t>
            </a:r>
            <a:r>
              <a:rPr>
                <a:latin typeface="+mn-lt"/>
                <a:ea typeface="+mn-ea"/>
                <a:cs typeface="+mn-cs"/>
                <a:sym typeface="Montserrat Thin Bold"/>
              </a:rPr>
              <a:t> ogromnu razliku</a:t>
            </a:r>
            <a:r>
              <a:t>: </a:t>
            </a:r>
          </a:p>
          <a:p>
            <a:pPr lvl="1"/>
            <a:r>
              <a:t>Između </a:t>
            </a:r>
            <a:r>
              <a:rPr i="1"/>
              <a:t>radi odmah</a:t>
            </a:r>
            <a:r>
              <a:t> i </a:t>
            </a:r>
          </a:p>
          <a:p>
            <a:pPr lvl="1">
              <a:defRPr i="1"/>
            </a:pPr>
            <a:r>
              <a:t>neće se izvršiti ni za života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96"/>
                                        </p:tgtEl>
                                        <p:attrNameLst>
                                          <p:attrName>style.visibility</p:attrName>
                                        </p:attrNameLst>
                                      </p:cBhvr>
                                      <p:to>
                                        <p:strVal val="visible"/>
                                      </p:to>
                                    </p:set>
                                    <p:anim calcmode="lin" valueType="num">
                                      <p:cBhvr>
                                        <p:cTn id="7" dur="1000" fill="hold"/>
                                        <p:tgtEl>
                                          <p:spTgt spid="396"/>
                                        </p:tgtEl>
                                        <p:attrNameLst>
                                          <p:attrName>ppt_x</p:attrName>
                                        </p:attrNameLst>
                                      </p:cBhvr>
                                      <p:tavLst>
                                        <p:tav tm="0">
                                          <p:val>
                                            <p:strVal val="0-#ppt_w/2"/>
                                          </p:val>
                                        </p:tav>
                                        <p:tav tm="100000">
                                          <p:val>
                                            <p:strVal val="#ppt_x"/>
                                          </p:val>
                                        </p:tav>
                                      </p:tavLst>
                                    </p:anim>
                                    <p:anim calcmode="lin" valueType="num">
                                      <p:cBhvr>
                                        <p:cTn id="8" dur="1000" fill="hold"/>
                                        <p:tgtEl>
                                          <p:spTgt spid="3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path" nodeType="clickEffect" presetSubtype="0" presetID="-1" grpId="2" accel="50000" decel="50000" fill="hold">
                                  <p:stCondLst>
                                    <p:cond delay="0"/>
                                  </p:stCondLst>
                                  <p:childTnLst>
                                    <p:animMotion path="M 0.000000 0.000000 L -0.110417 -0.000926" origin="layout" pathEditMode="relative">
                                      <p:cBhvr>
                                        <p:cTn id="12" dur="1000" fill="hold"/>
                                        <p:tgtEl>
                                          <p:spTgt spid="396"/>
                                        </p:tgtEl>
                                        <p:attrNameLst>
                                          <p:attrName>ppt_x</p:attrName>
                                          <p:attrName>ppt_y</p:attrName>
                                        </p:attrNameLst>
                                      </p:cBhvr>
                                    </p:animMotion>
                                  </p:childTnLst>
                                </p:cTn>
                              </p:par>
                            </p:childTnLst>
                          </p:cTn>
                        </p:par>
                        <p:par>
                          <p:cTn id="13" fill="hold">
                            <p:stCondLst>
                              <p:cond delay="1000"/>
                            </p:stCondLst>
                            <p:childTnLst>
                              <p:par>
                                <p:cTn id="14" presetClass="entr" nodeType="afterEffect" presetSubtype="0" presetID="1" grpId="3" fill="hold">
                                  <p:stCondLst>
                                    <p:cond delay="0"/>
                                  </p:stCondLst>
                                  <p:iterate type="el" backwards="0">
                                    <p:tmAbs val="0"/>
                                  </p:iterate>
                                  <p:childTnLst>
                                    <p:set>
                                      <p:cBhvr>
                                        <p:cTn id="15" fill="hold"/>
                                        <p:tgtEl>
                                          <p:spTgt spid="398">
                                            <p:bg/>
                                          </p:spTgt>
                                        </p:tgtEl>
                                        <p:attrNameLst>
                                          <p:attrName>style.visibility</p:attrName>
                                        </p:attrNameLst>
                                      </p:cBhvr>
                                      <p:to>
                                        <p:strVal val="visible"/>
                                      </p:to>
                                    </p:set>
                                  </p:childTnLst>
                                </p:cTn>
                              </p:par>
                              <p:par>
                                <p:cTn id="16" presetClass="entr" nodeType="withEffect" presetSubtype="0" presetID="1" grpId="3" fill="hold">
                                  <p:stCondLst>
                                    <p:cond delay="0"/>
                                  </p:stCondLst>
                                  <p:iterate type="el" backwards="0">
                                    <p:tmAbs val="0"/>
                                  </p:iterate>
                                  <p:childTnLst>
                                    <p:set>
                                      <p:cBhvr>
                                        <p:cTn id="17" fill="hold"/>
                                        <p:tgtEl>
                                          <p:spTgt spid="398">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3" fill="hold">
                                  <p:stCondLst>
                                    <p:cond delay="0"/>
                                  </p:stCondLst>
                                  <p:iterate type="el" backwards="0">
                                    <p:tmAbs val="0"/>
                                  </p:iterate>
                                  <p:childTnLst>
                                    <p:set>
                                      <p:cBhvr>
                                        <p:cTn id="21" fill="hold"/>
                                        <p:tgtEl>
                                          <p:spTgt spid="398">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3" fill="hold">
                                  <p:stCondLst>
                                    <p:cond delay="0"/>
                                  </p:stCondLst>
                                  <p:iterate type="el" backwards="0">
                                    <p:tmAbs val="0"/>
                                  </p:iterate>
                                  <p:childTnLst>
                                    <p:set>
                                      <p:cBhvr>
                                        <p:cTn id="25" fill="hold"/>
                                        <p:tgtEl>
                                          <p:spTgt spid="398">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3" fill="hold">
                                  <p:stCondLst>
                                    <p:cond delay="0"/>
                                  </p:stCondLst>
                                  <p:iterate type="el" backwards="0">
                                    <p:tmAbs val="0"/>
                                  </p:iterate>
                                  <p:childTnLst>
                                    <p:set>
                                      <p:cBhvr>
                                        <p:cTn id="29" fill="hold"/>
                                        <p:tgtEl>
                                          <p:spTgt spid="398">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3" fill="hold">
                                  <p:stCondLst>
                                    <p:cond delay="0"/>
                                  </p:stCondLst>
                                  <p:iterate type="el" backwards="0">
                                    <p:tmAbs val="0"/>
                                  </p:iterate>
                                  <p:childTnLst>
                                    <p:set>
                                      <p:cBhvr>
                                        <p:cTn id="33" fill="hold"/>
                                        <p:tgtEl>
                                          <p:spTgt spid="398">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3" fill="hold">
                                  <p:stCondLst>
                                    <p:cond delay="0"/>
                                  </p:stCondLst>
                                  <p:iterate type="el" backwards="0">
                                    <p:tmAbs val="0"/>
                                  </p:iterate>
                                  <p:childTnLst>
                                    <p:set>
                                      <p:cBhvr>
                                        <p:cTn id="37" fill="hold"/>
                                        <p:tgtEl>
                                          <p:spTgt spid="39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6" grpId="1"/>
      <p:bldP build="p" bldLvl="5" animBg="1" rev="0" advAuto="0" spid="398"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Rounded Rectangle"/>
          <p:cNvSpPr/>
          <p:nvPr/>
        </p:nvSpPr>
        <p:spPr>
          <a:xfrm>
            <a:off x="1938866" y="9767827"/>
            <a:ext cx="13944998" cy="1420604"/>
          </a:xfrm>
          <a:prstGeom prst="roundRect">
            <a:avLst>
              <a:gd name="adj" fmla="val 13410"/>
            </a:avLst>
          </a:prstGeom>
          <a:solidFill>
            <a:srgbClr val="FFF9C4"/>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01" name="Konstantna vremenska složenost"/>
          <p:cNvSpPr txBox="1"/>
          <p:nvPr>
            <p:ph type="title"/>
          </p:nvPr>
        </p:nvSpPr>
        <p:spPr>
          <a:prstGeom prst="rect">
            <a:avLst/>
          </a:prstGeom>
        </p:spPr>
        <p:txBody>
          <a:bodyPr/>
          <a:lstStyle/>
          <a:p>
            <a:pPr/>
            <a:r>
              <a:t>Konstantna vremenska složenost</a:t>
            </a:r>
          </a:p>
        </p:txBody>
      </p:sp>
      <p:sp>
        <p:nvSpPr>
          <p:cNvPr id="402" name="Operacija koja se uvek izvršava u jednom koraku, bez obzira na veličinu ulaza."/>
          <p:cNvSpPr txBox="1"/>
          <p:nvPr>
            <p:ph type="body" sz="quarter" idx="1"/>
          </p:nvPr>
        </p:nvSpPr>
        <p:spPr>
          <a:xfrm>
            <a:off x="11961816" y="3937754"/>
            <a:ext cx="11505273" cy="2112979"/>
          </a:xfrm>
          <a:prstGeom prst="rect">
            <a:avLst/>
          </a:prstGeom>
        </p:spPr>
        <p:txBody>
          <a:bodyPr/>
          <a:lstStyle/>
          <a:p>
            <a:pPr marL="0" indent="0" algn="ctr">
              <a:buClrTx/>
              <a:buSzTx/>
              <a:buNone/>
              <a:defRPr baseline="-8571" sz="3500"/>
            </a:pPr>
            <a:r>
              <a:t>Operacija koja se </a:t>
            </a:r>
            <a:r>
              <a:rPr>
                <a:latin typeface="+mn-lt"/>
                <a:ea typeface="+mn-ea"/>
                <a:cs typeface="+mn-cs"/>
                <a:sym typeface="Montserrat Thin Bold"/>
              </a:rPr>
              <a:t>uvek izvršava u jednom koraku, bez obzira na veličinu ulaza.</a:t>
            </a:r>
          </a:p>
        </p:txBody>
      </p:sp>
      <p:sp>
        <p:nvSpPr>
          <p:cNvPr id="403" name="Equation"/>
          <p:cNvSpPr txBox="1"/>
          <p:nvPr/>
        </p:nvSpPr>
        <p:spPr>
          <a:xfrm>
            <a:off x="2032000" y="2556891"/>
            <a:ext cx="2684984" cy="996646"/>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1</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m:t>
                  </m:r>
                </m:oMath>
              </m:oMathPara>
            </a14:m>
            <a:endParaRPr sz="9200"/>
          </a:p>
        </p:txBody>
      </p:sp>
      <p:sp>
        <p:nvSpPr>
          <p:cNvPr id="404" name="Primeri:…"/>
          <p:cNvSpPr txBox="1"/>
          <p:nvPr/>
        </p:nvSpPr>
        <p:spPr>
          <a:xfrm>
            <a:off x="2032000" y="6584743"/>
            <a:ext cx="15688733" cy="30458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lnSpc>
                <a:spcPct val="100000"/>
              </a:lnSpc>
              <a:spcBef>
                <a:spcPts val="0"/>
              </a:spcBef>
              <a:defRPr baseline="0" sz="3600">
                <a:latin typeface="+mn-lt"/>
                <a:ea typeface="+mn-ea"/>
                <a:cs typeface="+mn-cs"/>
                <a:sym typeface="Montserrat Thin Bold"/>
              </a:defRPr>
            </a:pPr>
            <a:r>
              <a:t>Primeri:</a:t>
            </a:r>
          </a:p>
          <a:p>
            <a:pPr lvl="1" marL="1117600" indent="-381000">
              <a:buClr>
                <a:schemeClr val="accent6">
                  <a:hueOff val="13513096"/>
                  <a:satOff val="-92324"/>
                  <a:lumOff val="-42615"/>
                </a:schemeClr>
              </a:buClr>
              <a:buSzPct val="123000"/>
              <a:buChar char="⏵"/>
            </a:pPr>
            <a:r>
              <a:t>Pristup elementu po </a:t>
            </a:r>
            <a:r>
              <a:rPr>
                <a:latin typeface="+mn-lt"/>
                <a:ea typeface="+mn-ea"/>
                <a:cs typeface="+mn-cs"/>
                <a:sym typeface="Montserrat Thin Bold"/>
              </a:rPr>
              <a:t>indeksu</a:t>
            </a:r>
          </a:p>
          <a:p>
            <a:pPr lvl="1" marL="1117600" indent="-381000">
              <a:buClr>
                <a:schemeClr val="accent6">
                  <a:hueOff val="13513096"/>
                  <a:satOff val="-92324"/>
                  <a:lumOff val="-42615"/>
                </a:schemeClr>
              </a:buClr>
              <a:buSzPct val="123000"/>
              <a:buChar char="⏵"/>
            </a:pPr>
            <a:r>
              <a:t>Dodavanje/uklanjanje sa </a:t>
            </a:r>
            <a:r>
              <a:rPr>
                <a:latin typeface="+mn-lt"/>
                <a:ea typeface="+mn-ea"/>
                <a:cs typeface="+mn-cs"/>
                <a:sym typeface="Montserrat Thin Bold"/>
              </a:rPr>
              <a:t>stack/queue</a:t>
            </a:r>
          </a:p>
          <a:p>
            <a:pPr lvl="1" marL="1117600" indent="-381000">
              <a:buClr>
                <a:schemeClr val="accent6">
                  <a:hueOff val="13513096"/>
                  <a:satOff val="-92324"/>
                  <a:lumOff val="-42615"/>
                </a:schemeClr>
              </a:buClr>
              <a:buSzPct val="123000"/>
              <a:buChar char="⏵"/>
            </a:pPr>
            <a:r>
              <a:t>Provera da li je broj </a:t>
            </a:r>
            <a:r>
              <a:rPr>
                <a:latin typeface="+mn-lt"/>
                <a:ea typeface="+mn-ea"/>
                <a:cs typeface="+mn-cs"/>
                <a:sym typeface="Montserrat Thin Bold"/>
              </a:rPr>
              <a:t>paran</a:t>
            </a:r>
          </a:p>
        </p:txBody>
      </p:sp>
      <p:sp>
        <p:nvSpPr>
          <p:cNvPr id="405" name="Napomena:…"/>
          <p:cNvSpPr txBox="1"/>
          <p:nvPr/>
        </p:nvSpPr>
        <p:spPr>
          <a:xfrm>
            <a:off x="2032000" y="9767828"/>
            <a:ext cx="13758731" cy="1542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Napomena:</a:t>
            </a:r>
          </a:p>
          <a:p>
            <a:pPr lvl="1" marL="1117600" indent="-381000">
              <a:buClr>
                <a:schemeClr val="accent6">
                  <a:hueOff val="13513096"/>
                  <a:satOff val="-92324"/>
                  <a:lumOff val="-42615"/>
                </a:schemeClr>
              </a:buClr>
              <a:buSzPct val="123000"/>
              <a:buChar char="⏵"/>
            </a:pPr>
            <a14:m>
              <m:oMath>
                <m:r>
                  <a:rPr xmlns:a="http://schemas.openxmlformats.org/drawingml/2006/main" sz="3650" i="1">
                    <a:solidFill>
                      <a:srgbClr val="000000"/>
                    </a:solidFill>
                    <a:latin typeface="Cambria Math" panose="02040503050406030204" pitchFamily="18" charset="0"/>
                  </a:rPr>
                  <m:t>O</m:t>
                </m:r>
                <m:r>
                  <a:rPr xmlns:a="http://schemas.openxmlformats.org/drawingml/2006/main" sz="3650" i="1">
                    <a:solidFill>
                      <a:srgbClr val="000000"/>
                    </a:solidFill>
                    <a:latin typeface="Cambria Math" panose="02040503050406030204" pitchFamily="18" charset="0"/>
                  </a:rPr>
                  <m:t>(</m:t>
                </m:r>
                <m:r>
                  <a:rPr xmlns:a="http://schemas.openxmlformats.org/drawingml/2006/main" sz="3650" i="1">
                    <a:solidFill>
                      <a:srgbClr val="000000"/>
                    </a:solidFill>
                    <a:latin typeface="Cambria Math" panose="02040503050406030204" pitchFamily="18" charset="0"/>
                  </a:rPr>
                  <m:t>1</m:t>
                </m:r>
                <m:r>
                  <a:rPr xmlns:a="http://schemas.openxmlformats.org/drawingml/2006/main" sz="3650" i="1">
                    <a:solidFill>
                      <a:srgbClr val="000000"/>
                    </a:solidFill>
                    <a:latin typeface="Cambria Math" panose="02040503050406030204" pitchFamily="18" charset="0"/>
                  </a:rPr>
                  <m:t>)</m:t>
                </m:r>
              </m:oMath>
            </a14:m>
            <a:r>
              <a:t> ne znaci da je </a:t>
            </a:r>
            <a:r>
              <a:rPr>
                <a:latin typeface="+mn-lt"/>
                <a:ea typeface="+mn-ea"/>
                <a:cs typeface="+mn-cs"/>
                <a:sym typeface="Montserrat Thin Bold"/>
              </a:rPr>
              <a:t>trenunto</a:t>
            </a:r>
            <a:r>
              <a:t>, već da se </a:t>
            </a:r>
            <a:r>
              <a:rPr>
                <a:latin typeface="+mn-lt"/>
                <a:ea typeface="+mn-ea"/>
                <a:cs typeface="+mn-cs"/>
                <a:sym typeface="Montserrat Thin Bold"/>
              </a:rPr>
              <a:t>ne povećava sa rastom </a:t>
            </a:r>
            <a:r>
              <a:rPr i="1">
                <a:latin typeface="+mn-lt"/>
                <a:ea typeface="+mn-ea"/>
                <a:cs typeface="+mn-cs"/>
                <a:sym typeface="Montserrat Thin Bold"/>
              </a:rPr>
              <a:t>n</a:t>
            </a:r>
          </a:p>
        </p:txBody>
      </p:sp>
      <p:pic>
        <p:nvPicPr>
          <p:cNvPr id="406" name="pasted-movie.png" descr="pasted-movie.png"/>
          <p:cNvPicPr>
            <a:picLocks noChangeAspect="1"/>
          </p:cNvPicPr>
          <p:nvPr/>
        </p:nvPicPr>
        <p:blipFill>
          <a:blip r:embed="rId3">
            <a:extLst/>
          </a:blip>
          <a:stretch>
            <a:fillRect/>
          </a:stretch>
        </p:blipFill>
        <p:spPr>
          <a:xfrm>
            <a:off x="2675466" y="2365343"/>
            <a:ext cx="10287001" cy="52578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03"/>
                                        </p:tgtEl>
                                        <p:attrNameLst>
                                          <p:attrName>style.visibility</p:attrName>
                                        </p:attrNameLst>
                                      </p:cBhvr>
                                      <p:to>
                                        <p:strVal val="visible"/>
                                      </p:to>
                                    </p:set>
                                    <p:animEffect filter="wipe(left)" transition="in">
                                      <p:cBhvr>
                                        <p:cTn id="7" dur="1000"/>
                                        <p:tgtEl>
                                          <p:spTgt spid="403"/>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406"/>
                                        </p:tgtEl>
                                        <p:attrNameLst>
                                          <p:attrName>style.visibility</p:attrName>
                                        </p:attrNameLst>
                                      </p:cBhvr>
                                      <p:to>
                                        <p:strVal val="visible"/>
                                      </p:to>
                                    </p:set>
                                    <p:anim calcmode="lin" valueType="num">
                                      <p:cBhvr>
                                        <p:cTn id="11" dur="1000" fill="hold"/>
                                        <p:tgtEl>
                                          <p:spTgt spid="406"/>
                                        </p:tgtEl>
                                        <p:attrNameLst>
                                          <p:attrName>ppt_x</p:attrName>
                                        </p:attrNameLst>
                                      </p:cBhvr>
                                      <p:tavLst>
                                        <p:tav tm="0">
                                          <p:val>
                                            <p:strVal val="0-#ppt_w/2"/>
                                          </p:val>
                                        </p:tav>
                                        <p:tav tm="100000">
                                          <p:val>
                                            <p:strVal val="#ppt_x"/>
                                          </p:val>
                                        </p:tav>
                                      </p:tavLst>
                                    </p:anim>
                                    <p:anim calcmode="lin" valueType="num">
                                      <p:cBhvr>
                                        <p:cTn id="12" dur="1000" fill="hold"/>
                                        <p:tgtEl>
                                          <p:spTgt spid="406"/>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Class="entr" nodeType="afterEffect" presetSubtype="8" presetID="22" grpId="3" fill="hold">
                                  <p:stCondLst>
                                    <p:cond delay="0"/>
                                  </p:stCondLst>
                                  <p:iterate type="el" backwards="0">
                                    <p:tmAbs val="0"/>
                                  </p:iterate>
                                  <p:childTnLst>
                                    <p:set>
                                      <p:cBhvr>
                                        <p:cTn id="15" fill="hold"/>
                                        <p:tgtEl>
                                          <p:spTgt spid="402"/>
                                        </p:tgtEl>
                                        <p:attrNameLst>
                                          <p:attrName>style.visibility</p:attrName>
                                        </p:attrNameLst>
                                      </p:cBhvr>
                                      <p:to>
                                        <p:strVal val="visible"/>
                                      </p:to>
                                    </p:set>
                                    <p:animEffect filter="wipe(left)" transition="in">
                                      <p:cBhvr>
                                        <p:cTn id="16" dur="1000"/>
                                        <p:tgtEl>
                                          <p:spTgt spid="402"/>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404">
                                            <p:bg/>
                                          </p:spTgt>
                                        </p:tgtEl>
                                        <p:attrNameLst>
                                          <p:attrName>style.visibility</p:attrName>
                                        </p:attrNameLst>
                                      </p:cBhvr>
                                      <p:to>
                                        <p:strVal val="visible"/>
                                      </p:to>
                                    </p:set>
                                  </p:childTnLst>
                                </p:cTn>
                              </p:par>
                              <p:par>
                                <p:cTn id="21" presetClass="entr" nodeType="withEffect" presetSubtype="0" presetID="1" grpId="4" fill="hold">
                                  <p:stCondLst>
                                    <p:cond delay="0"/>
                                  </p:stCondLst>
                                  <p:iterate type="el" backwards="0">
                                    <p:tmAbs val="0"/>
                                  </p:iterate>
                                  <p:childTnLst>
                                    <p:set>
                                      <p:cBhvr>
                                        <p:cTn id="22" fill="hold"/>
                                        <p:tgtEl>
                                          <p:spTgt spid="40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0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4" fill="hold">
                                  <p:stCondLst>
                                    <p:cond delay="0"/>
                                  </p:stCondLst>
                                  <p:iterate type="el" backwards="0">
                                    <p:tmAbs val="0"/>
                                  </p:iterate>
                                  <p:childTnLst>
                                    <p:set>
                                      <p:cBhvr>
                                        <p:cTn id="30" fill="hold"/>
                                        <p:tgtEl>
                                          <p:spTgt spid="40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4" fill="hold">
                                  <p:stCondLst>
                                    <p:cond delay="0"/>
                                  </p:stCondLst>
                                  <p:iterate type="el" backwards="0">
                                    <p:tmAbs val="0"/>
                                  </p:iterate>
                                  <p:childTnLst>
                                    <p:set>
                                      <p:cBhvr>
                                        <p:cTn id="34" fill="hold"/>
                                        <p:tgtEl>
                                          <p:spTgt spid="40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32" presetID="4" grpId="5" fill="hold">
                                  <p:stCondLst>
                                    <p:cond delay="0"/>
                                  </p:stCondLst>
                                  <p:iterate type="el" backwards="0">
                                    <p:tmAbs val="0"/>
                                  </p:iterate>
                                  <p:childTnLst>
                                    <p:set>
                                      <p:cBhvr>
                                        <p:cTn id="38" fill="hold"/>
                                        <p:tgtEl>
                                          <p:spTgt spid="400"/>
                                        </p:tgtEl>
                                        <p:attrNameLst>
                                          <p:attrName>style.visibility</p:attrName>
                                        </p:attrNameLst>
                                      </p:cBhvr>
                                      <p:to>
                                        <p:strVal val="visible"/>
                                      </p:to>
                                    </p:set>
                                    <p:animEffect filter="box(out)" transition="in">
                                      <p:cBhvr>
                                        <p:cTn id="39" dur="1000"/>
                                        <p:tgtEl>
                                          <p:spTgt spid="400"/>
                                        </p:tgtEl>
                                      </p:cBhvr>
                                    </p:animEffect>
                                  </p:childTnLst>
                                </p:cTn>
                              </p:par>
                            </p:childTnLst>
                          </p:cTn>
                        </p:par>
                        <p:par>
                          <p:cTn id="40" fill="hold">
                            <p:stCondLst>
                              <p:cond delay="1000"/>
                            </p:stCondLst>
                            <p:childTnLst>
                              <p:par>
                                <p:cTn id="41" presetClass="entr" nodeType="afterEffect" presetSubtype="0" presetID="1" grpId="6" fill="hold">
                                  <p:stCondLst>
                                    <p:cond delay="0"/>
                                  </p:stCondLst>
                                  <p:iterate type="el" backwards="0">
                                    <p:tmAbs val="0"/>
                                  </p:iterate>
                                  <p:childTnLst>
                                    <p:set>
                                      <p:cBhvr>
                                        <p:cTn id="42" fill="hold"/>
                                        <p:tgtEl>
                                          <p:spTgt spid="405">
                                            <p:bg/>
                                          </p:spTgt>
                                        </p:tgtEl>
                                        <p:attrNameLst>
                                          <p:attrName>style.visibility</p:attrName>
                                        </p:attrNameLst>
                                      </p:cBhvr>
                                      <p:to>
                                        <p:strVal val="visible"/>
                                      </p:to>
                                    </p:set>
                                  </p:childTnLst>
                                </p:cTn>
                              </p:par>
                              <p:par>
                                <p:cTn id="43" presetClass="entr" nodeType="withEffect" presetSubtype="0" presetID="1" grpId="6" fill="hold">
                                  <p:stCondLst>
                                    <p:cond delay="0"/>
                                  </p:stCondLst>
                                  <p:iterate type="el" backwards="0">
                                    <p:tmAbs val="0"/>
                                  </p:iterate>
                                  <p:childTnLst>
                                    <p:set>
                                      <p:cBhvr>
                                        <p:cTn id="44" fill="hold"/>
                                        <p:tgtEl>
                                          <p:spTgt spid="40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6" fill="hold">
                                  <p:stCondLst>
                                    <p:cond delay="0"/>
                                  </p:stCondLst>
                                  <p:iterate type="el" backwards="0">
                                    <p:tmAbs val="0"/>
                                  </p:iterate>
                                  <p:childTnLst>
                                    <p:set>
                                      <p:cBhvr>
                                        <p:cTn id="48" fill="hold"/>
                                        <p:tgtEl>
                                          <p:spTgt spid="40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2" grpId="3"/>
      <p:bldP build="whole" bldLvl="1" animBg="1" rev="0" advAuto="0" spid="400" grpId="5"/>
      <p:bldP build="whole" bldLvl="1" animBg="1" rev="0" advAuto="0" spid="406" grpId="2"/>
      <p:bldP build="p" bldLvl="5" animBg="1" rev="0" advAuto="0" spid="405" grpId="6"/>
      <p:bldP build="whole" bldLvl="1" animBg="1" rev="0" advAuto="0" spid="403" grpId="1"/>
      <p:bldP build="p" bldLvl="5" animBg="1" rev="0" advAuto="0" spid="404" grpId="4"/>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Rounded Rectangle"/>
          <p:cNvSpPr/>
          <p:nvPr/>
        </p:nvSpPr>
        <p:spPr>
          <a:xfrm>
            <a:off x="1938866" y="9399527"/>
            <a:ext cx="8915997" cy="1420604"/>
          </a:xfrm>
          <a:prstGeom prst="roundRect">
            <a:avLst>
              <a:gd name="adj" fmla="val 13410"/>
            </a:avLst>
          </a:prstGeom>
          <a:solidFill>
            <a:srgbClr val="FFF9C4"/>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09" name="Logaritmska vremenska složenost"/>
          <p:cNvSpPr txBox="1"/>
          <p:nvPr>
            <p:ph type="title"/>
          </p:nvPr>
        </p:nvSpPr>
        <p:spPr>
          <a:prstGeom prst="rect">
            <a:avLst/>
          </a:prstGeom>
        </p:spPr>
        <p:txBody>
          <a:bodyPr/>
          <a:lstStyle/>
          <a:p>
            <a:pPr/>
            <a:r>
              <a:t>Logaritmska vremenska složenost</a:t>
            </a:r>
          </a:p>
        </p:txBody>
      </p:sp>
      <p:sp>
        <p:nvSpPr>
          <p:cNvPr id="410" name="Broj koraka ne raste linearno, već se povećava mnogo sporije — logaritamski."/>
          <p:cNvSpPr txBox="1"/>
          <p:nvPr>
            <p:ph type="body" sz="quarter" idx="1"/>
          </p:nvPr>
        </p:nvSpPr>
        <p:spPr>
          <a:xfrm>
            <a:off x="11538483" y="4480789"/>
            <a:ext cx="11505273" cy="1638912"/>
          </a:xfrm>
          <a:prstGeom prst="rect">
            <a:avLst/>
          </a:prstGeom>
        </p:spPr>
        <p:txBody>
          <a:bodyPr/>
          <a:lstStyle/>
          <a:p>
            <a:pPr marL="0" indent="0" algn="ctr">
              <a:buClrTx/>
              <a:buSzTx/>
              <a:buNone/>
              <a:defRPr baseline="-8571" sz="3500"/>
            </a:pPr>
            <a:r>
              <a:t>Broj koraka ne raste linearno, već se povećava </a:t>
            </a:r>
            <a:r>
              <a:rPr>
                <a:latin typeface="+mn-lt"/>
                <a:ea typeface="+mn-ea"/>
                <a:cs typeface="+mn-cs"/>
                <a:sym typeface="Montserrat Thin Bold"/>
              </a:rPr>
              <a:t>mnogo sporije — logaritamski.</a:t>
            </a:r>
          </a:p>
        </p:txBody>
      </p:sp>
      <p:sp>
        <p:nvSpPr>
          <p:cNvPr id="411" name="Equation"/>
          <p:cNvSpPr txBox="1"/>
          <p:nvPr/>
        </p:nvSpPr>
        <p:spPr>
          <a:xfrm>
            <a:off x="2032000" y="2556891"/>
            <a:ext cx="4373322" cy="1038709"/>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l</m:t>
                  </m:r>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g</m:t>
                  </m:r>
                  <m:r>
                    <a:rPr xmlns:a="http://schemas.openxmlformats.org/drawingml/2006/main" sz="9200" i="1">
                      <a:solidFill>
                        <a:srgbClr val="000000"/>
                      </a:solidFill>
                      <a:latin typeface="Cambria Math" panose="02040503050406030204" pitchFamily="18" charset="0"/>
                    </a:rPr>
                    <m:t>n</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m:t>
                  </m:r>
                </m:oMath>
              </m:oMathPara>
            </a14:m>
            <a:endParaRPr sz="9200"/>
          </a:p>
        </p:txBody>
      </p:sp>
      <p:sp>
        <p:nvSpPr>
          <p:cNvPr id="412" name="Primeri:…"/>
          <p:cNvSpPr txBox="1"/>
          <p:nvPr/>
        </p:nvSpPr>
        <p:spPr>
          <a:xfrm>
            <a:off x="2032000" y="6927643"/>
            <a:ext cx="15688733" cy="19882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lnSpc>
                <a:spcPct val="100000"/>
              </a:lnSpc>
              <a:spcBef>
                <a:spcPts val="0"/>
              </a:spcBef>
              <a:defRPr baseline="0" sz="3600">
                <a:latin typeface="+mn-lt"/>
                <a:ea typeface="+mn-ea"/>
                <a:cs typeface="+mn-cs"/>
                <a:sym typeface="Montserrat Thin Bold"/>
              </a:defRPr>
            </a:pPr>
            <a:r>
              <a:t>Primeri:</a:t>
            </a:r>
          </a:p>
          <a:p>
            <a:pPr lvl="1" marL="1117600" indent="-381000">
              <a:buClr>
                <a:schemeClr val="accent6">
                  <a:hueOff val="13513096"/>
                  <a:satOff val="-92324"/>
                  <a:lumOff val="-42615"/>
                </a:schemeClr>
              </a:buClr>
              <a:buSzPct val="123000"/>
              <a:buChar char="⏵"/>
              <a:defRPr>
                <a:latin typeface="+mn-lt"/>
                <a:ea typeface="+mn-ea"/>
                <a:cs typeface="+mn-cs"/>
                <a:sym typeface="Montserrat Thin Bold"/>
              </a:defRPr>
            </a:pPr>
            <a:r>
              <a:t>Binarna pretraga</a:t>
            </a:r>
          </a:p>
          <a:p>
            <a:pPr lvl="1" marL="1117600" indent="-381000">
              <a:buClr>
                <a:schemeClr val="accent6">
                  <a:hueOff val="13513096"/>
                  <a:satOff val="-92324"/>
                  <a:lumOff val="-42615"/>
                </a:schemeClr>
              </a:buClr>
              <a:buSzPct val="123000"/>
              <a:buChar char="⏵"/>
            </a:pPr>
            <a:r>
              <a:t>Algoritmi koji </a:t>
            </a:r>
            <a:r>
              <a:rPr>
                <a:latin typeface="+mn-lt"/>
                <a:ea typeface="+mn-ea"/>
                <a:cs typeface="+mn-cs"/>
                <a:sym typeface="Montserrat Thin Bold"/>
              </a:rPr>
              <a:t>redukuju veličinu problema na pola</a:t>
            </a:r>
            <a:r>
              <a:t> u svakoj iteraciji</a:t>
            </a:r>
          </a:p>
        </p:txBody>
      </p:sp>
      <p:sp>
        <p:nvSpPr>
          <p:cNvPr id="413" name="Napomena:…"/>
          <p:cNvSpPr txBox="1"/>
          <p:nvPr/>
        </p:nvSpPr>
        <p:spPr>
          <a:xfrm>
            <a:off x="2032000" y="9399528"/>
            <a:ext cx="8633023" cy="1542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Napomena:</a:t>
            </a:r>
          </a:p>
          <a:p>
            <a:pPr lvl="1" marL="1117600" indent="-381000">
              <a:buClr>
                <a:schemeClr val="accent6">
                  <a:hueOff val="13513096"/>
                  <a:satOff val="-92324"/>
                  <a:lumOff val="-42615"/>
                </a:schemeClr>
              </a:buClr>
              <a:buSzPct val="123000"/>
              <a:buChar char="⏵"/>
            </a:pPr>
            <a:r>
              <a:t>Tipicno kod </a:t>
            </a:r>
            <a:r>
              <a:rPr>
                <a:latin typeface="+mn-lt"/>
                <a:ea typeface="+mn-ea"/>
                <a:cs typeface="+mn-cs"/>
                <a:sym typeface="Montserrat Thin Bold"/>
              </a:rPr>
              <a:t>divide &amp; conquer</a:t>
            </a:r>
            <a:r>
              <a:t> pristupa</a:t>
            </a:r>
          </a:p>
        </p:txBody>
      </p:sp>
      <p:pic>
        <p:nvPicPr>
          <p:cNvPr id="414" name="pasted-movie.png" descr="pasted-movie.png"/>
          <p:cNvPicPr>
            <a:picLocks noChangeAspect="1"/>
          </p:cNvPicPr>
          <p:nvPr/>
        </p:nvPicPr>
        <p:blipFill>
          <a:blip r:embed="rId2">
            <a:extLst/>
          </a:blip>
          <a:stretch>
            <a:fillRect/>
          </a:stretch>
        </p:blipFill>
        <p:spPr>
          <a:xfrm>
            <a:off x="2679700" y="2417345"/>
            <a:ext cx="10287000" cy="57658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11"/>
                                        </p:tgtEl>
                                        <p:attrNameLst>
                                          <p:attrName>style.visibility</p:attrName>
                                        </p:attrNameLst>
                                      </p:cBhvr>
                                      <p:to>
                                        <p:strVal val="visible"/>
                                      </p:to>
                                    </p:set>
                                    <p:animEffect filter="wipe(left)" transition="in">
                                      <p:cBhvr>
                                        <p:cTn id="7" dur="1000"/>
                                        <p:tgtEl>
                                          <p:spTgt spid="411"/>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414"/>
                                        </p:tgtEl>
                                        <p:attrNameLst>
                                          <p:attrName>style.visibility</p:attrName>
                                        </p:attrNameLst>
                                      </p:cBhvr>
                                      <p:to>
                                        <p:strVal val="visible"/>
                                      </p:to>
                                    </p:set>
                                    <p:anim calcmode="lin" valueType="num">
                                      <p:cBhvr>
                                        <p:cTn id="11" dur="1000" fill="hold"/>
                                        <p:tgtEl>
                                          <p:spTgt spid="414"/>
                                        </p:tgtEl>
                                        <p:attrNameLst>
                                          <p:attrName>ppt_x</p:attrName>
                                        </p:attrNameLst>
                                      </p:cBhvr>
                                      <p:tavLst>
                                        <p:tav tm="0">
                                          <p:val>
                                            <p:strVal val="0-#ppt_w/2"/>
                                          </p:val>
                                        </p:tav>
                                        <p:tav tm="100000">
                                          <p:val>
                                            <p:strVal val="#ppt_x"/>
                                          </p:val>
                                        </p:tav>
                                      </p:tavLst>
                                    </p:anim>
                                    <p:anim calcmode="lin" valueType="num">
                                      <p:cBhvr>
                                        <p:cTn id="12" dur="1000" fill="hold"/>
                                        <p:tgtEl>
                                          <p:spTgt spid="414"/>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Class="entr" nodeType="afterEffect" presetSubtype="8" presetID="22" grpId="3" fill="hold">
                                  <p:stCondLst>
                                    <p:cond delay="0"/>
                                  </p:stCondLst>
                                  <p:iterate type="el" backwards="0">
                                    <p:tmAbs val="0"/>
                                  </p:iterate>
                                  <p:childTnLst>
                                    <p:set>
                                      <p:cBhvr>
                                        <p:cTn id="15" fill="hold"/>
                                        <p:tgtEl>
                                          <p:spTgt spid="410"/>
                                        </p:tgtEl>
                                        <p:attrNameLst>
                                          <p:attrName>style.visibility</p:attrName>
                                        </p:attrNameLst>
                                      </p:cBhvr>
                                      <p:to>
                                        <p:strVal val="visible"/>
                                      </p:to>
                                    </p:set>
                                    <p:animEffect filter="wipe(left)" transition="in">
                                      <p:cBhvr>
                                        <p:cTn id="16" dur="1000"/>
                                        <p:tgtEl>
                                          <p:spTgt spid="410"/>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412">
                                            <p:bg/>
                                          </p:spTgt>
                                        </p:tgtEl>
                                        <p:attrNameLst>
                                          <p:attrName>style.visibility</p:attrName>
                                        </p:attrNameLst>
                                      </p:cBhvr>
                                      <p:to>
                                        <p:strVal val="visible"/>
                                      </p:to>
                                    </p:set>
                                  </p:childTnLst>
                                </p:cTn>
                              </p:par>
                              <p:par>
                                <p:cTn id="21" presetClass="entr" nodeType="withEffect" presetSubtype="0" presetID="1" grpId="4" fill="hold">
                                  <p:stCondLst>
                                    <p:cond delay="0"/>
                                  </p:stCondLst>
                                  <p:iterate type="el" backwards="0">
                                    <p:tmAbs val="0"/>
                                  </p:iterate>
                                  <p:childTnLst>
                                    <p:set>
                                      <p:cBhvr>
                                        <p:cTn id="22" fill="hold"/>
                                        <p:tgtEl>
                                          <p:spTgt spid="4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4" fill="hold">
                                  <p:stCondLst>
                                    <p:cond delay="0"/>
                                  </p:stCondLst>
                                  <p:iterate type="el" backwards="0">
                                    <p:tmAbs val="0"/>
                                  </p:iterate>
                                  <p:childTnLst>
                                    <p:set>
                                      <p:cBhvr>
                                        <p:cTn id="30" fill="hold"/>
                                        <p:tgtEl>
                                          <p:spTgt spid="41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32" presetID="4" grpId="5" fill="hold">
                                  <p:stCondLst>
                                    <p:cond delay="0"/>
                                  </p:stCondLst>
                                  <p:iterate type="el" backwards="0">
                                    <p:tmAbs val="0"/>
                                  </p:iterate>
                                  <p:childTnLst>
                                    <p:set>
                                      <p:cBhvr>
                                        <p:cTn id="34" fill="hold"/>
                                        <p:tgtEl>
                                          <p:spTgt spid="408"/>
                                        </p:tgtEl>
                                        <p:attrNameLst>
                                          <p:attrName>style.visibility</p:attrName>
                                        </p:attrNameLst>
                                      </p:cBhvr>
                                      <p:to>
                                        <p:strVal val="visible"/>
                                      </p:to>
                                    </p:set>
                                    <p:animEffect filter="box(out)" transition="in">
                                      <p:cBhvr>
                                        <p:cTn id="35" dur="1000"/>
                                        <p:tgtEl>
                                          <p:spTgt spid="408"/>
                                        </p:tgtEl>
                                      </p:cBhvr>
                                    </p:animEffect>
                                  </p:childTnLst>
                                </p:cTn>
                              </p:par>
                            </p:childTnLst>
                          </p:cTn>
                        </p:par>
                        <p:par>
                          <p:cTn id="36" fill="hold">
                            <p:stCondLst>
                              <p:cond delay="1000"/>
                            </p:stCondLst>
                            <p:childTnLst>
                              <p:par>
                                <p:cTn id="37" presetClass="entr" nodeType="afterEffect" presetSubtype="0" presetID="1" grpId="6" fill="hold">
                                  <p:stCondLst>
                                    <p:cond delay="0"/>
                                  </p:stCondLst>
                                  <p:iterate type="el" backwards="0">
                                    <p:tmAbs val="0"/>
                                  </p:iterate>
                                  <p:childTnLst>
                                    <p:set>
                                      <p:cBhvr>
                                        <p:cTn id="38" fill="hold"/>
                                        <p:tgtEl>
                                          <p:spTgt spid="413">
                                            <p:bg/>
                                          </p:spTgt>
                                        </p:tgtEl>
                                        <p:attrNameLst>
                                          <p:attrName>style.visibility</p:attrName>
                                        </p:attrNameLst>
                                      </p:cBhvr>
                                      <p:to>
                                        <p:strVal val="visible"/>
                                      </p:to>
                                    </p:set>
                                  </p:childTnLst>
                                </p:cTn>
                              </p:par>
                              <p:par>
                                <p:cTn id="39" presetClass="entr" nodeType="withEffect" presetSubtype="0" presetID="1" grpId="6" fill="hold">
                                  <p:stCondLst>
                                    <p:cond delay="0"/>
                                  </p:stCondLst>
                                  <p:iterate type="el" backwards="0">
                                    <p:tmAbs val="0"/>
                                  </p:iterate>
                                  <p:childTnLst>
                                    <p:set>
                                      <p:cBhvr>
                                        <p:cTn id="40" fill="hold"/>
                                        <p:tgtEl>
                                          <p:spTgt spid="41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6" fill="hold">
                                  <p:stCondLst>
                                    <p:cond delay="0"/>
                                  </p:stCondLst>
                                  <p:iterate type="el" backwards="0">
                                    <p:tmAbs val="0"/>
                                  </p:iterate>
                                  <p:childTnLst>
                                    <p:set>
                                      <p:cBhvr>
                                        <p:cTn id="44" fill="hold"/>
                                        <p:tgtEl>
                                          <p:spTgt spid="41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13" grpId="6"/>
      <p:bldP build="whole" bldLvl="1" animBg="1" rev="0" advAuto="0" spid="411" grpId="1"/>
      <p:bldP build="whole" bldLvl="1" animBg="1" rev="0" advAuto="0" spid="414" grpId="2"/>
      <p:bldP build="whole" bldLvl="1" animBg="1" rev="0" advAuto="0" spid="410" grpId="3"/>
      <p:bldP build="p" bldLvl="5" animBg="1" rev="0" advAuto="0" spid="412" grpId="4"/>
      <p:bldP build="whole" bldLvl="1" animBg="1" rev="0" advAuto="0" spid="408" grpId="5"/>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Linearna vremenska složenost"/>
          <p:cNvSpPr txBox="1"/>
          <p:nvPr>
            <p:ph type="title"/>
          </p:nvPr>
        </p:nvSpPr>
        <p:spPr>
          <a:prstGeom prst="rect">
            <a:avLst/>
          </a:prstGeom>
        </p:spPr>
        <p:txBody>
          <a:bodyPr/>
          <a:lstStyle/>
          <a:p>
            <a:pPr/>
            <a:r>
              <a:t>Linearna vremenska složenost</a:t>
            </a:r>
          </a:p>
        </p:txBody>
      </p:sp>
      <p:sp>
        <p:nvSpPr>
          <p:cNvPr id="417" name="Broj izvršenih operacija raste linearnom brzinom u odnosu na veličinu ulaza. Ako se ulaz udvostruči, duplo više operacija se izvršava."/>
          <p:cNvSpPr txBox="1"/>
          <p:nvPr>
            <p:ph type="body" sz="quarter" idx="1"/>
          </p:nvPr>
        </p:nvSpPr>
        <p:spPr>
          <a:xfrm>
            <a:off x="12012616" y="3982711"/>
            <a:ext cx="11505273" cy="2635068"/>
          </a:xfrm>
          <a:prstGeom prst="rect">
            <a:avLst/>
          </a:prstGeom>
        </p:spPr>
        <p:txBody>
          <a:bodyPr/>
          <a:lstStyle/>
          <a:p>
            <a:pPr marL="0" indent="0" algn="ctr">
              <a:buClrTx/>
              <a:buSzTx/>
              <a:buNone/>
              <a:defRPr baseline="-8571" sz="3500"/>
            </a:pPr>
            <a:r>
              <a:t>Broj izvršenih operacija raste </a:t>
            </a:r>
            <a:r>
              <a:rPr>
                <a:latin typeface="+mn-lt"/>
                <a:ea typeface="+mn-ea"/>
                <a:cs typeface="+mn-cs"/>
                <a:sym typeface="Montserrat Thin Bold"/>
              </a:rPr>
              <a:t>linearnom brzinom</a:t>
            </a:r>
            <a:r>
              <a:t> u odnosu na veličinu ulaza. Ako se ulaz </a:t>
            </a:r>
            <a:r>
              <a:rPr>
                <a:latin typeface="+mn-lt"/>
                <a:ea typeface="+mn-ea"/>
                <a:cs typeface="+mn-cs"/>
                <a:sym typeface="Montserrat Thin Bold"/>
              </a:rPr>
              <a:t>udvostruči</a:t>
            </a:r>
            <a:r>
              <a:t>, duplo više operacija se izvršava.</a:t>
            </a:r>
          </a:p>
        </p:txBody>
      </p:sp>
      <p:sp>
        <p:nvSpPr>
          <p:cNvPr id="418" name="Equation"/>
          <p:cNvSpPr txBox="1"/>
          <p:nvPr/>
        </p:nvSpPr>
        <p:spPr>
          <a:xfrm>
            <a:off x="2032000" y="2556891"/>
            <a:ext cx="2684984" cy="996646"/>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n</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m:t>
                  </m:r>
                </m:oMath>
              </m:oMathPara>
            </a14:m>
            <a:endParaRPr sz="9200"/>
          </a:p>
        </p:txBody>
      </p:sp>
      <p:sp>
        <p:nvSpPr>
          <p:cNvPr id="419" name="Primeri:…"/>
          <p:cNvSpPr txBox="1"/>
          <p:nvPr/>
        </p:nvSpPr>
        <p:spPr>
          <a:xfrm>
            <a:off x="2032000" y="6927643"/>
            <a:ext cx="15688733" cy="31527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lnSpc>
                <a:spcPct val="100000"/>
              </a:lnSpc>
              <a:spcBef>
                <a:spcPts val="0"/>
              </a:spcBef>
              <a:defRPr baseline="0" sz="3600">
                <a:latin typeface="+mn-lt"/>
                <a:ea typeface="+mn-ea"/>
                <a:cs typeface="+mn-cs"/>
                <a:sym typeface="Montserrat Thin Bold"/>
              </a:defRPr>
            </a:pPr>
            <a:r>
              <a:t>Primeri:</a:t>
            </a:r>
          </a:p>
          <a:p>
            <a:pPr lvl="1" marL="1117600" indent="-381000">
              <a:buClr>
                <a:schemeClr val="accent6">
                  <a:hueOff val="13513096"/>
                  <a:satOff val="-92324"/>
                  <a:lumOff val="-42615"/>
                </a:schemeClr>
              </a:buClr>
              <a:buSzPct val="123000"/>
              <a:buChar char="⏵"/>
              <a:defRPr>
                <a:latin typeface="+mn-lt"/>
                <a:ea typeface="+mn-ea"/>
                <a:cs typeface="+mn-cs"/>
                <a:sym typeface="Montserrat Thin Bold"/>
              </a:defRPr>
            </a:pPr>
            <a:r>
              <a:t>Linearna pretraga</a:t>
            </a:r>
          </a:p>
          <a:p>
            <a:pPr lvl="1" marL="1117600" indent="-381000">
              <a:buClr>
                <a:schemeClr val="accent6">
                  <a:hueOff val="13513096"/>
                  <a:satOff val="-92324"/>
                  <a:lumOff val="-42615"/>
                </a:schemeClr>
              </a:buClr>
              <a:buSzPct val="123000"/>
              <a:buChar char="⏵"/>
            </a:pPr>
            <a:r>
              <a:t>Provera da li je niz </a:t>
            </a:r>
            <a:r>
              <a:rPr>
                <a:latin typeface="+mn-lt"/>
                <a:ea typeface="+mn-ea"/>
                <a:cs typeface="+mn-cs"/>
                <a:sym typeface="Montserrat Thin Bold"/>
              </a:rPr>
              <a:t>palindrom</a:t>
            </a:r>
          </a:p>
          <a:p>
            <a:pPr lvl="1" marL="1117600" indent="-381000">
              <a:buClr>
                <a:schemeClr val="accent6">
                  <a:hueOff val="13513096"/>
                  <a:satOff val="-92324"/>
                  <a:lumOff val="-42615"/>
                </a:schemeClr>
              </a:buClr>
              <a:buSzPct val="123000"/>
              <a:buChar char="⏵"/>
            </a:pPr>
            <a:r>
              <a:rPr>
                <a:latin typeface="+mn-lt"/>
                <a:ea typeface="+mn-ea"/>
                <a:cs typeface="+mn-cs"/>
                <a:sym typeface="Montserrat Thin Bold"/>
              </a:rPr>
              <a:t>Sumiranje/iteracija</a:t>
            </a:r>
            <a:r>
              <a:t> kroz listu</a:t>
            </a:r>
          </a:p>
        </p:txBody>
      </p:sp>
      <p:pic>
        <p:nvPicPr>
          <p:cNvPr id="420" name="pasted-movie.png" descr="pasted-movie.png"/>
          <p:cNvPicPr>
            <a:picLocks noChangeAspect="1"/>
          </p:cNvPicPr>
          <p:nvPr/>
        </p:nvPicPr>
        <p:blipFill>
          <a:blip r:embed="rId2">
            <a:extLst/>
          </a:blip>
          <a:stretch>
            <a:fillRect/>
          </a:stretch>
        </p:blipFill>
        <p:spPr>
          <a:xfrm>
            <a:off x="2679700" y="2417345"/>
            <a:ext cx="10287000" cy="5765801"/>
          </a:xfrm>
          <a:prstGeom prst="rect">
            <a:avLst/>
          </a:prstGeom>
          <a:ln w="12700">
            <a:miter lim="400000"/>
          </a:ln>
        </p:spPr>
      </p:pic>
      <p:sp>
        <p:nvSpPr>
          <p:cNvPr id="421" name="Rounded Rectangle"/>
          <p:cNvSpPr/>
          <p:nvPr/>
        </p:nvSpPr>
        <p:spPr>
          <a:xfrm>
            <a:off x="1938866" y="9894827"/>
            <a:ext cx="16256927" cy="1420604"/>
          </a:xfrm>
          <a:prstGeom prst="roundRect">
            <a:avLst>
              <a:gd name="adj" fmla="val 13410"/>
            </a:avLst>
          </a:prstGeom>
          <a:solidFill>
            <a:srgbClr val="FFF9C4"/>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22" name="Napomena:…"/>
          <p:cNvSpPr txBox="1"/>
          <p:nvPr/>
        </p:nvSpPr>
        <p:spPr>
          <a:xfrm>
            <a:off x="2032000" y="9894828"/>
            <a:ext cx="16256926" cy="1542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Napomena:</a:t>
            </a:r>
          </a:p>
          <a:p>
            <a:pPr lvl="1" marL="1117600" indent="-381000">
              <a:buClr>
                <a:schemeClr val="accent6">
                  <a:hueOff val="13513096"/>
                  <a:satOff val="-92324"/>
                  <a:lumOff val="-42615"/>
                </a:schemeClr>
              </a:buClr>
              <a:buSzPct val="123000"/>
              <a:buChar char="⏵"/>
            </a:pPr>
            <a:r>
              <a:t>Često se javlja kod algoritama koji </a:t>
            </a:r>
            <a:r>
              <a:rPr>
                <a:latin typeface="+mn-lt"/>
                <a:ea typeface="+mn-ea"/>
                <a:cs typeface="+mn-cs"/>
                <a:sym typeface="Montserrat Thin Bold"/>
              </a:rPr>
              <a:t>moraju obraditi svaki element </a:t>
            </a:r>
            <a:r>
              <a:t>bar jednom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18"/>
                                        </p:tgtEl>
                                        <p:attrNameLst>
                                          <p:attrName>style.visibility</p:attrName>
                                        </p:attrNameLst>
                                      </p:cBhvr>
                                      <p:to>
                                        <p:strVal val="visible"/>
                                      </p:to>
                                    </p:set>
                                    <p:animEffect filter="wipe(left)" transition="in">
                                      <p:cBhvr>
                                        <p:cTn id="7" dur="1000"/>
                                        <p:tgtEl>
                                          <p:spTgt spid="418"/>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420"/>
                                        </p:tgtEl>
                                        <p:attrNameLst>
                                          <p:attrName>style.visibility</p:attrName>
                                        </p:attrNameLst>
                                      </p:cBhvr>
                                      <p:to>
                                        <p:strVal val="visible"/>
                                      </p:to>
                                    </p:set>
                                    <p:anim calcmode="lin" valueType="num">
                                      <p:cBhvr>
                                        <p:cTn id="11" dur="1000" fill="hold"/>
                                        <p:tgtEl>
                                          <p:spTgt spid="420"/>
                                        </p:tgtEl>
                                        <p:attrNameLst>
                                          <p:attrName>ppt_x</p:attrName>
                                        </p:attrNameLst>
                                      </p:cBhvr>
                                      <p:tavLst>
                                        <p:tav tm="0">
                                          <p:val>
                                            <p:strVal val="0-#ppt_w/2"/>
                                          </p:val>
                                        </p:tav>
                                        <p:tav tm="100000">
                                          <p:val>
                                            <p:strVal val="#ppt_x"/>
                                          </p:val>
                                        </p:tav>
                                      </p:tavLst>
                                    </p:anim>
                                    <p:anim calcmode="lin" valueType="num">
                                      <p:cBhvr>
                                        <p:cTn id="12" dur="1000" fill="hold"/>
                                        <p:tgtEl>
                                          <p:spTgt spid="420"/>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Class="entr" nodeType="afterEffect" presetSubtype="8" presetID="22" grpId="3" fill="hold">
                                  <p:stCondLst>
                                    <p:cond delay="0"/>
                                  </p:stCondLst>
                                  <p:iterate type="el" backwards="0">
                                    <p:tmAbs val="0"/>
                                  </p:iterate>
                                  <p:childTnLst>
                                    <p:set>
                                      <p:cBhvr>
                                        <p:cTn id="15" fill="hold"/>
                                        <p:tgtEl>
                                          <p:spTgt spid="417"/>
                                        </p:tgtEl>
                                        <p:attrNameLst>
                                          <p:attrName>style.visibility</p:attrName>
                                        </p:attrNameLst>
                                      </p:cBhvr>
                                      <p:to>
                                        <p:strVal val="visible"/>
                                      </p:to>
                                    </p:set>
                                    <p:animEffect filter="wipe(left)" transition="in">
                                      <p:cBhvr>
                                        <p:cTn id="16" dur="1000"/>
                                        <p:tgtEl>
                                          <p:spTgt spid="417"/>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419">
                                            <p:bg/>
                                          </p:spTgt>
                                        </p:tgtEl>
                                        <p:attrNameLst>
                                          <p:attrName>style.visibility</p:attrName>
                                        </p:attrNameLst>
                                      </p:cBhvr>
                                      <p:to>
                                        <p:strVal val="visible"/>
                                      </p:to>
                                    </p:set>
                                  </p:childTnLst>
                                </p:cTn>
                              </p:par>
                              <p:par>
                                <p:cTn id="21" presetClass="entr" nodeType="withEffect" presetSubtype="0" presetID="1" grpId="4" fill="hold">
                                  <p:stCondLst>
                                    <p:cond delay="0"/>
                                  </p:stCondLst>
                                  <p:iterate type="el" backwards="0">
                                    <p:tmAbs val="0"/>
                                  </p:iterate>
                                  <p:childTnLst>
                                    <p:set>
                                      <p:cBhvr>
                                        <p:cTn id="22" fill="hold"/>
                                        <p:tgtEl>
                                          <p:spTgt spid="41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1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4" fill="hold">
                                  <p:stCondLst>
                                    <p:cond delay="0"/>
                                  </p:stCondLst>
                                  <p:iterate type="el" backwards="0">
                                    <p:tmAbs val="0"/>
                                  </p:iterate>
                                  <p:childTnLst>
                                    <p:set>
                                      <p:cBhvr>
                                        <p:cTn id="30" fill="hold"/>
                                        <p:tgtEl>
                                          <p:spTgt spid="41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4" fill="hold">
                                  <p:stCondLst>
                                    <p:cond delay="0"/>
                                  </p:stCondLst>
                                  <p:iterate type="el" backwards="0">
                                    <p:tmAbs val="0"/>
                                  </p:iterate>
                                  <p:childTnLst>
                                    <p:set>
                                      <p:cBhvr>
                                        <p:cTn id="34" fill="hold"/>
                                        <p:tgtEl>
                                          <p:spTgt spid="41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32" presetID="4" grpId="5" fill="hold">
                                  <p:stCondLst>
                                    <p:cond delay="0"/>
                                  </p:stCondLst>
                                  <p:iterate type="el" backwards="0">
                                    <p:tmAbs val="0"/>
                                  </p:iterate>
                                  <p:childTnLst>
                                    <p:set>
                                      <p:cBhvr>
                                        <p:cTn id="38" fill="hold"/>
                                        <p:tgtEl>
                                          <p:spTgt spid="421"/>
                                        </p:tgtEl>
                                        <p:attrNameLst>
                                          <p:attrName>style.visibility</p:attrName>
                                        </p:attrNameLst>
                                      </p:cBhvr>
                                      <p:to>
                                        <p:strVal val="visible"/>
                                      </p:to>
                                    </p:set>
                                    <p:animEffect filter="box(out)" transition="in">
                                      <p:cBhvr>
                                        <p:cTn id="39" dur="1000"/>
                                        <p:tgtEl>
                                          <p:spTgt spid="421"/>
                                        </p:tgtEl>
                                      </p:cBhvr>
                                    </p:animEffect>
                                  </p:childTnLst>
                                </p:cTn>
                              </p:par>
                            </p:childTnLst>
                          </p:cTn>
                        </p:par>
                        <p:par>
                          <p:cTn id="40" fill="hold">
                            <p:stCondLst>
                              <p:cond delay="1000"/>
                            </p:stCondLst>
                            <p:childTnLst>
                              <p:par>
                                <p:cTn id="41" presetClass="entr" nodeType="afterEffect" presetSubtype="0" presetID="1" grpId="6" fill="hold">
                                  <p:stCondLst>
                                    <p:cond delay="0"/>
                                  </p:stCondLst>
                                  <p:iterate type="el" backwards="0">
                                    <p:tmAbs val="0"/>
                                  </p:iterate>
                                  <p:childTnLst>
                                    <p:set>
                                      <p:cBhvr>
                                        <p:cTn id="42" fill="hold"/>
                                        <p:tgtEl>
                                          <p:spTgt spid="422">
                                            <p:bg/>
                                          </p:spTgt>
                                        </p:tgtEl>
                                        <p:attrNameLst>
                                          <p:attrName>style.visibility</p:attrName>
                                        </p:attrNameLst>
                                      </p:cBhvr>
                                      <p:to>
                                        <p:strVal val="visible"/>
                                      </p:to>
                                    </p:set>
                                  </p:childTnLst>
                                </p:cTn>
                              </p:par>
                              <p:par>
                                <p:cTn id="43" presetClass="entr" nodeType="withEffect" presetSubtype="0" presetID="1" grpId="6" fill="hold">
                                  <p:stCondLst>
                                    <p:cond delay="0"/>
                                  </p:stCondLst>
                                  <p:iterate type="el" backwards="0">
                                    <p:tmAbs val="0"/>
                                  </p:iterate>
                                  <p:childTnLst>
                                    <p:set>
                                      <p:cBhvr>
                                        <p:cTn id="44" fill="hold"/>
                                        <p:tgtEl>
                                          <p:spTgt spid="42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6" fill="hold">
                                  <p:stCondLst>
                                    <p:cond delay="0"/>
                                  </p:stCondLst>
                                  <p:iterate type="el" backwards="0">
                                    <p:tmAbs val="0"/>
                                  </p:iterate>
                                  <p:childTnLst>
                                    <p:set>
                                      <p:cBhvr>
                                        <p:cTn id="48" fill="hold"/>
                                        <p:tgtEl>
                                          <p:spTgt spid="42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0" grpId="2"/>
      <p:bldP build="p" bldLvl="5" animBg="1" rev="0" advAuto="0" spid="419" grpId="4"/>
      <p:bldP build="whole" bldLvl="1" animBg="1" rev="0" advAuto="0" spid="421" grpId="5"/>
      <p:bldP build="whole" bldLvl="1" animBg="1" rev="0" advAuto="0" spid="417" grpId="3"/>
      <p:bldP build="whole" bldLvl="1" animBg="1" rev="0" advAuto="0" spid="418" grpId="1"/>
      <p:bldP build="p" bldLvl="5" animBg="1" rev="0" advAuto="0" spid="422" grpId="6"/>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Linearno-logaritamska vremenska složenost"/>
          <p:cNvSpPr txBox="1"/>
          <p:nvPr>
            <p:ph type="title"/>
          </p:nvPr>
        </p:nvSpPr>
        <p:spPr>
          <a:prstGeom prst="rect">
            <a:avLst/>
          </a:prstGeom>
        </p:spPr>
        <p:txBody>
          <a:bodyPr/>
          <a:lstStyle/>
          <a:p>
            <a:pPr/>
            <a:r>
              <a:t>Linearno-logaritamska vremenska složenost</a:t>
            </a:r>
          </a:p>
        </p:txBody>
      </p:sp>
      <p:sp>
        <p:nvSpPr>
          <p:cNvPr id="425" name="Svaka od n iteracija spoljašnje petlje sadrži unutrašnju petlju koja se ponaša logaritamski. Ovo je tipična složenost kod mnogih efikasnih algoritama sortiranja."/>
          <p:cNvSpPr txBox="1"/>
          <p:nvPr>
            <p:ph type="body" sz="quarter" idx="1"/>
          </p:nvPr>
        </p:nvSpPr>
        <p:spPr>
          <a:xfrm>
            <a:off x="11606216" y="4553490"/>
            <a:ext cx="12722423" cy="2407687"/>
          </a:xfrm>
          <a:prstGeom prst="rect">
            <a:avLst/>
          </a:prstGeom>
        </p:spPr>
        <p:txBody>
          <a:bodyPr/>
          <a:lstStyle/>
          <a:p>
            <a:pPr marL="0" indent="0" algn="ctr">
              <a:buClrTx/>
              <a:buSzTx/>
              <a:buNone/>
              <a:defRPr baseline="-8571" sz="3500"/>
            </a:pPr>
            <a:r>
              <a:t>Svaka od </a:t>
            </a:r>
            <a:r>
              <a:rPr i="1"/>
              <a:t>n</a:t>
            </a:r>
            <a:r>
              <a:t> iteracija spoljašnje petlje sadrži unutrašnju petlju koja se ponaša </a:t>
            </a:r>
            <a:r>
              <a:rPr>
                <a:latin typeface="+mn-lt"/>
                <a:ea typeface="+mn-ea"/>
                <a:cs typeface="+mn-cs"/>
                <a:sym typeface="Montserrat Thin Bold"/>
              </a:rPr>
              <a:t>logaritamski</a:t>
            </a:r>
            <a:r>
              <a:t>. Ovo je tipična složenost kod mnogih </a:t>
            </a:r>
            <a:r>
              <a:rPr>
                <a:latin typeface="+mn-lt"/>
                <a:ea typeface="+mn-ea"/>
                <a:cs typeface="+mn-cs"/>
                <a:sym typeface="Montserrat Thin Bold"/>
              </a:rPr>
              <a:t>efikasnih algoritama sortiranja</a:t>
            </a:r>
            <a:r>
              <a:t>.</a:t>
            </a:r>
          </a:p>
        </p:txBody>
      </p:sp>
      <p:sp>
        <p:nvSpPr>
          <p:cNvPr id="426" name="Equation"/>
          <p:cNvSpPr txBox="1"/>
          <p:nvPr/>
        </p:nvSpPr>
        <p:spPr>
          <a:xfrm>
            <a:off x="2032000" y="2556891"/>
            <a:ext cx="5931188" cy="1038709"/>
          </a:xfrm>
          <a:prstGeom prst="rect">
            <a:avLst/>
          </a:prstGeom>
          <a:ln w="12700">
            <a:miter lim="400000"/>
          </a:ln>
        </p:spPr>
        <p:txBody>
          <a:bodyPr wrap="none" lIns="0" tIns="0" rIns="0" bIns="0">
            <a:spAutoFit/>
          </a:bodyPr>
          <a:lstStyle/>
          <a:p>
            <a:pPr defTabSz="914400" latinLnBrk="1">
              <a:lnSpc>
                <a:spcPct val="100000"/>
              </a:lnSpc>
              <a:spcBef>
                <a:spcPts val="0"/>
              </a:spcBef>
              <a:defRPr baseline="0" sz="1800"/>
            </a:pPr>
            <a14:m>
              <m:oMathPara>
                <m:oMathParaPr>
                  <m:jc m:val="centerGroup"/>
                </m:oMathParaPr>
                <m:oMath>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n</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l</m:t>
                  </m:r>
                  <m:r>
                    <a:rPr xmlns:a="http://schemas.openxmlformats.org/drawingml/2006/main" sz="9200" i="1">
                      <a:solidFill>
                        <a:srgbClr val="000000"/>
                      </a:solidFill>
                      <a:latin typeface="Cambria Math" panose="02040503050406030204" pitchFamily="18" charset="0"/>
                    </a:rPr>
                    <m:t>o</m:t>
                  </m:r>
                  <m:r>
                    <a:rPr xmlns:a="http://schemas.openxmlformats.org/drawingml/2006/main" sz="9200" i="1">
                      <a:solidFill>
                        <a:srgbClr val="000000"/>
                      </a:solidFill>
                      <a:latin typeface="Cambria Math" panose="02040503050406030204" pitchFamily="18" charset="0"/>
                    </a:rPr>
                    <m:t>g</m:t>
                  </m:r>
                  <m:r>
                    <a:rPr xmlns:a="http://schemas.openxmlformats.org/drawingml/2006/main" sz="9200" i="1">
                      <a:solidFill>
                        <a:srgbClr val="000000"/>
                      </a:solidFill>
                      <a:latin typeface="Cambria Math" panose="02040503050406030204" pitchFamily="18" charset="0"/>
                    </a:rPr>
                    <m:t>n</m:t>
                  </m:r>
                  <m:r>
                    <a:rPr xmlns:a="http://schemas.openxmlformats.org/drawingml/2006/main" sz="9200" i="1">
                      <a:solidFill>
                        <a:srgbClr val="000000"/>
                      </a:solidFill>
                      <a:latin typeface="Cambria Math" panose="02040503050406030204" pitchFamily="18" charset="0"/>
                    </a:rPr>
                    <m:t>)</m:t>
                  </m:r>
                  <m:r>
                    <a:rPr xmlns:a="http://schemas.openxmlformats.org/drawingml/2006/main" sz="9200" i="1">
                      <a:solidFill>
                        <a:srgbClr val="000000"/>
                      </a:solidFill>
                      <a:latin typeface="Cambria Math" panose="02040503050406030204" pitchFamily="18" charset="0"/>
                    </a:rPr>
                    <m:t>:</m:t>
                  </m:r>
                </m:oMath>
              </m:oMathPara>
            </a14:m>
            <a:endParaRPr sz="9200"/>
          </a:p>
        </p:txBody>
      </p:sp>
      <p:sp>
        <p:nvSpPr>
          <p:cNvPr id="427" name="Primeri:…"/>
          <p:cNvSpPr txBox="1"/>
          <p:nvPr/>
        </p:nvSpPr>
        <p:spPr>
          <a:xfrm>
            <a:off x="2032000" y="7842043"/>
            <a:ext cx="15688733" cy="31527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825500">
              <a:lnSpc>
                <a:spcPct val="100000"/>
              </a:lnSpc>
              <a:spcBef>
                <a:spcPts val="0"/>
              </a:spcBef>
              <a:defRPr baseline="0" sz="3600">
                <a:latin typeface="+mn-lt"/>
                <a:ea typeface="+mn-ea"/>
                <a:cs typeface="+mn-cs"/>
                <a:sym typeface="Montserrat Thin Bold"/>
              </a:defRPr>
            </a:pPr>
            <a:r>
              <a:t>Primeri:</a:t>
            </a:r>
          </a:p>
          <a:p>
            <a:pPr lvl="1" marL="1117600" indent="-381000">
              <a:buClr>
                <a:schemeClr val="accent6">
                  <a:hueOff val="13513096"/>
                  <a:satOff val="-92324"/>
                  <a:lumOff val="-42615"/>
                </a:schemeClr>
              </a:buClr>
              <a:buSzPct val="123000"/>
              <a:buChar char="⏵"/>
            </a:pPr>
            <a:r>
              <a:t>Merge sort</a:t>
            </a:r>
          </a:p>
          <a:p>
            <a:pPr lvl="1" marL="1117600" indent="-381000">
              <a:buClr>
                <a:schemeClr val="accent6">
                  <a:hueOff val="13513096"/>
                  <a:satOff val="-92324"/>
                  <a:lumOff val="-42615"/>
                </a:schemeClr>
              </a:buClr>
              <a:buSzPct val="123000"/>
              <a:buChar char="⏵"/>
            </a:pPr>
            <a:r>
              <a:t>Heap sort</a:t>
            </a:r>
          </a:p>
          <a:p>
            <a:pPr lvl="1" marL="1117600" indent="-381000">
              <a:buClr>
                <a:schemeClr val="accent6">
                  <a:hueOff val="13513096"/>
                  <a:satOff val="-92324"/>
                  <a:lumOff val="-42615"/>
                </a:schemeClr>
              </a:buClr>
              <a:buSzPct val="123000"/>
              <a:buChar char="⏵"/>
            </a:pPr>
            <a:r>
              <a:t>Quick sort</a:t>
            </a:r>
          </a:p>
        </p:txBody>
      </p:sp>
      <p:sp>
        <p:nvSpPr>
          <p:cNvPr id="428" name="Rounded Rectangle"/>
          <p:cNvSpPr/>
          <p:nvPr/>
        </p:nvSpPr>
        <p:spPr>
          <a:xfrm>
            <a:off x="1938866" y="10809227"/>
            <a:ext cx="17348663" cy="1420604"/>
          </a:xfrm>
          <a:prstGeom prst="roundRect">
            <a:avLst>
              <a:gd name="adj" fmla="val 13410"/>
            </a:avLst>
          </a:prstGeom>
          <a:solidFill>
            <a:srgbClr val="FFF9C4"/>
          </a:solidFill>
          <a:ln w="12700">
            <a:miter lim="400000"/>
          </a:ln>
        </p:spPr>
        <p:txBody>
          <a:bodyPr lIns="50800" tIns="50800" rIns="50800" bIns="50800" anchor="ctr">
            <a:normAutofit fontScale="100000" lnSpcReduction="0"/>
          </a:bodyPr>
          <a:lstStyle/>
          <a:p>
            <a:pPr marR="177800" indent="190500" algn="ctr" defTabSz="825500">
              <a:lnSpc>
                <a:spcPct val="100000"/>
              </a:lnSpc>
              <a:spcBef>
                <a:spcPts val="0"/>
              </a:spcBef>
              <a:defRPr baseline="0" sz="3200">
                <a:solidFill>
                  <a:srgbClr val="FFFFFF"/>
                </a:solidFill>
                <a:latin typeface="+mn-lt"/>
                <a:ea typeface="+mn-ea"/>
                <a:cs typeface="+mn-cs"/>
                <a:sym typeface="Montserrat Thin Bold"/>
              </a:defRPr>
            </a:pPr>
          </a:p>
        </p:txBody>
      </p:sp>
      <p:sp>
        <p:nvSpPr>
          <p:cNvPr id="429" name="Napomena:…"/>
          <p:cNvSpPr txBox="1"/>
          <p:nvPr/>
        </p:nvSpPr>
        <p:spPr>
          <a:xfrm>
            <a:off x="2032000" y="10809228"/>
            <a:ext cx="17162396" cy="1542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09600" indent="-609600" defTabSz="825500">
              <a:lnSpc>
                <a:spcPct val="100000"/>
              </a:lnSpc>
              <a:spcBef>
                <a:spcPts val="0"/>
              </a:spcBef>
              <a:buClr>
                <a:schemeClr val="accent6">
                  <a:hueOff val="13513096"/>
                  <a:satOff val="-92324"/>
                  <a:lumOff val="-42615"/>
                </a:schemeClr>
              </a:buClr>
              <a:buSzPct val="123000"/>
              <a:buChar char="⚠️"/>
              <a:defRPr baseline="0" sz="3600">
                <a:latin typeface="+mn-lt"/>
                <a:ea typeface="+mn-ea"/>
                <a:cs typeface="+mn-cs"/>
                <a:sym typeface="Montserrat Thin Bold"/>
              </a:defRPr>
            </a:pPr>
            <a:r>
              <a:t>Napomena:</a:t>
            </a:r>
          </a:p>
          <a:p>
            <a:pPr lvl="1" marL="1117600" indent="-381000">
              <a:buClr>
                <a:schemeClr val="accent6">
                  <a:hueOff val="13513096"/>
                  <a:satOff val="-92324"/>
                  <a:lumOff val="-42615"/>
                </a:schemeClr>
              </a:buClr>
              <a:buSzPct val="123000"/>
              <a:buChar char="⏵"/>
              <a:defRPr>
                <a:latin typeface="+mn-lt"/>
                <a:ea typeface="+mn-ea"/>
                <a:cs typeface="+mn-cs"/>
                <a:sym typeface="Montserrat Thin Bold"/>
              </a:defRPr>
            </a:pPr>
            <a:r>
              <a:t>Teorijski donja granica </a:t>
            </a:r>
            <a:r>
              <a:rPr>
                <a:latin typeface="Montserrat Thin Regular"/>
                <a:ea typeface="Montserrat Thin Regular"/>
                <a:cs typeface="Montserrat Thin Regular"/>
                <a:sym typeface="Montserrat Thin Regular"/>
              </a:rPr>
              <a:t>efikasnosti za sve algoritme sortiranja koji porede elemente</a:t>
            </a:r>
          </a:p>
        </p:txBody>
      </p:sp>
      <p:pic>
        <p:nvPicPr>
          <p:cNvPr id="430" name="pasted-movie.png" descr="pasted-movie.png"/>
          <p:cNvPicPr>
            <a:picLocks noChangeAspect="1"/>
          </p:cNvPicPr>
          <p:nvPr/>
        </p:nvPicPr>
        <p:blipFill>
          <a:blip r:embed="rId3">
            <a:extLst/>
          </a:blip>
          <a:stretch>
            <a:fillRect/>
          </a:stretch>
        </p:blipFill>
        <p:spPr>
          <a:xfrm>
            <a:off x="2679700" y="2353733"/>
            <a:ext cx="10287000" cy="68072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26"/>
                                        </p:tgtEl>
                                        <p:attrNameLst>
                                          <p:attrName>style.visibility</p:attrName>
                                        </p:attrNameLst>
                                      </p:cBhvr>
                                      <p:to>
                                        <p:strVal val="visible"/>
                                      </p:to>
                                    </p:set>
                                    <p:animEffect filter="wipe(left)" transition="in">
                                      <p:cBhvr>
                                        <p:cTn id="7" dur="1000"/>
                                        <p:tgtEl>
                                          <p:spTgt spid="426"/>
                                        </p:tgtEl>
                                      </p:cBhvr>
                                    </p:animEffect>
                                  </p:childTnLst>
                                </p:cTn>
                              </p:par>
                            </p:childTnLst>
                          </p:cTn>
                        </p:par>
                        <p:par>
                          <p:cTn id="8" fill="hold">
                            <p:stCondLst>
                              <p:cond delay="1000"/>
                            </p:stCondLst>
                            <p:childTnLst>
                              <p:par>
                                <p:cTn id="9" presetClass="entr" nodeType="afterEffect" presetSubtype="8" presetID="2" grpId="2" fill="hold">
                                  <p:stCondLst>
                                    <p:cond delay="0"/>
                                  </p:stCondLst>
                                  <p:iterate type="el" backwards="0">
                                    <p:tmAbs val="0"/>
                                  </p:iterate>
                                  <p:childTnLst>
                                    <p:set>
                                      <p:cBhvr>
                                        <p:cTn id="10" fill="hold"/>
                                        <p:tgtEl>
                                          <p:spTgt spid="430"/>
                                        </p:tgtEl>
                                        <p:attrNameLst>
                                          <p:attrName>style.visibility</p:attrName>
                                        </p:attrNameLst>
                                      </p:cBhvr>
                                      <p:to>
                                        <p:strVal val="visible"/>
                                      </p:to>
                                    </p:set>
                                    <p:anim calcmode="lin" valueType="num">
                                      <p:cBhvr>
                                        <p:cTn id="11" dur="1000" fill="hold"/>
                                        <p:tgtEl>
                                          <p:spTgt spid="430"/>
                                        </p:tgtEl>
                                        <p:attrNameLst>
                                          <p:attrName>ppt_x</p:attrName>
                                        </p:attrNameLst>
                                      </p:cBhvr>
                                      <p:tavLst>
                                        <p:tav tm="0">
                                          <p:val>
                                            <p:strVal val="0-#ppt_w/2"/>
                                          </p:val>
                                        </p:tav>
                                        <p:tav tm="100000">
                                          <p:val>
                                            <p:strVal val="#ppt_x"/>
                                          </p:val>
                                        </p:tav>
                                      </p:tavLst>
                                    </p:anim>
                                    <p:anim calcmode="lin" valueType="num">
                                      <p:cBhvr>
                                        <p:cTn id="12" dur="1000" fill="hold"/>
                                        <p:tgtEl>
                                          <p:spTgt spid="430"/>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Class="entr" nodeType="afterEffect" presetSubtype="8" presetID="22" grpId="3" fill="hold">
                                  <p:stCondLst>
                                    <p:cond delay="0"/>
                                  </p:stCondLst>
                                  <p:iterate type="el" backwards="0">
                                    <p:tmAbs val="0"/>
                                  </p:iterate>
                                  <p:childTnLst>
                                    <p:set>
                                      <p:cBhvr>
                                        <p:cTn id="15" fill="hold"/>
                                        <p:tgtEl>
                                          <p:spTgt spid="425"/>
                                        </p:tgtEl>
                                        <p:attrNameLst>
                                          <p:attrName>style.visibility</p:attrName>
                                        </p:attrNameLst>
                                      </p:cBhvr>
                                      <p:to>
                                        <p:strVal val="visible"/>
                                      </p:to>
                                    </p:set>
                                    <p:animEffect filter="wipe(left)" transition="in">
                                      <p:cBhvr>
                                        <p:cTn id="16" dur="1000"/>
                                        <p:tgtEl>
                                          <p:spTgt spid="425"/>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427">
                                            <p:bg/>
                                          </p:spTgt>
                                        </p:tgtEl>
                                        <p:attrNameLst>
                                          <p:attrName>style.visibility</p:attrName>
                                        </p:attrNameLst>
                                      </p:cBhvr>
                                      <p:to>
                                        <p:strVal val="visible"/>
                                      </p:to>
                                    </p:set>
                                  </p:childTnLst>
                                </p:cTn>
                              </p:par>
                              <p:par>
                                <p:cTn id="21" presetClass="entr" nodeType="withEffect" presetSubtype="0" presetID="1" grpId="4" fill="hold">
                                  <p:stCondLst>
                                    <p:cond delay="0"/>
                                  </p:stCondLst>
                                  <p:iterate type="el" backwards="0">
                                    <p:tmAbs val="0"/>
                                  </p:iterate>
                                  <p:childTnLst>
                                    <p:set>
                                      <p:cBhvr>
                                        <p:cTn id="22" fill="hold"/>
                                        <p:tgtEl>
                                          <p:spTgt spid="42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4" fill="hold">
                                  <p:stCondLst>
                                    <p:cond delay="0"/>
                                  </p:stCondLst>
                                  <p:iterate type="el" backwards="0">
                                    <p:tmAbs val="0"/>
                                  </p:iterate>
                                  <p:childTnLst>
                                    <p:set>
                                      <p:cBhvr>
                                        <p:cTn id="26" fill="hold"/>
                                        <p:tgtEl>
                                          <p:spTgt spid="42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4" fill="hold">
                                  <p:stCondLst>
                                    <p:cond delay="0"/>
                                  </p:stCondLst>
                                  <p:iterate type="el" backwards="0">
                                    <p:tmAbs val="0"/>
                                  </p:iterate>
                                  <p:childTnLst>
                                    <p:set>
                                      <p:cBhvr>
                                        <p:cTn id="30" fill="hold"/>
                                        <p:tgtEl>
                                          <p:spTgt spid="42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4" fill="hold">
                                  <p:stCondLst>
                                    <p:cond delay="0"/>
                                  </p:stCondLst>
                                  <p:iterate type="el" backwards="0">
                                    <p:tmAbs val="0"/>
                                  </p:iterate>
                                  <p:childTnLst>
                                    <p:set>
                                      <p:cBhvr>
                                        <p:cTn id="34" fill="hold"/>
                                        <p:tgtEl>
                                          <p:spTgt spid="42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32" presetID="4" grpId="5" fill="hold">
                                  <p:stCondLst>
                                    <p:cond delay="0"/>
                                  </p:stCondLst>
                                  <p:iterate type="el" backwards="0">
                                    <p:tmAbs val="0"/>
                                  </p:iterate>
                                  <p:childTnLst>
                                    <p:set>
                                      <p:cBhvr>
                                        <p:cTn id="38" fill="hold"/>
                                        <p:tgtEl>
                                          <p:spTgt spid="428"/>
                                        </p:tgtEl>
                                        <p:attrNameLst>
                                          <p:attrName>style.visibility</p:attrName>
                                        </p:attrNameLst>
                                      </p:cBhvr>
                                      <p:to>
                                        <p:strVal val="visible"/>
                                      </p:to>
                                    </p:set>
                                    <p:animEffect filter="box(out)" transition="in">
                                      <p:cBhvr>
                                        <p:cTn id="39" dur="1000"/>
                                        <p:tgtEl>
                                          <p:spTgt spid="428"/>
                                        </p:tgtEl>
                                      </p:cBhvr>
                                    </p:animEffect>
                                  </p:childTnLst>
                                </p:cTn>
                              </p:par>
                            </p:childTnLst>
                          </p:cTn>
                        </p:par>
                        <p:par>
                          <p:cTn id="40" fill="hold">
                            <p:stCondLst>
                              <p:cond delay="1000"/>
                            </p:stCondLst>
                            <p:childTnLst>
                              <p:par>
                                <p:cTn id="41" presetClass="entr" nodeType="afterEffect" presetSubtype="0" presetID="1" grpId="6" fill="hold">
                                  <p:stCondLst>
                                    <p:cond delay="0"/>
                                  </p:stCondLst>
                                  <p:iterate type="el" backwards="0">
                                    <p:tmAbs val="0"/>
                                  </p:iterate>
                                  <p:childTnLst>
                                    <p:set>
                                      <p:cBhvr>
                                        <p:cTn id="42" fill="hold"/>
                                        <p:tgtEl>
                                          <p:spTgt spid="429">
                                            <p:bg/>
                                          </p:spTgt>
                                        </p:tgtEl>
                                        <p:attrNameLst>
                                          <p:attrName>style.visibility</p:attrName>
                                        </p:attrNameLst>
                                      </p:cBhvr>
                                      <p:to>
                                        <p:strVal val="visible"/>
                                      </p:to>
                                    </p:set>
                                  </p:childTnLst>
                                </p:cTn>
                              </p:par>
                              <p:par>
                                <p:cTn id="43" presetClass="entr" nodeType="withEffect" presetSubtype="0" presetID="1" grpId="6" fill="hold">
                                  <p:stCondLst>
                                    <p:cond delay="0"/>
                                  </p:stCondLst>
                                  <p:iterate type="el" backwards="0">
                                    <p:tmAbs val="0"/>
                                  </p:iterate>
                                  <p:childTnLst>
                                    <p:set>
                                      <p:cBhvr>
                                        <p:cTn id="44" fill="hold"/>
                                        <p:tgtEl>
                                          <p:spTgt spid="42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6" fill="hold">
                                  <p:stCondLst>
                                    <p:cond delay="0"/>
                                  </p:stCondLst>
                                  <p:iterate type="el" backwards="0">
                                    <p:tmAbs val="0"/>
                                  </p:iterate>
                                  <p:childTnLst>
                                    <p:set>
                                      <p:cBhvr>
                                        <p:cTn id="48" fill="hold"/>
                                        <p:tgtEl>
                                          <p:spTgt spid="429">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8" grpId="5"/>
      <p:bldP build="whole" bldLvl="1" animBg="1" rev="0" advAuto="0" spid="426" grpId="1"/>
      <p:bldP build="p" bldLvl="5" animBg="1" rev="0" advAuto="0" spid="427" grpId="4"/>
      <p:bldP build="p" bldLvl="5" animBg="1" rev="0" advAuto="0" spid="429" grpId="6"/>
      <p:bldP build="whole" bldLvl="1" animBg="1" rev="0" advAuto="0" spid="425" grpId="3"/>
      <p:bldP build="whole" bldLvl="1" animBg="1" rev="0" advAuto="0" spid="430" grpId="2"/>
    </p:bldLst>
  </p:timing>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Montserrat Thin Bold"/>
        <a:ea typeface="Montserrat Thin Bold"/>
        <a:cs typeface="Montserrat Thin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3513096"/>
            <a:satOff val="-92324"/>
            <a:lumOff val="-42615"/>
          </a:schemeClr>
        </a:solid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177800" indent="1905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Montserrat Thin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Montserrat Thin Bold"/>
        <a:ea typeface="Montserrat Thin Bold"/>
        <a:cs typeface="Montserrat Thin Bold"/>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3513096"/>
            <a:satOff val="-92324"/>
            <a:lumOff val="-42615"/>
          </a:schemeClr>
        </a:solid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177800" indent="19050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Montserrat Thin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130000"/>
          </a:lnSpc>
          <a:spcBef>
            <a:spcPts val="500"/>
          </a:spcBef>
          <a:spcAft>
            <a:spcPts val="0"/>
          </a:spcAft>
          <a:buClrTx/>
          <a:buSzTx/>
          <a:buFontTx/>
          <a:buNone/>
          <a:tabLst/>
          <a:defRPr b="0" baseline="-10000" cap="none" i="0" spc="0" strike="noStrike" sz="3000" u="none" kumimoji="0" normalizeH="0">
            <a:ln>
              <a:noFill/>
            </a:ln>
            <a:solidFill>
              <a:srgbClr val="000000"/>
            </a:solidFill>
            <a:effectLst/>
            <a:uFillTx/>
            <a:latin typeface="Montserrat Thin Regular"/>
            <a:ea typeface="Montserrat Thin Regular"/>
            <a:cs typeface="Montserrat Thin Regular"/>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