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ftverski algoritmi u sistemima automatskog upravljanja"/>
          <p:cNvSpPr txBox="1"/>
          <p:nvPr/>
        </p:nvSpPr>
        <p:spPr>
          <a:xfrm>
            <a:off x="3289300" y="8592777"/>
            <a:ext cx="1237681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16" name="Rectangle"/>
          <p:cNvSpPr/>
          <p:nvPr/>
        </p:nvSpPr>
        <p:spPr>
          <a:xfrm>
            <a:off x="23639349" y="4393670"/>
            <a:ext cx="745471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7" name="Rectangle"/>
          <p:cNvSpPr/>
          <p:nvPr/>
        </p:nvSpPr>
        <p:spPr>
          <a:xfrm>
            <a:off x="3299967" y="9201629"/>
            <a:ext cx="6122595" cy="70030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" name="Rectangle"/>
          <p:cNvSpPr/>
          <p:nvPr/>
        </p:nvSpPr>
        <p:spPr>
          <a:xfrm>
            <a:off x="9333023" y="9201629"/>
            <a:ext cx="5813865" cy="8537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" name="Presentation Title"/>
          <p:cNvSpPr txBox="1"/>
          <p:nvPr>
            <p:ph type="title" hasCustomPrompt="1"/>
          </p:nvPr>
        </p:nvSpPr>
        <p:spPr>
          <a:xfrm>
            <a:off x="3289300" y="9446566"/>
            <a:ext cx="15581090" cy="255248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pc="-180" sz="9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0" name="Rectangle"/>
          <p:cNvSpPr/>
          <p:nvPr/>
        </p:nvSpPr>
        <p:spPr>
          <a:xfrm>
            <a:off x="5285998" y="1280486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1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2" name="Danilo Kaćanski, Ivan Radman"/>
          <p:cNvSpPr/>
          <p:nvPr/>
        </p:nvSpPr>
        <p:spPr>
          <a:xfrm>
            <a:off x="52152" y="12787982"/>
            <a:ext cx="623840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57" name="Slide Title"/>
          <p:cNvSpPr txBox="1"/>
          <p:nvPr>
            <p:ph type="title" hasCustomPrompt="1"/>
          </p:nvPr>
        </p:nvSpPr>
        <p:spPr>
          <a:xfrm>
            <a:off x="5525783" y="3703090"/>
            <a:ext cx="4912101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8" name="Body Level One…"/>
          <p:cNvSpPr txBox="1"/>
          <p:nvPr>
            <p:ph type="body" sz="half" idx="1" hasCustomPrompt="1"/>
          </p:nvPr>
        </p:nvSpPr>
        <p:spPr>
          <a:xfrm>
            <a:off x="5514916" y="4601556"/>
            <a:ext cx="13354168" cy="545140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</p:spPr>
        <p:txBody>
          <a:bodyPr lIns="190500" tIns="190500" rIns="190500" bIns="190500"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9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1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62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copy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ody Level One…"/>
          <p:cNvSpPr txBox="1"/>
          <p:nvPr>
            <p:ph type="body" sz="quarter" idx="1" hasCustomPrompt="1"/>
          </p:nvPr>
        </p:nvSpPr>
        <p:spPr>
          <a:xfrm>
            <a:off x="1896820" y="1347411"/>
            <a:ext cx="14523376" cy="439325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</p:spPr>
        <p:txBody>
          <a:bodyPr lIns="0" tIns="0" rIns="0" bIns="0" numCol="1" spcCol="38100"/>
          <a:lstStyle>
            <a:lvl1pPr marL="698500"/>
            <a:lvl2pPr marL="1308100"/>
            <a:lvl3pPr marL="1917700"/>
            <a:lvl4pPr marL="2527300"/>
            <a:lvl5pPr marL="3136900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7" name="Slide Title"/>
          <p:cNvSpPr txBox="1"/>
          <p:nvPr>
            <p:ph type="title" hasCustomPrompt="1"/>
          </p:nvPr>
        </p:nvSpPr>
        <p:spPr>
          <a:xfrm>
            <a:off x="2721223" y="877121"/>
            <a:ext cx="4912102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8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9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00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201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4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05" name="Rectangle"/>
          <p:cNvSpPr/>
          <p:nvPr/>
        </p:nvSpPr>
        <p:spPr>
          <a:xfrm>
            <a:off x="-1" y="12752239"/>
            <a:ext cx="24384001" cy="381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6" name="Jannis Seemann"/>
          <p:cNvSpPr/>
          <p:nvPr/>
        </p:nvSpPr>
        <p:spPr>
          <a:xfrm>
            <a:off x="1352" y="12787982"/>
            <a:ext cx="33741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207" name="Rectangle"/>
          <p:cNvSpPr/>
          <p:nvPr/>
        </p:nvSpPr>
        <p:spPr>
          <a:xfrm>
            <a:off x="3325272" y="12785813"/>
            <a:ext cx="38101" cy="9398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8" name="Efficient Linux"/>
          <p:cNvSpPr/>
          <p:nvPr/>
        </p:nvSpPr>
        <p:spPr>
          <a:xfrm>
            <a:off x="3349319" y="12797452"/>
            <a:ext cx="83497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17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8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1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8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29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3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4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ndraw_file-manager_yics-2.svg"/>
          <p:cNvSpPr/>
          <p:nvPr>
            <p:ph type="pic" sz="quarter" idx="21"/>
          </p:nvPr>
        </p:nvSpPr>
        <p:spPr>
          <a:xfrm>
            <a:off x="16538019" y="869926"/>
            <a:ext cx="5341225" cy="566587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32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3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4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5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6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8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39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6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75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27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93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3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302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numCol="1" spcCol="38100"/>
          <a:lstStyle>
            <a:lvl1pPr marL="638923" indent="-469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1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2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"/>
          <p:cNvSpPr/>
          <p:nvPr/>
        </p:nvSpPr>
        <p:spPr>
          <a:xfrm>
            <a:off x="5340338" y="12888438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8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49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1" name="Danilo Kaćanski, Ivan Radman"/>
          <p:cNvSpPr/>
          <p:nvPr/>
        </p:nvSpPr>
        <p:spPr>
          <a:xfrm>
            <a:off x="-5565" y="12755137"/>
            <a:ext cx="5831941" cy="960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52" name="Softverski algoritmi u sistemima automatskog upravljanja"/>
          <p:cNvSpPr/>
          <p:nvPr/>
        </p:nvSpPr>
        <p:spPr>
          <a:xfrm>
            <a:off x="5359379" y="12781632"/>
            <a:ext cx="9712907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53" name="Rectangle"/>
          <p:cNvSpPr/>
          <p:nvPr/>
        </p:nvSpPr>
        <p:spPr>
          <a:xfrm>
            <a:off x="-492784" y="13900937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"/>
          <p:cNvSpPr/>
          <p:nvPr>
            <p:ph type="body" sz="half" idx="21"/>
          </p:nvPr>
        </p:nvSpPr>
        <p:spPr>
          <a:xfrm>
            <a:off x="1987242" y="3212146"/>
            <a:ext cx="17077176" cy="3963284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1" name="Bullet points 1"/>
          <p:cNvSpPr/>
          <p:nvPr>
            <p:ph type="body" sz="quarter" idx="22"/>
          </p:nvPr>
        </p:nvSpPr>
        <p:spPr>
          <a:xfrm>
            <a:off x="1943456" y="3814434"/>
            <a:ext cx="17164748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07953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73" name="Use custom"/>
          <p:cNvSpPr/>
          <p:nvPr>
            <p:ph type="body" sz="quarter" idx="23"/>
          </p:nvPr>
        </p:nvSpPr>
        <p:spPr>
          <a:xfrm>
            <a:off x="2950641" y="2719743"/>
            <a:ext cx="9611843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4" name="Rectangle"/>
          <p:cNvSpPr/>
          <p:nvPr>
            <p:ph type="body" sz="half" idx="24"/>
          </p:nvPr>
        </p:nvSpPr>
        <p:spPr>
          <a:xfrm>
            <a:off x="1987243" y="8327090"/>
            <a:ext cx="17077175" cy="3963283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5" name="Bullet points 2"/>
          <p:cNvSpPr/>
          <p:nvPr>
            <p:ph type="body" sz="quarter" idx="25"/>
          </p:nvPr>
        </p:nvSpPr>
        <p:spPr>
          <a:xfrm>
            <a:off x="1943456" y="8929378"/>
            <a:ext cx="17164749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76" name="Use custom"/>
          <p:cNvSpPr/>
          <p:nvPr>
            <p:ph type="body" sz="quarter" idx="26"/>
          </p:nvPr>
        </p:nvSpPr>
        <p:spPr>
          <a:xfrm>
            <a:off x="2950641" y="7834686"/>
            <a:ext cx="9611844" cy="1047383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"/>
          <p:cNvSpPr/>
          <p:nvPr>
            <p:ph type="body" sz="quarter" idx="21"/>
          </p:nvPr>
        </p:nvSpPr>
        <p:spPr>
          <a:xfrm>
            <a:off x="1987242" y="816173"/>
            <a:ext cx="17077176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5" name="Bullet points 1"/>
          <p:cNvSpPr/>
          <p:nvPr>
            <p:ph type="body" sz="quarter" idx="22"/>
          </p:nvPr>
        </p:nvSpPr>
        <p:spPr>
          <a:xfrm>
            <a:off x="2913017" y="1418461"/>
            <a:ext cx="16195187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86" name="Subtitle 1"/>
          <p:cNvSpPr/>
          <p:nvPr>
            <p:ph type="body" sz="quarter" idx="23"/>
          </p:nvPr>
        </p:nvSpPr>
        <p:spPr>
          <a:xfrm>
            <a:off x="2950641" y="323770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1</a:t>
            </a:r>
          </a:p>
        </p:txBody>
      </p:sp>
      <p:sp>
        <p:nvSpPr>
          <p:cNvPr id="87" name="Rectangle"/>
          <p:cNvSpPr/>
          <p:nvPr>
            <p:ph type="body" sz="quarter" idx="24"/>
          </p:nvPr>
        </p:nvSpPr>
        <p:spPr>
          <a:xfrm>
            <a:off x="1987243" y="49444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8" name="Bullet points 2"/>
          <p:cNvSpPr/>
          <p:nvPr>
            <p:ph type="body" sz="quarter" idx="25"/>
          </p:nvPr>
        </p:nvSpPr>
        <p:spPr>
          <a:xfrm>
            <a:off x="2913017" y="5546750"/>
            <a:ext cx="16195188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89" name="Subtitle 2"/>
          <p:cNvSpPr/>
          <p:nvPr>
            <p:ph type="body" sz="quarter" idx="26"/>
          </p:nvPr>
        </p:nvSpPr>
        <p:spPr>
          <a:xfrm>
            <a:off x="2950641" y="44520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2</a:t>
            </a:r>
          </a:p>
        </p:txBody>
      </p:sp>
      <p:sp>
        <p:nvSpPr>
          <p:cNvPr id="90" name="Rectangle"/>
          <p:cNvSpPr/>
          <p:nvPr>
            <p:ph type="body" sz="quarter" idx="27"/>
          </p:nvPr>
        </p:nvSpPr>
        <p:spPr>
          <a:xfrm>
            <a:off x="1987243" y="91970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91" name="Bullet points 3"/>
          <p:cNvSpPr/>
          <p:nvPr>
            <p:ph type="body" sz="quarter" idx="28"/>
          </p:nvPr>
        </p:nvSpPr>
        <p:spPr>
          <a:xfrm>
            <a:off x="2913017" y="9799350"/>
            <a:ext cx="16195188" cy="256495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92" name="Subtitle 3"/>
          <p:cNvSpPr/>
          <p:nvPr>
            <p:ph type="body" sz="quarter" idx="29"/>
          </p:nvPr>
        </p:nvSpPr>
        <p:spPr>
          <a:xfrm>
            <a:off x="2950641" y="87046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3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"/>
          <p:cNvSpPr/>
          <p:nvPr>
            <p:ph type="body" sz="half" idx="21"/>
          </p:nvPr>
        </p:nvSpPr>
        <p:spPr>
          <a:xfrm>
            <a:off x="1987242" y="3075898"/>
            <a:ext cx="17077176" cy="3963284"/>
          </a:xfrm>
          <a:prstGeom prst="roundRect">
            <a:avLst>
              <a:gd name="adj" fmla="val 10405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1" name="Bullet points 1"/>
          <p:cNvSpPr/>
          <p:nvPr>
            <p:ph type="body" sz="quarter" idx="22"/>
          </p:nvPr>
        </p:nvSpPr>
        <p:spPr>
          <a:xfrm>
            <a:off x="6012107" y="3075898"/>
            <a:ext cx="12767224" cy="396328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02" name="Rounded Rectangle"/>
          <p:cNvSpPr/>
          <p:nvPr>
            <p:ph type="body" sz="half" idx="23"/>
          </p:nvPr>
        </p:nvSpPr>
        <p:spPr>
          <a:xfrm>
            <a:off x="1987242" y="7827210"/>
            <a:ext cx="17077176" cy="3962401"/>
          </a:xfrm>
          <a:prstGeom prst="roundRect">
            <a:avLst>
              <a:gd name="adj" fmla="val 1040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3" name="Bullet points 2"/>
          <p:cNvSpPr/>
          <p:nvPr>
            <p:ph type="body" sz="quarter" idx="24"/>
          </p:nvPr>
        </p:nvSpPr>
        <p:spPr>
          <a:xfrm>
            <a:off x="6012107" y="7827210"/>
            <a:ext cx="12767224" cy="39624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04" name="Image"/>
          <p:cNvSpPr/>
          <p:nvPr>
            <p:ph type="pic" sz="quarter" idx="25"/>
          </p:nvPr>
        </p:nvSpPr>
        <p:spPr>
          <a:xfrm>
            <a:off x="2777796" y="3836850"/>
            <a:ext cx="2746553" cy="24413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5" name="Image"/>
          <p:cNvSpPr/>
          <p:nvPr>
            <p:ph type="pic" sz="quarter" idx="26"/>
          </p:nvPr>
        </p:nvSpPr>
        <p:spPr>
          <a:xfrm>
            <a:off x="2777796" y="8587720"/>
            <a:ext cx="2746553" cy="24413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6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21578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115" name="Freeform 17"/>
          <p:cNvSpPr/>
          <p:nvPr/>
        </p:nvSpPr>
        <p:spPr>
          <a:xfrm>
            <a:off x="12259971" y="3694957"/>
            <a:ext cx="3400670" cy="409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35" y="6649"/>
                </a:moveTo>
                <a:cubicBezTo>
                  <a:pt x="18435" y="6649"/>
                  <a:pt x="18435" y="6649"/>
                  <a:pt x="18435" y="6649"/>
                </a:cubicBezTo>
                <a:cubicBezTo>
                  <a:pt x="18611" y="6649"/>
                  <a:pt x="18787" y="6691"/>
                  <a:pt x="18963" y="6775"/>
                </a:cubicBezTo>
                <a:cubicBezTo>
                  <a:pt x="19063" y="6838"/>
                  <a:pt x="19139" y="6879"/>
                  <a:pt x="19214" y="6963"/>
                </a:cubicBezTo>
                <a:cubicBezTo>
                  <a:pt x="19365" y="7088"/>
                  <a:pt x="19490" y="7235"/>
                  <a:pt x="19591" y="7423"/>
                </a:cubicBezTo>
                <a:cubicBezTo>
                  <a:pt x="19741" y="7674"/>
                  <a:pt x="20018" y="7862"/>
                  <a:pt x="20344" y="7883"/>
                </a:cubicBezTo>
                <a:cubicBezTo>
                  <a:pt x="20394" y="7904"/>
                  <a:pt x="20445" y="7904"/>
                  <a:pt x="20495" y="7904"/>
                </a:cubicBezTo>
                <a:cubicBezTo>
                  <a:pt x="20821" y="7904"/>
                  <a:pt x="21123" y="7799"/>
                  <a:pt x="21374" y="7632"/>
                </a:cubicBezTo>
                <a:cubicBezTo>
                  <a:pt x="21600" y="7465"/>
                  <a:pt x="21600" y="7465"/>
                  <a:pt x="21600" y="7465"/>
                </a:cubicBezTo>
                <a:cubicBezTo>
                  <a:pt x="21600" y="836"/>
                  <a:pt x="21600" y="836"/>
                  <a:pt x="21600" y="836"/>
                </a:cubicBezTo>
                <a:cubicBezTo>
                  <a:pt x="21600" y="376"/>
                  <a:pt x="21148" y="0"/>
                  <a:pt x="20595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452" y="0"/>
                  <a:pt x="0" y="376"/>
                  <a:pt x="0" y="836"/>
                </a:cubicBezTo>
                <a:cubicBezTo>
                  <a:pt x="0" y="7883"/>
                  <a:pt x="0" y="7883"/>
                  <a:pt x="0" y="7883"/>
                </a:cubicBezTo>
                <a:cubicBezTo>
                  <a:pt x="25" y="7883"/>
                  <a:pt x="75" y="7883"/>
                  <a:pt x="100" y="7883"/>
                </a:cubicBezTo>
                <a:cubicBezTo>
                  <a:pt x="151" y="7883"/>
                  <a:pt x="201" y="7883"/>
                  <a:pt x="251" y="7883"/>
                </a:cubicBezTo>
                <a:cubicBezTo>
                  <a:pt x="578" y="7862"/>
                  <a:pt x="854" y="7674"/>
                  <a:pt x="1005" y="7402"/>
                </a:cubicBezTo>
                <a:cubicBezTo>
                  <a:pt x="1105" y="7235"/>
                  <a:pt x="1231" y="7068"/>
                  <a:pt x="1381" y="6963"/>
                </a:cubicBezTo>
                <a:cubicBezTo>
                  <a:pt x="1457" y="6879"/>
                  <a:pt x="1532" y="6817"/>
                  <a:pt x="1633" y="6775"/>
                </a:cubicBezTo>
                <a:cubicBezTo>
                  <a:pt x="1808" y="6691"/>
                  <a:pt x="1984" y="6649"/>
                  <a:pt x="2160" y="6649"/>
                </a:cubicBezTo>
                <a:cubicBezTo>
                  <a:pt x="3039" y="6649"/>
                  <a:pt x="3717" y="7653"/>
                  <a:pt x="3717" y="8991"/>
                </a:cubicBezTo>
                <a:cubicBezTo>
                  <a:pt x="3717" y="10330"/>
                  <a:pt x="3039" y="11333"/>
                  <a:pt x="2160" y="11333"/>
                </a:cubicBezTo>
                <a:cubicBezTo>
                  <a:pt x="1984" y="11333"/>
                  <a:pt x="1808" y="11291"/>
                  <a:pt x="1633" y="11208"/>
                </a:cubicBezTo>
                <a:cubicBezTo>
                  <a:pt x="1532" y="11166"/>
                  <a:pt x="1457" y="11103"/>
                  <a:pt x="1381" y="11020"/>
                </a:cubicBezTo>
                <a:cubicBezTo>
                  <a:pt x="1231" y="10915"/>
                  <a:pt x="1105" y="10748"/>
                  <a:pt x="1005" y="10580"/>
                </a:cubicBezTo>
                <a:cubicBezTo>
                  <a:pt x="854" y="10309"/>
                  <a:pt x="578" y="10120"/>
                  <a:pt x="251" y="10100"/>
                </a:cubicBezTo>
                <a:cubicBezTo>
                  <a:pt x="201" y="10100"/>
                  <a:pt x="151" y="10100"/>
                  <a:pt x="100" y="10100"/>
                </a:cubicBezTo>
                <a:cubicBezTo>
                  <a:pt x="75" y="10100"/>
                  <a:pt x="25" y="10100"/>
                  <a:pt x="0" y="10100"/>
                </a:cubicBezTo>
                <a:cubicBezTo>
                  <a:pt x="0" y="17146"/>
                  <a:pt x="0" y="17146"/>
                  <a:pt x="0" y="17146"/>
                </a:cubicBezTo>
                <a:cubicBezTo>
                  <a:pt x="0" y="17606"/>
                  <a:pt x="452" y="17983"/>
                  <a:pt x="1005" y="17983"/>
                </a:cubicBezTo>
                <a:cubicBezTo>
                  <a:pt x="8941" y="17983"/>
                  <a:pt x="8941" y="17983"/>
                  <a:pt x="8941" y="17983"/>
                </a:cubicBezTo>
                <a:cubicBezTo>
                  <a:pt x="9419" y="17983"/>
                  <a:pt x="9419" y="17983"/>
                  <a:pt x="9419" y="17983"/>
                </a:cubicBezTo>
                <a:cubicBezTo>
                  <a:pt x="9670" y="18233"/>
                  <a:pt x="9820" y="18547"/>
                  <a:pt x="9820" y="18903"/>
                </a:cubicBezTo>
                <a:cubicBezTo>
                  <a:pt x="9820" y="18944"/>
                  <a:pt x="9820" y="19007"/>
                  <a:pt x="9820" y="19049"/>
                </a:cubicBezTo>
                <a:cubicBezTo>
                  <a:pt x="9770" y="19425"/>
                  <a:pt x="9469" y="19739"/>
                  <a:pt x="9042" y="19906"/>
                </a:cubicBezTo>
                <a:cubicBezTo>
                  <a:pt x="8866" y="19990"/>
                  <a:pt x="8715" y="20074"/>
                  <a:pt x="8590" y="20157"/>
                </a:cubicBezTo>
                <a:cubicBezTo>
                  <a:pt x="8540" y="20220"/>
                  <a:pt x="8464" y="20262"/>
                  <a:pt x="8439" y="20324"/>
                </a:cubicBezTo>
                <a:cubicBezTo>
                  <a:pt x="8364" y="20408"/>
                  <a:pt x="8339" y="20513"/>
                  <a:pt x="8339" y="20617"/>
                </a:cubicBezTo>
                <a:cubicBezTo>
                  <a:pt x="8339" y="21161"/>
                  <a:pt x="9444" y="21600"/>
                  <a:pt x="10800" y="21600"/>
                </a:cubicBezTo>
                <a:cubicBezTo>
                  <a:pt x="12156" y="21600"/>
                  <a:pt x="13261" y="21161"/>
                  <a:pt x="13261" y="20617"/>
                </a:cubicBezTo>
                <a:cubicBezTo>
                  <a:pt x="13261" y="20513"/>
                  <a:pt x="13236" y="20408"/>
                  <a:pt x="13161" y="20324"/>
                </a:cubicBezTo>
                <a:cubicBezTo>
                  <a:pt x="13111" y="20262"/>
                  <a:pt x="13060" y="20199"/>
                  <a:pt x="13010" y="20157"/>
                </a:cubicBezTo>
                <a:cubicBezTo>
                  <a:pt x="12885" y="20074"/>
                  <a:pt x="12734" y="19969"/>
                  <a:pt x="12533" y="19906"/>
                </a:cubicBezTo>
                <a:cubicBezTo>
                  <a:pt x="12131" y="19739"/>
                  <a:pt x="11830" y="19425"/>
                  <a:pt x="11780" y="19049"/>
                </a:cubicBezTo>
                <a:cubicBezTo>
                  <a:pt x="11780" y="19007"/>
                  <a:pt x="11780" y="18944"/>
                  <a:pt x="11780" y="18882"/>
                </a:cubicBezTo>
                <a:cubicBezTo>
                  <a:pt x="11780" y="18547"/>
                  <a:pt x="11930" y="18233"/>
                  <a:pt x="12156" y="17983"/>
                </a:cubicBezTo>
                <a:cubicBezTo>
                  <a:pt x="12181" y="17983"/>
                  <a:pt x="12181" y="17983"/>
                  <a:pt x="12181" y="17983"/>
                </a:cubicBezTo>
                <a:cubicBezTo>
                  <a:pt x="12633" y="17983"/>
                  <a:pt x="12633" y="17983"/>
                  <a:pt x="12633" y="17983"/>
                </a:cubicBezTo>
                <a:cubicBezTo>
                  <a:pt x="20595" y="17983"/>
                  <a:pt x="20595" y="17983"/>
                  <a:pt x="20595" y="17983"/>
                </a:cubicBezTo>
                <a:cubicBezTo>
                  <a:pt x="21148" y="17983"/>
                  <a:pt x="21600" y="17606"/>
                  <a:pt x="21600" y="17146"/>
                </a:cubicBezTo>
                <a:cubicBezTo>
                  <a:pt x="21600" y="10539"/>
                  <a:pt x="21600" y="10539"/>
                  <a:pt x="21600" y="10539"/>
                </a:cubicBezTo>
                <a:cubicBezTo>
                  <a:pt x="21374" y="10371"/>
                  <a:pt x="21374" y="10371"/>
                  <a:pt x="21374" y="10371"/>
                </a:cubicBezTo>
                <a:cubicBezTo>
                  <a:pt x="21123" y="10183"/>
                  <a:pt x="20821" y="10100"/>
                  <a:pt x="20495" y="10100"/>
                </a:cubicBezTo>
                <a:cubicBezTo>
                  <a:pt x="20445" y="10100"/>
                  <a:pt x="20394" y="10100"/>
                  <a:pt x="20344" y="10100"/>
                </a:cubicBezTo>
                <a:cubicBezTo>
                  <a:pt x="20018" y="10141"/>
                  <a:pt x="19741" y="10309"/>
                  <a:pt x="19591" y="10580"/>
                </a:cubicBezTo>
                <a:cubicBezTo>
                  <a:pt x="19490" y="10769"/>
                  <a:pt x="19365" y="10915"/>
                  <a:pt x="19214" y="11040"/>
                </a:cubicBezTo>
                <a:cubicBezTo>
                  <a:pt x="19139" y="11103"/>
                  <a:pt x="19063" y="11166"/>
                  <a:pt x="18963" y="11208"/>
                </a:cubicBezTo>
                <a:cubicBezTo>
                  <a:pt x="18787" y="11312"/>
                  <a:pt x="18611" y="11354"/>
                  <a:pt x="18435" y="11354"/>
                </a:cubicBezTo>
                <a:cubicBezTo>
                  <a:pt x="18435" y="11354"/>
                  <a:pt x="18435" y="11354"/>
                  <a:pt x="18435" y="11354"/>
                </a:cubicBezTo>
                <a:cubicBezTo>
                  <a:pt x="17958" y="11354"/>
                  <a:pt x="17556" y="11082"/>
                  <a:pt x="17255" y="10580"/>
                </a:cubicBezTo>
                <a:cubicBezTo>
                  <a:pt x="17004" y="10162"/>
                  <a:pt x="16878" y="9598"/>
                  <a:pt x="16878" y="8991"/>
                </a:cubicBezTo>
                <a:cubicBezTo>
                  <a:pt x="16878" y="7653"/>
                  <a:pt x="17531" y="6649"/>
                  <a:pt x="18435" y="6649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6" name="Freeform 18"/>
          <p:cNvSpPr/>
          <p:nvPr/>
        </p:nvSpPr>
        <p:spPr>
          <a:xfrm>
            <a:off x="11570468" y="7259635"/>
            <a:ext cx="4090177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64" y="0"/>
                </a:moveTo>
                <a:cubicBezTo>
                  <a:pt x="13725" y="0"/>
                  <a:pt x="13725" y="0"/>
                  <a:pt x="13725" y="0"/>
                </a:cubicBezTo>
                <a:cubicBezTo>
                  <a:pt x="13725" y="25"/>
                  <a:pt x="13725" y="75"/>
                  <a:pt x="13725" y="100"/>
                </a:cubicBezTo>
                <a:cubicBezTo>
                  <a:pt x="13725" y="151"/>
                  <a:pt x="13725" y="201"/>
                  <a:pt x="13725" y="251"/>
                </a:cubicBezTo>
                <a:cubicBezTo>
                  <a:pt x="13745" y="578"/>
                  <a:pt x="13933" y="854"/>
                  <a:pt x="14205" y="1005"/>
                </a:cubicBezTo>
                <a:cubicBezTo>
                  <a:pt x="14372" y="1105"/>
                  <a:pt x="14539" y="1231"/>
                  <a:pt x="14644" y="1381"/>
                </a:cubicBezTo>
                <a:cubicBezTo>
                  <a:pt x="14727" y="1457"/>
                  <a:pt x="14790" y="1532"/>
                  <a:pt x="14832" y="1633"/>
                </a:cubicBezTo>
                <a:cubicBezTo>
                  <a:pt x="14915" y="1808"/>
                  <a:pt x="14957" y="1984"/>
                  <a:pt x="14957" y="2160"/>
                </a:cubicBezTo>
                <a:cubicBezTo>
                  <a:pt x="14957" y="2637"/>
                  <a:pt x="14685" y="3039"/>
                  <a:pt x="14205" y="3340"/>
                </a:cubicBezTo>
                <a:cubicBezTo>
                  <a:pt x="13766" y="3592"/>
                  <a:pt x="13202" y="3717"/>
                  <a:pt x="12617" y="3717"/>
                </a:cubicBezTo>
                <a:cubicBezTo>
                  <a:pt x="12617" y="3717"/>
                  <a:pt x="12617" y="3717"/>
                  <a:pt x="12617" y="3717"/>
                </a:cubicBezTo>
                <a:cubicBezTo>
                  <a:pt x="12032" y="3717"/>
                  <a:pt x="11468" y="3592"/>
                  <a:pt x="11030" y="3340"/>
                </a:cubicBezTo>
                <a:cubicBezTo>
                  <a:pt x="10549" y="3039"/>
                  <a:pt x="10278" y="2637"/>
                  <a:pt x="10278" y="2160"/>
                </a:cubicBezTo>
                <a:cubicBezTo>
                  <a:pt x="10278" y="1984"/>
                  <a:pt x="10320" y="1808"/>
                  <a:pt x="10403" y="1633"/>
                </a:cubicBezTo>
                <a:cubicBezTo>
                  <a:pt x="10445" y="1532"/>
                  <a:pt x="10508" y="1457"/>
                  <a:pt x="10591" y="1381"/>
                </a:cubicBezTo>
                <a:cubicBezTo>
                  <a:pt x="10696" y="1231"/>
                  <a:pt x="10863" y="1105"/>
                  <a:pt x="11030" y="1005"/>
                </a:cubicBezTo>
                <a:cubicBezTo>
                  <a:pt x="11301" y="854"/>
                  <a:pt x="11489" y="578"/>
                  <a:pt x="11510" y="251"/>
                </a:cubicBezTo>
                <a:cubicBezTo>
                  <a:pt x="11510" y="201"/>
                  <a:pt x="11510" y="151"/>
                  <a:pt x="11510" y="100"/>
                </a:cubicBezTo>
                <a:cubicBezTo>
                  <a:pt x="11510" y="75"/>
                  <a:pt x="11510" y="25"/>
                  <a:pt x="11510" y="0"/>
                </a:cubicBezTo>
                <a:cubicBezTo>
                  <a:pt x="4470" y="0"/>
                  <a:pt x="4470" y="0"/>
                  <a:pt x="4470" y="0"/>
                </a:cubicBezTo>
                <a:cubicBezTo>
                  <a:pt x="4011" y="0"/>
                  <a:pt x="3635" y="452"/>
                  <a:pt x="3635" y="1005"/>
                </a:cubicBezTo>
                <a:cubicBezTo>
                  <a:pt x="3635" y="8941"/>
                  <a:pt x="3635" y="8941"/>
                  <a:pt x="3635" y="8941"/>
                </a:cubicBezTo>
                <a:cubicBezTo>
                  <a:pt x="3635" y="9419"/>
                  <a:pt x="3635" y="9419"/>
                  <a:pt x="3635" y="9419"/>
                </a:cubicBezTo>
                <a:cubicBezTo>
                  <a:pt x="3384" y="9670"/>
                  <a:pt x="3071" y="9820"/>
                  <a:pt x="2716" y="9820"/>
                </a:cubicBezTo>
                <a:cubicBezTo>
                  <a:pt x="2653" y="9820"/>
                  <a:pt x="2611" y="9820"/>
                  <a:pt x="2549" y="9820"/>
                </a:cubicBezTo>
                <a:cubicBezTo>
                  <a:pt x="2173" y="9770"/>
                  <a:pt x="1859" y="9469"/>
                  <a:pt x="1713" y="9042"/>
                </a:cubicBezTo>
                <a:cubicBezTo>
                  <a:pt x="1629" y="8866"/>
                  <a:pt x="1546" y="8715"/>
                  <a:pt x="1441" y="8590"/>
                </a:cubicBezTo>
                <a:cubicBezTo>
                  <a:pt x="1400" y="8540"/>
                  <a:pt x="1337" y="8464"/>
                  <a:pt x="1295" y="8439"/>
                </a:cubicBezTo>
                <a:cubicBezTo>
                  <a:pt x="1191" y="8364"/>
                  <a:pt x="1107" y="8339"/>
                  <a:pt x="1003" y="8339"/>
                </a:cubicBezTo>
                <a:cubicBezTo>
                  <a:pt x="439" y="8339"/>
                  <a:pt x="0" y="9444"/>
                  <a:pt x="0" y="10800"/>
                </a:cubicBezTo>
                <a:cubicBezTo>
                  <a:pt x="0" y="12156"/>
                  <a:pt x="460" y="13261"/>
                  <a:pt x="1003" y="13261"/>
                </a:cubicBezTo>
                <a:cubicBezTo>
                  <a:pt x="1107" y="13261"/>
                  <a:pt x="1212" y="13236"/>
                  <a:pt x="1295" y="13161"/>
                </a:cubicBezTo>
                <a:cubicBezTo>
                  <a:pt x="1358" y="13111"/>
                  <a:pt x="1400" y="13060"/>
                  <a:pt x="1462" y="13010"/>
                </a:cubicBezTo>
                <a:cubicBezTo>
                  <a:pt x="1546" y="12885"/>
                  <a:pt x="1629" y="12734"/>
                  <a:pt x="1713" y="12533"/>
                </a:cubicBezTo>
                <a:cubicBezTo>
                  <a:pt x="1880" y="12131"/>
                  <a:pt x="2173" y="11830"/>
                  <a:pt x="2549" y="11780"/>
                </a:cubicBezTo>
                <a:cubicBezTo>
                  <a:pt x="2611" y="11780"/>
                  <a:pt x="2653" y="11780"/>
                  <a:pt x="2716" y="11780"/>
                </a:cubicBezTo>
                <a:cubicBezTo>
                  <a:pt x="3071" y="11780"/>
                  <a:pt x="3384" y="11930"/>
                  <a:pt x="3635" y="12181"/>
                </a:cubicBezTo>
                <a:cubicBezTo>
                  <a:pt x="3635" y="12181"/>
                  <a:pt x="3635" y="12181"/>
                  <a:pt x="3635" y="12181"/>
                </a:cubicBezTo>
                <a:cubicBezTo>
                  <a:pt x="3635" y="12633"/>
                  <a:pt x="3635" y="12633"/>
                  <a:pt x="3635" y="12633"/>
                </a:cubicBezTo>
                <a:cubicBezTo>
                  <a:pt x="3635" y="20595"/>
                  <a:pt x="3635" y="20595"/>
                  <a:pt x="3635" y="20595"/>
                </a:cubicBezTo>
                <a:cubicBezTo>
                  <a:pt x="3635" y="21148"/>
                  <a:pt x="4011" y="21600"/>
                  <a:pt x="4470" y="21600"/>
                </a:cubicBezTo>
                <a:cubicBezTo>
                  <a:pt x="11092" y="21600"/>
                  <a:pt x="11092" y="21600"/>
                  <a:pt x="11092" y="21600"/>
                </a:cubicBezTo>
                <a:cubicBezTo>
                  <a:pt x="11239" y="21374"/>
                  <a:pt x="11239" y="21374"/>
                  <a:pt x="11239" y="21374"/>
                </a:cubicBezTo>
                <a:cubicBezTo>
                  <a:pt x="11427" y="21123"/>
                  <a:pt x="11510" y="20821"/>
                  <a:pt x="11510" y="20495"/>
                </a:cubicBezTo>
                <a:cubicBezTo>
                  <a:pt x="11510" y="20445"/>
                  <a:pt x="11510" y="20394"/>
                  <a:pt x="11510" y="20344"/>
                </a:cubicBezTo>
                <a:cubicBezTo>
                  <a:pt x="11489" y="20018"/>
                  <a:pt x="11301" y="19741"/>
                  <a:pt x="11030" y="19591"/>
                </a:cubicBezTo>
                <a:cubicBezTo>
                  <a:pt x="10863" y="19490"/>
                  <a:pt x="10696" y="19365"/>
                  <a:pt x="10570" y="19214"/>
                </a:cubicBezTo>
                <a:cubicBezTo>
                  <a:pt x="10508" y="19139"/>
                  <a:pt x="10445" y="19063"/>
                  <a:pt x="10403" y="18963"/>
                </a:cubicBezTo>
                <a:cubicBezTo>
                  <a:pt x="10320" y="18787"/>
                  <a:pt x="10278" y="18611"/>
                  <a:pt x="10278" y="18435"/>
                </a:cubicBezTo>
                <a:cubicBezTo>
                  <a:pt x="10257" y="17556"/>
                  <a:pt x="11280" y="16878"/>
                  <a:pt x="12617" y="16878"/>
                </a:cubicBezTo>
                <a:cubicBezTo>
                  <a:pt x="12617" y="16878"/>
                  <a:pt x="12617" y="16878"/>
                  <a:pt x="12617" y="16878"/>
                </a:cubicBezTo>
                <a:cubicBezTo>
                  <a:pt x="13954" y="16878"/>
                  <a:pt x="14957" y="17531"/>
                  <a:pt x="14957" y="18435"/>
                </a:cubicBezTo>
                <a:cubicBezTo>
                  <a:pt x="14957" y="18611"/>
                  <a:pt x="14915" y="18787"/>
                  <a:pt x="14832" y="18963"/>
                </a:cubicBezTo>
                <a:cubicBezTo>
                  <a:pt x="14790" y="19063"/>
                  <a:pt x="14727" y="19139"/>
                  <a:pt x="14644" y="19214"/>
                </a:cubicBezTo>
                <a:cubicBezTo>
                  <a:pt x="14539" y="19365"/>
                  <a:pt x="14372" y="19490"/>
                  <a:pt x="14205" y="19591"/>
                </a:cubicBezTo>
                <a:cubicBezTo>
                  <a:pt x="13933" y="19741"/>
                  <a:pt x="13745" y="20018"/>
                  <a:pt x="13725" y="20344"/>
                </a:cubicBezTo>
                <a:cubicBezTo>
                  <a:pt x="13725" y="20394"/>
                  <a:pt x="13725" y="20445"/>
                  <a:pt x="13725" y="20495"/>
                </a:cubicBezTo>
                <a:cubicBezTo>
                  <a:pt x="13725" y="20495"/>
                  <a:pt x="13725" y="20495"/>
                  <a:pt x="13725" y="20495"/>
                </a:cubicBezTo>
                <a:cubicBezTo>
                  <a:pt x="13725" y="20821"/>
                  <a:pt x="13808" y="21123"/>
                  <a:pt x="13996" y="21374"/>
                </a:cubicBezTo>
                <a:cubicBezTo>
                  <a:pt x="14142" y="21600"/>
                  <a:pt x="14142" y="21600"/>
                  <a:pt x="14142" y="21600"/>
                </a:cubicBezTo>
                <a:cubicBezTo>
                  <a:pt x="20764" y="21600"/>
                  <a:pt x="20764" y="21600"/>
                  <a:pt x="20764" y="21600"/>
                </a:cubicBezTo>
                <a:cubicBezTo>
                  <a:pt x="21224" y="21600"/>
                  <a:pt x="21600" y="21148"/>
                  <a:pt x="21600" y="20595"/>
                </a:cubicBezTo>
                <a:cubicBezTo>
                  <a:pt x="21600" y="1005"/>
                  <a:pt x="21600" y="1005"/>
                  <a:pt x="21600" y="1005"/>
                </a:cubicBezTo>
                <a:cubicBezTo>
                  <a:pt x="21600" y="452"/>
                  <a:pt x="21224" y="0"/>
                  <a:pt x="2076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7" name="Freeform 19"/>
          <p:cNvSpPr/>
          <p:nvPr/>
        </p:nvSpPr>
        <p:spPr>
          <a:xfrm>
            <a:off x="8698642" y="3694957"/>
            <a:ext cx="4090176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97" y="8339"/>
                </a:moveTo>
                <a:cubicBezTo>
                  <a:pt x="20493" y="8339"/>
                  <a:pt x="20409" y="8364"/>
                  <a:pt x="20305" y="8439"/>
                </a:cubicBezTo>
                <a:cubicBezTo>
                  <a:pt x="20263" y="8489"/>
                  <a:pt x="20200" y="8540"/>
                  <a:pt x="20159" y="8590"/>
                </a:cubicBezTo>
                <a:cubicBezTo>
                  <a:pt x="20054" y="8715"/>
                  <a:pt x="19971" y="8866"/>
                  <a:pt x="19908" y="9067"/>
                </a:cubicBezTo>
                <a:cubicBezTo>
                  <a:pt x="19741" y="9469"/>
                  <a:pt x="19427" y="9770"/>
                  <a:pt x="19051" y="9820"/>
                </a:cubicBezTo>
                <a:cubicBezTo>
                  <a:pt x="18989" y="9820"/>
                  <a:pt x="18947" y="9820"/>
                  <a:pt x="18884" y="9820"/>
                </a:cubicBezTo>
                <a:cubicBezTo>
                  <a:pt x="18529" y="9820"/>
                  <a:pt x="18216" y="9670"/>
                  <a:pt x="17965" y="9419"/>
                </a:cubicBezTo>
                <a:cubicBezTo>
                  <a:pt x="17965" y="8967"/>
                  <a:pt x="17965" y="8967"/>
                  <a:pt x="17965" y="8967"/>
                </a:cubicBezTo>
                <a:cubicBezTo>
                  <a:pt x="17965" y="1005"/>
                  <a:pt x="17965" y="1005"/>
                  <a:pt x="17965" y="1005"/>
                </a:cubicBezTo>
                <a:cubicBezTo>
                  <a:pt x="17965" y="452"/>
                  <a:pt x="17589" y="0"/>
                  <a:pt x="17130" y="0"/>
                </a:cubicBezTo>
                <a:cubicBezTo>
                  <a:pt x="10508" y="0"/>
                  <a:pt x="10508" y="0"/>
                  <a:pt x="10508" y="0"/>
                </a:cubicBezTo>
                <a:cubicBezTo>
                  <a:pt x="10361" y="201"/>
                  <a:pt x="10361" y="201"/>
                  <a:pt x="10361" y="201"/>
                </a:cubicBezTo>
                <a:cubicBezTo>
                  <a:pt x="10173" y="452"/>
                  <a:pt x="10090" y="753"/>
                  <a:pt x="10090" y="1080"/>
                </a:cubicBezTo>
                <a:cubicBezTo>
                  <a:pt x="10090" y="1130"/>
                  <a:pt x="10090" y="1180"/>
                  <a:pt x="10090" y="1231"/>
                </a:cubicBezTo>
                <a:cubicBezTo>
                  <a:pt x="10111" y="1557"/>
                  <a:pt x="10299" y="1833"/>
                  <a:pt x="10570" y="1984"/>
                </a:cubicBezTo>
                <a:cubicBezTo>
                  <a:pt x="10737" y="2085"/>
                  <a:pt x="10904" y="2210"/>
                  <a:pt x="11009" y="2361"/>
                </a:cubicBezTo>
                <a:cubicBezTo>
                  <a:pt x="11092" y="2436"/>
                  <a:pt x="11155" y="2512"/>
                  <a:pt x="11197" y="2612"/>
                </a:cubicBezTo>
                <a:cubicBezTo>
                  <a:pt x="11280" y="2788"/>
                  <a:pt x="11322" y="2964"/>
                  <a:pt x="11322" y="3140"/>
                </a:cubicBezTo>
                <a:cubicBezTo>
                  <a:pt x="11322" y="4019"/>
                  <a:pt x="10320" y="4697"/>
                  <a:pt x="8983" y="4697"/>
                </a:cubicBezTo>
                <a:cubicBezTo>
                  <a:pt x="7646" y="4697"/>
                  <a:pt x="6643" y="4019"/>
                  <a:pt x="6643" y="3140"/>
                </a:cubicBezTo>
                <a:cubicBezTo>
                  <a:pt x="6643" y="2964"/>
                  <a:pt x="6685" y="2788"/>
                  <a:pt x="6768" y="2612"/>
                </a:cubicBezTo>
                <a:cubicBezTo>
                  <a:pt x="6810" y="2512"/>
                  <a:pt x="6873" y="2436"/>
                  <a:pt x="6956" y="2361"/>
                </a:cubicBezTo>
                <a:cubicBezTo>
                  <a:pt x="7061" y="2210"/>
                  <a:pt x="7228" y="2085"/>
                  <a:pt x="7395" y="1984"/>
                </a:cubicBezTo>
                <a:cubicBezTo>
                  <a:pt x="7667" y="1833"/>
                  <a:pt x="7855" y="1557"/>
                  <a:pt x="7875" y="1231"/>
                </a:cubicBezTo>
                <a:cubicBezTo>
                  <a:pt x="7875" y="1180"/>
                  <a:pt x="7875" y="1130"/>
                  <a:pt x="7875" y="1080"/>
                </a:cubicBezTo>
                <a:cubicBezTo>
                  <a:pt x="7875" y="753"/>
                  <a:pt x="7792" y="452"/>
                  <a:pt x="7604" y="201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376" y="0"/>
                  <a:pt x="0" y="452"/>
                  <a:pt x="0" y="1005"/>
                </a:cubicBezTo>
                <a:cubicBezTo>
                  <a:pt x="0" y="20595"/>
                  <a:pt x="0" y="20595"/>
                  <a:pt x="0" y="20595"/>
                </a:cubicBezTo>
                <a:cubicBezTo>
                  <a:pt x="0" y="21148"/>
                  <a:pt x="376" y="21600"/>
                  <a:pt x="836" y="21600"/>
                </a:cubicBezTo>
                <a:cubicBezTo>
                  <a:pt x="4366" y="21600"/>
                  <a:pt x="4366" y="21600"/>
                  <a:pt x="4366" y="21600"/>
                </a:cubicBezTo>
                <a:cubicBezTo>
                  <a:pt x="7437" y="21600"/>
                  <a:pt x="7437" y="21600"/>
                  <a:pt x="7437" y="21600"/>
                </a:cubicBezTo>
                <a:cubicBezTo>
                  <a:pt x="7875" y="21600"/>
                  <a:pt x="7875" y="21600"/>
                  <a:pt x="7875" y="21600"/>
                </a:cubicBezTo>
                <a:cubicBezTo>
                  <a:pt x="7875" y="21575"/>
                  <a:pt x="7875" y="21550"/>
                  <a:pt x="7875" y="21525"/>
                </a:cubicBezTo>
                <a:cubicBezTo>
                  <a:pt x="7875" y="21474"/>
                  <a:pt x="7875" y="21424"/>
                  <a:pt x="7875" y="21374"/>
                </a:cubicBezTo>
                <a:cubicBezTo>
                  <a:pt x="7855" y="21047"/>
                  <a:pt x="7667" y="20771"/>
                  <a:pt x="7395" y="20620"/>
                </a:cubicBezTo>
                <a:cubicBezTo>
                  <a:pt x="7228" y="20520"/>
                  <a:pt x="7061" y="20394"/>
                  <a:pt x="6956" y="20269"/>
                </a:cubicBezTo>
                <a:cubicBezTo>
                  <a:pt x="6873" y="20168"/>
                  <a:pt x="6810" y="20093"/>
                  <a:pt x="6768" y="19993"/>
                </a:cubicBezTo>
                <a:cubicBezTo>
                  <a:pt x="6685" y="19817"/>
                  <a:pt x="6643" y="19641"/>
                  <a:pt x="6643" y="19465"/>
                </a:cubicBezTo>
                <a:cubicBezTo>
                  <a:pt x="6643" y="18586"/>
                  <a:pt x="7646" y="17908"/>
                  <a:pt x="8983" y="17908"/>
                </a:cubicBezTo>
                <a:cubicBezTo>
                  <a:pt x="8983" y="17908"/>
                  <a:pt x="8983" y="17908"/>
                  <a:pt x="8983" y="17908"/>
                </a:cubicBezTo>
                <a:cubicBezTo>
                  <a:pt x="10320" y="17908"/>
                  <a:pt x="11322" y="18586"/>
                  <a:pt x="11322" y="19465"/>
                </a:cubicBezTo>
                <a:cubicBezTo>
                  <a:pt x="11322" y="19641"/>
                  <a:pt x="11280" y="19817"/>
                  <a:pt x="11197" y="19993"/>
                </a:cubicBezTo>
                <a:cubicBezTo>
                  <a:pt x="11155" y="20093"/>
                  <a:pt x="11092" y="20168"/>
                  <a:pt x="11030" y="20244"/>
                </a:cubicBezTo>
                <a:cubicBezTo>
                  <a:pt x="10904" y="20394"/>
                  <a:pt x="10737" y="20520"/>
                  <a:pt x="10570" y="20620"/>
                </a:cubicBezTo>
                <a:cubicBezTo>
                  <a:pt x="10299" y="20771"/>
                  <a:pt x="10111" y="21047"/>
                  <a:pt x="10090" y="21374"/>
                </a:cubicBezTo>
                <a:cubicBezTo>
                  <a:pt x="10090" y="21424"/>
                  <a:pt x="10090" y="21474"/>
                  <a:pt x="10090" y="21525"/>
                </a:cubicBezTo>
                <a:cubicBezTo>
                  <a:pt x="10090" y="21550"/>
                  <a:pt x="10090" y="21575"/>
                  <a:pt x="10090" y="21600"/>
                </a:cubicBezTo>
                <a:cubicBezTo>
                  <a:pt x="10508" y="21600"/>
                  <a:pt x="10508" y="21600"/>
                  <a:pt x="10508" y="21600"/>
                </a:cubicBezTo>
                <a:cubicBezTo>
                  <a:pt x="13056" y="21600"/>
                  <a:pt x="13056" y="21600"/>
                  <a:pt x="13056" y="21600"/>
                </a:cubicBezTo>
                <a:cubicBezTo>
                  <a:pt x="17130" y="21600"/>
                  <a:pt x="17130" y="21600"/>
                  <a:pt x="17130" y="21600"/>
                </a:cubicBezTo>
                <a:cubicBezTo>
                  <a:pt x="17589" y="21600"/>
                  <a:pt x="17965" y="21148"/>
                  <a:pt x="17965" y="20595"/>
                </a:cubicBezTo>
                <a:cubicBezTo>
                  <a:pt x="17965" y="12633"/>
                  <a:pt x="17965" y="12633"/>
                  <a:pt x="17965" y="12633"/>
                </a:cubicBezTo>
                <a:cubicBezTo>
                  <a:pt x="17965" y="12181"/>
                  <a:pt x="17965" y="12181"/>
                  <a:pt x="17965" y="12181"/>
                </a:cubicBezTo>
                <a:cubicBezTo>
                  <a:pt x="18216" y="11930"/>
                  <a:pt x="18529" y="11780"/>
                  <a:pt x="18884" y="11780"/>
                </a:cubicBezTo>
                <a:cubicBezTo>
                  <a:pt x="18947" y="11780"/>
                  <a:pt x="18989" y="11780"/>
                  <a:pt x="19051" y="11780"/>
                </a:cubicBezTo>
                <a:cubicBezTo>
                  <a:pt x="19427" y="11830"/>
                  <a:pt x="19741" y="12131"/>
                  <a:pt x="19908" y="12533"/>
                </a:cubicBezTo>
                <a:cubicBezTo>
                  <a:pt x="19971" y="12734"/>
                  <a:pt x="20054" y="12885"/>
                  <a:pt x="20159" y="13010"/>
                </a:cubicBezTo>
                <a:cubicBezTo>
                  <a:pt x="20200" y="13060"/>
                  <a:pt x="20263" y="13111"/>
                  <a:pt x="20305" y="13161"/>
                </a:cubicBezTo>
                <a:cubicBezTo>
                  <a:pt x="20409" y="13236"/>
                  <a:pt x="20493" y="13261"/>
                  <a:pt x="20597" y="13261"/>
                </a:cubicBezTo>
                <a:cubicBezTo>
                  <a:pt x="21161" y="13261"/>
                  <a:pt x="21600" y="12156"/>
                  <a:pt x="21600" y="10800"/>
                </a:cubicBezTo>
                <a:cubicBezTo>
                  <a:pt x="21600" y="9444"/>
                  <a:pt x="21161" y="8339"/>
                  <a:pt x="20597" y="833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8" name="Freeform 20"/>
          <p:cNvSpPr/>
          <p:nvPr/>
        </p:nvSpPr>
        <p:spPr>
          <a:xfrm>
            <a:off x="10067611" y="6628703"/>
            <a:ext cx="664404" cy="471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014" y="21055"/>
                </a:moveTo>
                <a:cubicBezTo>
                  <a:pt x="14014" y="20511"/>
                  <a:pt x="14014" y="19966"/>
                  <a:pt x="14014" y="19422"/>
                </a:cubicBezTo>
                <a:cubicBezTo>
                  <a:pt x="14400" y="15429"/>
                  <a:pt x="16200" y="11798"/>
                  <a:pt x="18900" y="9983"/>
                </a:cubicBezTo>
                <a:cubicBezTo>
                  <a:pt x="19800" y="9439"/>
                  <a:pt x="20314" y="8894"/>
                  <a:pt x="20829" y="8168"/>
                </a:cubicBezTo>
                <a:cubicBezTo>
                  <a:pt x="21086" y="7987"/>
                  <a:pt x="21214" y="7624"/>
                  <a:pt x="21343" y="7261"/>
                </a:cubicBezTo>
                <a:cubicBezTo>
                  <a:pt x="21600" y="6897"/>
                  <a:pt x="21600" y="6534"/>
                  <a:pt x="21600" y="6171"/>
                </a:cubicBezTo>
                <a:cubicBezTo>
                  <a:pt x="21600" y="3630"/>
                  <a:pt x="17486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114" y="0"/>
                  <a:pt x="0" y="3630"/>
                  <a:pt x="0" y="6171"/>
                </a:cubicBezTo>
                <a:cubicBezTo>
                  <a:pt x="0" y="6534"/>
                  <a:pt x="0" y="6897"/>
                  <a:pt x="257" y="7261"/>
                </a:cubicBezTo>
                <a:cubicBezTo>
                  <a:pt x="386" y="7624"/>
                  <a:pt x="514" y="7987"/>
                  <a:pt x="771" y="8168"/>
                </a:cubicBezTo>
                <a:cubicBezTo>
                  <a:pt x="1286" y="8894"/>
                  <a:pt x="1929" y="9439"/>
                  <a:pt x="2700" y="9983"/>
                </a:cubicBezTo>
                <a:cubicBezTo>
                  <a:pt x="5400" y="11798"/>
                  <a:pt x="7200" y="15429"/>
                  <a:pt x="7586" y="19422"/>
                </a:cubicBezTo>
                <a:cubicBezTo>
                  <a:pt x="7586" y="19966"/>
                  <a:pt x="7586" y="20511"/>
                  <a:pt x="7586" y="21055"/>
                </a:cubicBezTo>
                <a:cubicBezTo>
                  <a:pt x="7586" y="21237"/>
                  <a:pt x="7586" y="21418"/>
                  <a:pt x="7586" y="21600"/>
                </a:cubicBezTo>
                <a:cubicBezTo>
                  <a:pt x="14014" y="21600"/>
                  <a:pt x="14014" y="21600"/>
                  <a:pt x="14014" y="21600"/>
                </a:cubicBezTo>
                <a:cubicBezTo>
                  <a:pt x="14014" y="21418"/>
                  <a:pt x="14014" y="21237"/>
                  <a:pt x="14014" y="21055"/>
                </a:cubicBezTo>
                <a:close/>
              </a:path>
            </a:pathLst>
          </a:custGeom>
          <a:solidFill>
            <a:srgbClr val="C6BDB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baseline="0" sz="1300">
                <a:solidFill>
                  <a:srgbClr val="262626"/>
                </a:solidFill>
              </a:defRPr>
            </a:pPr>
          </a:p>
        </p:txBody>
      </p:sp>
      <p:sp>
        <p:nvSpPr>
          <p:cNvPr id="119" name="Freeform 21"/>
          <p:cNvSpPr/>
          <p:nvPr/>
        </p:nvSpPr>
        <p:spPr>
          <a:xfrm>
            <a:off x="8698642" y="6573478"/>
            <a:ext cx="3402343" cy="409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15" y="10267"/>
                </a:moveTo>
                <a:cubicBezTo>
                  <a:pt x="19440" y="10267"/>
                  <a:pt x="19440" y="10267"/>
                  <a:pt x="19440" y="10267"/>
                </a:cubicBezTo>
                <a:cubicBezTo>
                  <a:pt x="19616" y="10267"/>
                  <a:pt x="19792" y="10309"/>
                  <a:pt x="19967" y="10392"/>
                </a:cubicBezTo>
                <a:cubicBezTo>
                  <a:pt x="20043" y="10434"/>
                  <a:pt x="20143" y="10497"/>
                  <a:pt x="20219" y="10560"/>
                </a:cubicBezTo>
                <a:cubicBezTo>
                  <a:pt x="20369" y="10685"/>
                  <a:pt x="20495" y="10852"/>
                  <a:pt x="20595" y="11020"/>
                </a:cubicBezTo>
                <a:cubicBezTo>
                  <a:pt x="20746" y="11291"/>
                  <a:pt x="21022" y="11459"/>
                  <a:pt x="21349" y="11500"/>
                </a:cubicBezTo>
                <a:cubicBezTo>
                  <a:pt x="21399" y="11500"/>
                  <a:pt x="21449" y="11500"/>
                  <a:pt x="21500" y="11500"/>
                </a:cubicBezTo>
                <a:cubicBezTo>
                  <a:pt x="21500" y="11500"/>
                  <a:pt x="21500" y="11500"/>
                  <a:pt x="21500" y="11500"/>
                </a:cubicBezTo>
                <a:cubicBezTo>
                  <a:pt x="21525" y="11500"/>
                  <a:pt x="21575" y="11500"/>
                  <a:pt x="21600" y="11500"/>
                </a:cubicBezTo>
                <a:cubicBezTo>
                  <a:pt x="21600" y="4454"/>
                  <a:pt x="21600" y="4454"/>
                  <a:pt x="21600" y="4454"/>
                </a:cubicBezTo>
                <a:cubicBezTo>
                  <a:pt x="21600" y="3994"/>
                  <a:pt x="21148" y="3617"/>
                  <a:pt x="20595" y="3617"/>
                </a:cubicBezTo>
                <a:cubicBezTo>
                  <a:pt x="12156" y="3617"/>
                  <a:pt x="12156" y="3617"/>
                  <a:pt x="12156" y="3617"/>
                </a:cubicBezTo>
                <a:cubicBezTo>
                  <a:pt x="11930" y="3367"/>
                  <a:pt x="11780" y="3053"/>
                  <a:pt x="11780" y="2718"/>
                </a:cubicBezTo>
                <a:cubicBezTo>
                  <a:pt x="11780" y="2656"/>
                  <a:pt x="11780" y="2614"/>
                  <a:pt x="11780" y="2551"/>
                </a:cubicBezTo>
                <a:cubicBezTo>
                  <a:pt x="11830" y="2175"/>
                  <a:pt x="12131" y="1861"/>
                  <a:pt x="12558" y="1715"/>
                </a:cubicBezTo>
                <a:cubicBezTo>
                  <a:pt x="12734" y="1631"/>
                  <a:pt x="12885" y="1547"/>
                  <a:pt x="13010" y="1443"/>
                </a:cubicBezTo>
                <a:cubicBezTo>
                  <a:pt x="13060" y="1401"/>
                  <a:pt x="13136" y="1338"/>
                  <a:pt x="13161" y="1296"/>
                </a:cubicBezTo>
                <a:cubicBezTo>
                  <a:pt x="13236" y="1192"/>
                  <a:pt x="13261" y="1108"/>
                  <a:pt x="13261" y="1004"/>
                </a:cubicBezTo>
                <a:cubicBezTo>
                  <a:pt x="13261" y="439"/>
                  <a:pt x="12156" y="0"/>
                  <a:pt x="10800" y="0"/>
                </a:cubicBezTo>
                <a:cubicBezTo>
                  <a:pt x="9444" y="0"/>
                  <a:pt x="8339" y="460"/>
                  <a:pt x="8339" y="1004"/>
                </a:cubicBezTo>
                <a:cubicBezTo>
                  <a:pt x="8339" y="1108"/>
                  <a:pt x="8364" y="1192"/>
                  <a:pt x="8439" y="1296"/>
                </a:cubicBezTo>
                <a:cubicBezTo>
                  <a:pt x="8489" y="1338"/>
                  <a:pt x="8540" y="1401"/>
                  <a:pt x="8590" y="1443"/>
                </a:cubicBezTo>
                <a:cubicBezTo>
                  <a:pt x="8715" y="1547"/>
                  <a:pt x="8866" y="1631"/>
                  <a:pt x="9067" y="1715"/>
                </a:cubicBezTo>
                <a:cubicBezTo>
                  <a:pt x="9469" y="1861"/>
                  <a:pt x="9770" y="2175"/>
                  <a:pt x="9820" y="2551"/>
                </a:cubicBezTo>
                <a:cubicBezTo>
                  <a:pt x="9820" y="2614"/>
                  <a:pt x="9820" y="2656"/>
                  <a:pt x="9820" y="2718"/>
                </a:cubicBezTo>
                <a:cubicBezTo>
                  <a:pt x="9820" y="3053"/>
                  <a:pt x="9695" y="3367"/>
                  <a:pt x="9444" y="3617"/>
                </a:cubicBezTo>
                <a:cubicBezTo>
                  <a:pt x="1005" y="3617"/>
                  <a:pt x="1005" y="3617"/>
                  <a:pt x="1005" y="3617"/>
                </a:cubicBezTo>
                <a:cubicBezTo>
                  <a:pt x="452" y="3617"/>
                  <a:pt x="0" y="3994"/>
                  <a:pt x="0" y="4454"/>
                </a:cubicBezTo>
                <a:cubicBezTo>
                  <a:pt x="0" y="11124"/>
                  <a:pt x="0" y="11124"/>
                  <a:pt x="0" y="11124"/>
                </a:cubicBezTo>
                <a:cubicBezTo>
                  <a:pt x="176" y="11250"/>
                  <a:pt x="176" y="11250"/>
                  <a:pt x="176" y="11250"/>
                </a:cubicBezTo>
                <a:cubicBezTo>
                  <a:pt x="452" y="11417"/>
                  <a:pt x="753" y="11521"/>
                  <a:pt x="1080" y="11521"/>
                </a:cubicBezTo>
                <a:cubicBezTo>
                  <a:pt x="1130" y="11521"/>
                  <a:pt x="1180" y="11521"/>
                  <a:pt x="1231" y="11500"/>
                </a:cubicBezTo>
                <a:cubicBezTo>
                  <a:pt x="1532" y="11480"/>
                  <a:pt x="1808" y="11291"/>
                  <a:pt x="1959" y="11040"/>
                </a:cubicBezTo>
                <a:cubicBezTo>
                  <a:pt x="2085" y="10852"/>
                  <a:pt x="2185" y="10685"/>
                  <a:pt x="2336" y="10580"/>
                </a:cubicBezTo>
                <a:cubicBezTo>
                  <a:pt x="2411" y="10497"/>
                  <a:pt x="2512" y="10434"/>
                  <a:pt x="2587" y="10392"/>
                </a:cubicBezTo>
                <a:cubicBezTo>
                  <a:pt x="2763" y="10309"/>
                  <a:pt x="2939" y="10267"/>
                  <a:pt x="3140" y="10267"/>
                </a:cubicBezTo>
                <a:cubicBezTo>
                  <a:pt x="3140" y="10267"/>
                  <a:pt x="3140" y="10267"/>
                  <a:pt x="3140" y="10267"/>
                </a:cubicBezTo>
                <a:cubicBezTo>
                  <a:pt x="4019" y="10267"/>
                  <a:pt x="4672" y="11270"/>
                  <a:pt x="4697" y="12609"/>
                </a:cubicBezTo>
                <a:cubicBezTo>
                  <a:pt x="4697" y="13194"/>
                  <a:pt x="4546" y="13759"/>
                  <a:pt x="4320" y="14177"/>
                </a:cubicBezTo>
                <a:cubicBezTo>
                  <a:pt x="4019" y="14679"/>
                  <a:pt x="3617" y="14951"/>
                  <a:pt x="3165" y="14951"/>
                </a:cubicBezTo>
                <a:cubicBezTo>
                  <a:pt x="3140" y="14951"/>
                  <a:pt x="3140" y="14951"/>
                  <a:pt x="3140" y="14951"/>
                </a:cubicBezTo>
                <a:cubicBezTo>
                  <a:pt x="2964" y="14951"/>
                  <a:pt x="2788" y="14909"/>
                  <a:pt x="2612" y="14825"/>
                </a:cubicBezTo>
                <a:cubicBezTo>
                  <a:pt x="2537" y="14783"/>
                  <a:pt x="2436" y="14721"/>
                  <a:pt x="2361" y="14658"/>
                </a:cubicBezTo>
                <a:cubicBezTo>
                  <a:pt x="2210" y="14532"/>
                  <a:pt x="2085" y="14365"/>
                  <a:pt x="1984" y="14198"/>
                </a:cubicBezTo>
                <a:cubicBezTo>
                  <a:pt x="1833" y="13926"/>
                  <a:pt x="1557" y="13759"/>
                  <a:pt x="1231" y="13717"/>
                </a:cubicBezTo>
                <a:cubicBezTo>
                  <a:pt x="1180" y="13717"/>
                  <a:pt x="1130" y="13717"/>
                  <a:pt x="1080" y="13717"/>
                </a:cubicBezTo>
                <a:cubicBezTo>
                  <a:pt x="1080" y="13717"/>
                  <a:pt x="1080" y="13717"/>
                  <a:pt x="1080" y="13717"/>
                </a:cubicBezTo>
                <a:cubicBezTo>
                  <a:pt x="753" y="13717"/>
                  <a:pt x="452" y="13821"/>
                  <a:pt x="201" y="13989"/>
                </a:cubicBezTo>
                <a:cubicBezTo>
                  <a:pt x="0" y="14135"/>
                  <a:pt x="0" y="14135"/>
                  <a:pt x="0" y="14135"/>
                </a:cubicBezTo>
                <a:cubicBezTo>
                  <a:pt x="0" y="20764"/>
                  <a:pt x="0" y="20764"/>
                  <a:pt x="0" y="20764"/>
                </a:cubicBezTo>
                <a:cubicBezTo>
                  <a:pt x="0" y="21224"/>
                  <a:pt x="452" y="21600"/>
                  <a:pt x="1005" y="21600"/>
                </a:cubicBezTo>
                <a:cubicBezTo>
                  <a:pt x="9017" y="21600"/>
                  <a:pt x="9017" y="21600"/>
                  <a:pt x="9017" y="21600"/>
                </a:cubicBezTo>
                <a:cubicBezTo>
                  <a:pt x="12633" y="21600"/>
                  <a:pt x="12633" y="21600"/>
                  <a:pt x="12633" y="21600"/>
                </a:cubicBezTo>
                <a:cubicBezTo>
                  <a:pt x="20595" y="21600"/>
                  <a:pt x="20595" y="21600"/>
                  <a:pt x="20595" y="21600"/>
                </a:cubicBezTo>
                <a:cubicBezTo>
                  <a:pt x="21148" y="21600"/>
                  <a:pt x="21600" y="21224"/>
                  <a:pt x="21600" y="20764"/>
                </a:cubicBezTo>
                <a:cubicBezTo>
                  <a:pt x="21600" y="13717"/>
                  <a:pt x="21600" y="13717"/>
                  <a:pt x="21600" y="13717"/>
                </a:cubicBezTo>
                <a:cubicBezTo>
                  <a:pt x="21575" y="13717"/>
                  <a:pt x="21525" y="13717"/>
                  <a:pt x="21500" y="13717"/>
                </a:cubicBezTo>
                <a:cubicBezTo>
                  <a:pt x="21449" y="13717"/>
                  <a:pt x="21399" y="13717"/>
                  <a:pt x="21349" y="13717"/>
                </a:cubicBezTo>
                <a:cubicBezTo>
                  <a:pt x="21022" y="13738"/>
                  <a:pt x="20746" y="13926"/>
                  <a:pt x="20595" y="14198"/>
                </a:cubicBezTo>
                <a:cubicBezTo>
                  <a:pt x="20495" y="14365"/>
                  <a:pt x="20369" y="14532"/>
                  <a:pt x="20219" y="14637"/>
                </a:cubicBezTo>
                <a:cubicBezTo>
                  <a:pt x="20143" y="14721"/>
                  <a:pt x="20068" y="14783"/>
                  <a:pt x="19967" y="14825"/>
                </a:cubicBezTo>
                <a:cubicBezTo>
                  <a:pt x="19792" y="14909"/>
                  <a:pt x="19616" y="14951"/>
                  <a:pt x="19440" y="14951"/>
                </a:cubicBezTo>
                <a:cubicBezTo>
                  <a:pt x="19440" y="14951"/>
                  <a:pt x="19440" y="14951"/>
                  <a:pt x="19440" y="14951"/>
                </a:cubicBezTo>
                <a:cubicBezTo>
                  <a:pt x="18963" y="14951"/>
                  <a:pt x="18561" y="14679"/>
                  <a:pt x="18260" y="14198"/>
                </a:cubicBezTo>
                <a:cubicBezTo>
                  <a:pt x="18008" y="13759"/>
                  <a:pt x="17883" y="13194"/>
                  <a:pt x="17883" y="12609"/>
                </a:cubicBezTo>
                <a:cubicBezTo>
                  <a:pt x="17883" y="11270"/>
                  <a:pt x="18536" y="10267"/>
                  <a:pt x="19415" y="10267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0" name="Shape"/>
          <p:cNvSpPr/>
          <p:nvPr>
            <p:ph type="body" sz="quarter" idx="21"/>
          </p:nvPr>
        </p:nvSpPr>
        <p:spPr>
          <a:xfrm>
            <a:off x="13526575" y="4723111"/>
            <a:ext cx="867462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1" name="Shape"/>
          <p:cNvSpPr/>
          <p:nvPr>
            <p:ph type="body" sz="quarter" idx="22"/>
          </p:nvPr>
        </p:nvSpPr>
        <p:spPr>
          <a:xfrm>
            <a:off x="9966083" y="8299838"/>
            <a:ext cx="867461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2" name="Shape"/>
          <p:cNvSpPr/>
          <p:nvPr>
            <p:ph type="body" sz="quarter" idx="23"/>
          </p:nvPr>
        </p:nvSpPr>
        <p:spPr>
          <a:xfrm>
            <a:off x="10093083" y="4862159"/>
            <a:ext cx="867461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3" name="Shape"/>
          <p:cNvSpPr/>
          <p:nvPr>
            <p:ph type="body" sz="quarter" idx="24"/>
          </p:nvPr>
        </p:nvSpPr>
        <p:spPr>
          <a:xfrm>
            <a:off x="13526575" y="8299838"/>
            <a:ext cx="867462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4" name="Bullet points 2"/>
          <p:cNvSpPr/>
          <p:nvPr>
            <p:ph type="body" sz="quarter" idx="25"/>
          </p:nvPr>
        </p:nvSpPr>
        <p:spPr>
          <a:xfrm>
            <a:off x="16039337" y="3699664"/>
            <a:ext cx="7021116" cy="3356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2</a:t>
            </a:r>
          </a:p>
        </p:txBody>
      </p:sp>
      <p:sp>
        <p:nvSpPr>
          <p:cNvPr id="125" name="Bullet points 4"/>
          <p:cNvSpPr/>
          <p:nvPr>
            <p:ph type="body" sz="quarter" idx="26"/>
          </p:nvPr>
        </p:nvSpPr>
        <p:spPr>
          <a:xfrm>
            <a:off x="16051110" y="7284294"/>
            <a:ext cx="7021116" cy="335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4</a:t>
            </a:r>
          </a:p>
        </p:txBody>
      </p:sp>
      <p:sp>
        <p:nvSpPr>
          <p:cNvPr id="126" name="Bullet points 1"/>
          <p:cNvSpPr/>
          <p:nvPr>
            <p:ph type="body" sz="quarter" idx="27"/>
          </p:nvPr>
        </p:nvSpPr>
        <p:spPr>
          <a:xfrm>
            <a:off x="1438774" y="3737873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0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1</a:t>
            </a:r>
          </a:p>
        </p:txBody>
      </p:sp>
      <p:sp>
        <p:nvSpPr>
          <p:cNvPr id="127" name="Bullet points 3"/>
          <p:cNvSpPr/>
          <p:nvPr>
            <p:ph type="body" sz="quarter" idx="28"/>
          </p:nvPr>
        </p:nvSpPr>
        <p:spPr>
          <a:xfrm>
            <a:off x="1438784" y="7302551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3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3</a:t>
            </a:r>
          </a:p>
        </p:txBody>
      </p:sp>
      <p:sp>
        <p:nvSpPr>
          <p:cNvPr id="12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3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3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"/>
          <p:cNvSpPr/>
          <p:nvPr>
            <p:ph type="body" sz="quarter" idx="21"/>
          </p:nvPr>
        </p:nvSpPr>
        <p:spPr>
          <a:xfrm>
            <a:off x="1987242" y="2034261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0" name="Bullet points 1"/>
          <p:cNvSpPr/>
          <p:nvPr>
            <p:ph type="body" sz="quarter" idx="22"/>
          </p:nvPr>
        </p:nvSpPr>
        <p:spPr>
          <a:xfrm>
            <a:off x="5604669" y="2034261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41" name="Rounded Rectangle"/>
          <p:cNvSpPr/>
          <p:nvPr>
            <p:ph type="body" sz="quarter" idx="23"/>
          </p:nvPr>
        </p:nvSpPr>
        <p:spPr>
          <a:xfrm>
            <a:off x="1987242" y="5567405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2" name="Bullet points 2"/>
          <p:cNvSpPr/>
          <p:nvPr>
            <p:ph type="body" sz="quarter" idx="24"/>
          </p:nvPr>
        </p:nvSpPr>
        <p:spPr>
          <a:xfrm>
            <a:off x="5604668" y="5567405"/>
            <a:ext cx="13174663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43" name="Slide Title"/>
          <p:cNvSpPr txBox="1"/>
          <p:nvPr>
            <p:ph type="title" hasCustomPrompt="1"/>
          </p:nvPr>
        </p:nvSpPr>
        <p:spPr>
          <a:xfrm>
            <a:off x="2095500" y="-12054"/>
            <a:ext cx="20834183" cy="149335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44" name="Rounded Rectangle"/>
          <p:cNvSpPr/>
          <p:nvPr>
            <p:ph type="body" sz="quarter" idx="25"/>
          </p:nvPr>
        </p:nvSpPr>
        <p:spPr>
          <a:xfrm>
            <a:off x="1987242" y="9221199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5" name="Bullet points 3"/>
          <p:cNvSpPr/>
          <p:nvPr>
            <p:ph type="body" sz="quarter" idx="26"/>
          </p:nvPr>
        </p:nvSpPr>
        <p:spPr>
          <a:xfrm>
            <a:off x="5604669" y="9221199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146" name="Image"/>
          <p:cNvSpPr/>
          <p:nvPr>
            <p:ph type="pic" sz="quarter" idx="27"/>
          </p:nvPr>
        </p:nvSpPr>
        <p:spPr>
          <a:xfrm>
            <a:off x="2585116" y="9639167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sz="quarter" idx="28"/>
          </p:nvPr>
        </p:nvSpPr>
        <p:spPr>
          <a:xfrm>
            <a:off x="2585116" y="5985373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8" name="Image"/>
          <p:cNvSpPr/>
          <p:nvPr>
            <p:ph type="pic" sz="quarter" idx="29"/>
          </p:nvPr>
        </p:nvSpPr>
        <p:spPr>
          <a:xfrm>
            <a:off x="2585116" y="2452229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6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baseline="0" sz="1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9pPr>
    </p:titleStyle>
    <p:bodyStyle>
      <a:lvl1pPr marL="508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1pPr>
      <a:lvl2pPr marL="1117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2pPr>
      <a:lvl3pPr marL="1727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3pPr>
      <a:lvl4pPr marL="2336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4pPr>
      <a:lvl5pPr marL="29464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5pPr>
      <a:lvl6pPr marL="3429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6pPr>
      <a:lvl7pPr marL="4038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7pPr>
      <a:lvl8pPr marL="4648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8pPr>
      <a:lvl9pPr marL="5257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rafovi 2"/>
          <p:cNvSpPr txBox="1"/>
          <p:nvPr>
            <p:ph type="ctrTitle"/>
          </p:nvPr>
        </p:nvSpPr>
        <p:spPr>
          <a:xfrm>
            <a:off x="3289300" y="9446566"/>
            <a:ext cx="18106802" cy="1575044"/>
          </a:xfrm>
          <a:prstGeom prst="rect">
            <a:avLst/>
          </a:prstGeom>
        </p:spPr>
        <p:txBody>
          <a:bodyPr/>
          <a:lstStyle/>
          <a:p>
            <a:pPr/>
            <a:r>
              <a:t>Grafovi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rimov algorit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Primov algoritam</a:t>
            </a:r>
          </a:p>
        </p:txBody>
      </p:sp>
      <p:grpSp>
        <p:nvGrpSpPr>
          <p:cNvPr id="387" name="Group"/>
          <p:cNvGrpSpPr/>
          <p:nvPr/>
        </p:nvGrpSpPr>
        <p:grpSpPr>
          <a:xfrm>
            <a:off x="1912895" y="2249954"/>
            <a:ext cx="10027482" cy="11186647"/>
            <a:chOff x="0" y="0"/>
            <a:chExt cx="10027480" cy="11186645"/>
          </a:xfrm>
        </p:grpSpPr>
        <p:sp>
          <p:nvSpPr>
            <p:cNvPr id="385" name="Group"/>
            <p:cNvSpPr txBox="1"/>
            <p:nvPr/>
          </p:nvSpPr>
          <p:spPr>
            <a:xfrm>
              <a:off x="119104" y="170355"/>
              <a:ext cx="8048160" cy="677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✅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Primov algoritam:</a:t>
              </a:r>
            </a:p>
          </p:txBody>
        </p:sp>
        <p:pic>
          <p:nvPicPr>
            <p:cNvPr id="3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27481" cy="11186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0" name="Group"/>
          <p:cNvGrpSpPr/>
          <p:nvPr/>
        </p:nvGrpSpPr>
        <p:grpSpPr>
          <a:xfrm>
            <a:off x="13064149" y="2249691"/>
            <a:ext cx="10027482" cy="4951330"/>
            <a:chOff x="0" y="0"/>
            <a:chExt cx="10027480" cy="4951329"/>
          </a:xfrm>
        </p:grpSpPr>
        <p:sp>
          <p:nvSpPr>
            <p:cNvPr id="388" name="Očekivani izlaz:"/>
            <p:cNvSpPr txBox="1"/>
            <p:nvPr/>
          </p:nvSpPr>
          <p:spPr>
            <a:xfrm>
              <a:off x="87960" y="170618"/>
              <a:ext cx="8285226" cy="677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📤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Očekivani izlaz:</a:t>
              </a:r>
            </a:p>
          </p:txBody>
        </p:sp>
        <p:pic>
          <p:nvPicPr>
            <p:cNvPr id="389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027481" cy="49513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kruskals-algorithm-anim-1.gif" descr="kruskals-algorithm-anim-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6516" y="2605616"/>
            <a:ext cx="9114161" cy="6291926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Kruskalov algorit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Kruskalov algoritam</a:t>
            </a:r>
          </a:p>
        </p:txBody>
      </p:sp>
      <p:sp>
        <p:nvSpPr>
          <p:cNvPr id="394" name="Ideja:…"/>
          <p:cNvSpPr txBox="1"/>
          <p:nvPr/>
        </p:nvSpPr>
        <p:spPr>
          <a:xfrm>
            <a:off x="2029490" y="2696773"/>
            <a:ext cx="12030140" cy="6488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🛠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Ideja:</a:t>
            </a:r>
          </a:p>
          <a:p>
            <a:pPr lvl="1" marL="1444625" indent="-555625">
              <a:buSzPct val="100000"/>
              <a:buAutoNum type="arabicPeriod" startAt="1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Sotirati</a:t>
            </a:r>
            <a:r>
              <a:t> sve grane grafa po težinama (</a:t>
            </a:r>
            <a:r>
              <a:rPr i="1"/>
              <a:t>od najamnje ka najvećoj</a:t>
            </a:r>
            <a:r>
              <a:t>)</a:t>
            </a:r>
          </a:p>
          <a:p>
            <a:pPr lvl="1" marL="1444625" indent="-555625">
              <a:buSzPct val="100000"/>
              <a:buAutoNum type="arabicPeriod" startAt="1"/>
            </a:pPr>
            <a:r>
              <a:t>Inicijalno, svaki čvor je 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svom posebnom skupu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444625" indent="-555625">
              <a:buSzPct val="100000"/>
              <a:buAutoNum type="arabicPeriod" startAt="1"/>
            </a:pPr>
            <a:r>
              <a:t>Prolaziti kroz sotirane grane: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krajevi grane priapadaju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različitim skupovima</a:t>
            </a:r>
            <a:r>
              <a:t> →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dodati</a:t>
            </a:r>
            <a:r>
              <a:t> granu u MST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Spojiti</a:t>
            </a:r>
            <a:r>
              <a:t> ta dva skupa</a:t>
            </a:r>
          </a:p>
          <a:p>
            <a:pPr lvl="1" marL="1444625" indent="-555625">
              <a:buSzPct val="100000"/>
              <a:buAutoNum type="arabicPeriod" startAt="1"/>
            </a:pPr>
            <a:r>
              <a:t>Zaustaviti kada MST sadrži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tačno </a:t>
            </a:r>
            <a:r>
              <a:rPr i="1"/>
              <a:t>V-1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granu</a:t>
            </a:r>
          </a:p>
        </p:txBody>
      </p:sp>
      <p:sp>
        <p:nvSpPr>
          <p:cNvPr id="395" name="Kompleksnost:…"/>
          <p:cNvSpPr txBox="1"/>
          <p:nvPr/>
        </p:nvSpPr>
        <p:spPr>
          <a:xfrm>
            <a:off x="2036233" y="9053490"/>
            <a:ext cx="15935059" cy="22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⏱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se koriti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matrica susedsva</a:t>
            </a:r>
            <a:r>
              <a:t>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se koristi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lista susedstva</a:t>
            </a:r>
            <a:r>
              <a:t> 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prioritetni red</a:t>
            </a:r>
            <a:r>
              <a:t> (npr. m</a:t>
            </a:r>
            <a:r>
              <a:rPr i="1"/>
              <a:t>in-heap</a:t>
            </a:r>
            <a:r>
              <a:t>):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4" grpId="1"/>
      <p:bldP build="whole" bldLvl="1" animBg="1" rev="0" advAuto="0" spid="392" grpId="2"/>
      <p:bldP build="p" bldLvl="5" animBg="1" rev="0" advAuto="0" spid="395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Kruskalov algorit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Kruskalov algoritam</a:t>
            </a:r>
          </a:p>
        </p:txBody>
      </p:sp>
      <p:sp>
        <p:nvSpPr>
          <p:cNvPr id="398" name="Zadatak:…"/>
          <p:cNvSpPr txBox="1"/>
          <p:nvPr/>
        </p:nvSpPr>
        <p:spPr>
          <a:xfrm>
            <a:off x="2033723" y="2483810"/>
            <a:ext cx="15549280" cy="149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🔍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  <a:lvl2pPr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lvl2pPr>
          </a:lstStyle>
          <a:p>
            <a:pPr/>
            <a:r>
              <a:t>Zadatak:</a:t>
            </a:r>
          </a:p>
          <a:p>
            <a:pPr lvl="1"/>
            <a:r>
              <a:t>Implementirati Kruskalov algoritam i testirati ga na sledećem grafu:</a:t>
            </a:r>
          </a:p>
        </p:txBody>
      </p:sp>
      <p:pic>
        <p:nvPicPr>
          <p:cNvPr id="3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4187" t="4187" r="4187" b="4188"/>
          <a:stretch>
            <a:fillRect/>
          </a:stretch>
        </p:blipFill>
        <p:spPr>
          <a:xfrm>
            <a:off x="2728388" y="3853492"/>
            <a:ext cx="14974697" cy="8385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2"/>
      <p:bldP build="p" bldLvl="5" animBg="1" rev="0" advAuto="0" spid="39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Kruskalov algorit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Kruskalov algoritam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11517078" y="1848289"/>
            <a:ext cx="12713368" cy="11295005"/>
            <a:chOff x="0" y="0"/>
            <a:chExt cx="12713366" cy="11295003"/>
          </a:xfrm>
        </p:grpSpPr>
        <p:sp>
          <p:nvSpPr>
            <p:cNvPr id="402" name="Group"/>
            <p:cNvSpPr txBox="1"/>
            <p:nvPr/>
          </p:nvSpPr>
          <p:spPr>
            <a:xfrm>
              <a:off x="302388" y="331829"/>
              <a:ext cx="8048160" cy="677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✅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Kruskalov algoritam:</a:t>
              </a:r>
            </a:p>
          </p:txBody>
        </p:sp>
        <p:pic>
          <p:nvPicPr>
            <p:cNvPr id="40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713367" cy="11295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7" name="Group"/>
          <p:cNvGrpSpPr/>
          <p:nvPr/>
        </p:nvGrpSpPr>
        <p:grpSpPr>
          <a:xfrm>
            <a:off x="1827193" y="1998644"/>
            <a:ext cx="9289735" cy="11502295"/>
            <a:chOff x="0" y="0"/>
            <a:chExt cx="9289733" cy="11502293"/>
          </a:xfrm>
        </p:grpSpPr>
        <p:pic>
          <p:nvPicPr>
            <p:cNvPr id="405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9289734" cy="115022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6" name="Group"/>
            <p:cNvSpPr txBox="1"/>
            <p:nvPr/>
          </p:nvSpPr>
          <p:spPr>
            <a:xfrm>
              <a:off x="204806" y="188647"/>
              <a:ext cx="8782908" cy="739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🧩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union() + find() sa optimizacijom: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1"/>
      <p:bldP build="whole" bldLvl="1" animBg="1" rev="0" advAuto="0" spid="40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opološko sortiranj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Topološko sortiranje</a:t>
            </a:r>
          </a:p>
        </p:txBody>
      </p:sp>
      <p:sp>
        <p:nvSpPr>
          <p:cNvPr id="340" name="Osnovni algoritam za uređivanje usmerenog grafa bez ciklusa (DAG)"/>
          <p:cNvSpPr txBox="1"/>
          <p:nvPr>
            <p:ph type="body" sz="quarter" idx="1"/>
          </p:nvPr>
        </p:nvSpPr>
        <p:spPr>
          <a:xfrm>
            <a:off x="2029490" y="2561718"/>
            <a:ext cx="19339453" cy="77207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baseline="-9375" i="1" sz="3200"/>
            </a:lvl1pPr>
          </a:lstStyle>
          <a:p>
            <a:pPr/>
            <a:r>
              <a:t>Osnovni algoritam za uređivanje usmerenog grafa bez ciklusa (DAG)</a:t>
            </a:r>
          </a:p>
        </p:txBody>
      </p:sp>
      <p:sp>
        <p:nvSpPr>
          <p:cNvPr id="341" name="Ideja:…"/>
          <p:cNvSpPr txBox="1"/>
          <p:nvPr/>
        </p:nvSpPr>
        <p:spPr>
          <a:xfrm>
            <a:off x="2029490" y="3547673"/>
            <a:ext cx="11469555" cy="965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🛠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Radi se nad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usmerenim acikličnim grafom</a:t>
            </a:r>
            <a:r>
              <a:t> (</a:t>
            </a:r>
            <a:r>
              <a:rPr i="1"/>
              <a:t>DAG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Vraća niz čvorova tako da svaki čvor dolazi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pre svih čvorova do kojih vodi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U suštini: Prvo se izvršavaju zavisnosti, pa tek onda zavisni elementi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Implementacija najčešće kopristi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modifikovani DFS</a:t>
            </a: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⏱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Vremenska složenost: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📌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Primenjuje se u: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Planiranju zadataka (</a:t>
            </a:r>
            <a:r>
              <a:rPr i="1"/>
              <a:t>task scheduling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Kompajlerima (</a:t>
            </a:r>
            <a:r>
              <a:rPr i="1"/>
              <a:t>redosled izvršavanja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Analizi zavisnosti</a:t>
            </a:r>
          </a:p>
        </p:txBody>
      </p:sp>
      <p:pic>
        <p:nvPicPr>
          <p:cNvPr id="34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033" y="4241990"/>
            <a:ext cx="9712908" cy="5232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3"/>
      <p:bldP build="p" bldLvl="5" animBg="1" rev="0" advAuto="0" spid="341" grpId="2"/>
      <p:bldP build="whole" bldLvl="1" animBg="1" rev="0" advAuto="0" spid="3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opološko sortiranj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Topološko sortiranje</a:t>
            </a:r>
          </a:p>
        </p:txBody>
      </p:sp>
      <p:sp>
        <p:nvSpPr>
          <p:cNvPr id="345" name="Zadatak:…"/>
          <p:cNvSpPr txBox="1"/>
          <p:nvPr/>
        </p:nvSpPr>
        <p:spPr>
          <a:xfrm>
            <a:off x="2033723" y="2483810"/>
            <a:ext cx="15549280" cy="149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🔍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  <a:lvl2pPr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lvl2pPr>
          </a:lstStyle>
          <a:p>
            <a:pPr/>
            <a:r>
              <a:t>Zadatak:</a:t>
            </a:r>
          </a:p>
          <a:p>
            <a:pPr lvl="1"/>
            <a:r>
              <a:t>Implementirati topološko sortiranje i testirati ga na sledećem grafu:</a:t>
            </a:r>
          </a:p>
        </p:txBody>
      </p:sp>
      <p:pic>
        <p:nvPicPr>
          <p:cNvPr id="3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1756" y="4478057"/>
            <a:ext cx="8253214" cy="666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5" grpId="1"/>
      <p:bldP build="whole" bldLvl="1" animBg="1" rev="0" advAuto="0" spid="34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opološko sortiranj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Topološko sortiranje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1821581" y="2373724"/>
            <a:ext cx="10799961" cy="11110781"/>
            <a:chOff x="55033" y="0"/>
            <a:chExt cx="10799959" cy="11110779"/>
          </a:xfrm>
        </p:grpSpPr>
        <p:sp>
          <p:nvSpPr>
            <p:cNvPr id="349" name="Group"/>
            <p:cNvSpPr txBox="1"/>
            <p:nvPr/>
          </p:nvSpPr>
          <p:spPr>
            <a:xfrm>
              <a:off x="265451" y="237085"/>
              <a:ext cx="8048160" cy="677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✅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Topološko sortiranje:</a:t>
              </a:r>
            </a:p>
          </p:txBody>
        </p:sp>
        <p:pic>
          <p:nvPicPr>
            <p:cNvPr id="3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06" b="0"/>
            <a:stretch>
              <a:fillRect/>
            </a:stretch>
          </p:blipFill>
          <p:spPr>
            <a:xfrm>
              <a:off x="55033" y="0"/>
              <a:ext cx="10799960" cy="11110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4" name="Group"/>
          <p:cNvGrpSpPr/>
          <p:nvPr/>
        </p:nvGrpSpPr>
        <p:grpSpPr>
          <a:xfrm>
            <a:off x="12530666" y="2615043"/>
            <a:ext cx="10854994" cy="5988530"/>
            <a:chOff x="0" y="0"/>
            <a:chExt cx="10854992" cy="5988529"/>
          </a:xfrm>
        </p:grpSpPr>
        <p:sp>
          <p:nvSpPr>
            <p:cNvPr id="352" name="Reprezentacija grafa sa slike i poziv funkcije:"/>
            <p:cNvSpPr txBox="1"/>
            <p:nvPr/>
          </p:nvSpPr>
          <p:spPr>
            <a:xfrm>
              <a:off x="243023" y="0"/>
              <a:ext cx="6907131" cy="12714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🗺️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Reprezentacija grafa sa slike i poziv funkcije:</a:t>
              </a:r>
            </a:p>
          </p:txBody>
        </p:sp>
        <p:pic>
          <p:nvPicPr>
            <p:cNvPr id="35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81264"/>
              <a:ext cx="10854993" cy="57072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7" name="Group"/>
          <p:cNvGrpSpPr/>
          <p:nvPr/>
        </p:nvGrpSpPr>
        <p:grpSpPr>
          <a:xfrm>
            <a:off x="12530666" y="7473787"/>
            <a:ext cx="10854994" cy="2989520"/>
            <a:chOff x="0" y="0"/>
            <a:chExt cx="10854992" cy="2989519"/>
          </a:xfrm>
        </p:grpSpPr>
        <p:sp>
          <p:nvSpPr>
            <p:cNvPr id="355" name="Očekivani izlaz:"/>
            <p:cNvSpPr txBox="1"/>
            <p:nvPr/>
          </p:nvSpPr>
          <p:spPr>
            <a:xfrm>
              <a:off x="258233" y="310125"/>
              <a:ext cx="8285226" cy="677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📤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Očekivani izlaz:</a:t>
              </a:r>
            </a:p>
          </p:txBody>
        </p:sp>
        <p:pic>
          <p:nvPicPr>
            <p:cNvPr id="356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854993" cy="29895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3"/>
      <p:bldP build="whole" bldLvl="1" animBg="1" rev="0" advAuto="0" spid="351" grpId="1"/>
      <p:bldP build="whole" bldLvl="1" animBg="1" rev="0" advAuto="0" spid="35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Minimum Spannig Tree (M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Spannig Tree (</a:t>
            </a:r>
            <a:r>
              <a:rPr i="1"/>
              <a:t>MST</a:t>
            </a:r>
            <a:r>
              <a:t>)</a:t>
            </a:r>
          </a:p>
        </p:txBody>
      </p:sp>
      <p:sp>
        <p:nvSpPr>
          <p:cNvPr id="360" name="Ideja:…"/>
          <p:cNvSpPr txBox="1"/>
          <p:nvPr/>
        </p:nvSpPr>
        <p:spPr>
          <a:xfrm>
            <a:off x="2029490" y="2506273"/>
            <a:ext cx="11469555" cy="77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🛠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Ulaz:</a:t>
            </a:r>
            <a:r>
              <a:t> neusmeren težinski graf (graf sa nenegativnim težinama)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Cilj:</a:t>
            </a:r>
            <a:r>
              <a:t> pronaći podskup grana koji: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Povezuje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sve čvorove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grafa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Ne sadrži cikluse</a:t>
            </a:r>
            <a:r>
              <a:t> (</a:t>
            </a:r>
            <a:r>
              <a:rPr i="1"/>
              <a:t>tj. formira stablo</a:t>
            </a:r>
            <a:r>
              <a:t>)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Ima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najmanju moguću ukupnu težinu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📌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Osobine: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 i="1"/>
              <a:t>MST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nije jedinstven</a:t>
            </a:r>
            <a:r>
              <a:t> — može postojati više različitih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U grafu sa </a:t>
            </a:r>
            <a:r>
              <a:rPr i="1"/>
              <a:t>V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čvorova</a:t>
            </a:r>
            <a:r>
              <a:t>, </a:t>
            </a:r>
            <a:r>
              <a:rPr i="1"/>
              <a:t>MST</a:t>
            </a:r>
            <a:r>
              <a:t> uvek ima tačno </a:t>
            </a:r>
            <a:r>
              <a:rPr i="1"/>
              <a:t>V - 1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granu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Ne menja strukturu grafa — koristi se kao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podgraf</a:t>
            </a:r>
          </a:p>
        </p:txBody>
      </p:sp>
      <p:pic>
        <p:nvPicPr>
          <p:cNvPr id="361" name="PrimAlgDemo.gif" descr="PrimAlgDemo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7300" y="2538353"/>
            <a:ext cx="7136371" cy="7340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2"/>
      <p:bldP build="p" bldLvl="5" animBg="1" rev="0" advAuto="0" spid="3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Minimum Spannig Tree (M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Spannig Tree (</a:t>
            </a:r>
            <a:r>
              <a:rPr i="1"/>
              <a:t>MST</a:t>
            </a:r>
            <a:r>
              <a:t>)</a:t>
            </a:r>
          </a:p>
        </p:txBody>
      </p:sp>
      <p:sp>
        <p:nvSpPr>
          <p:cNvPr id="364" name="Najpoznatiji algoritmi:…"/>
          <p:cNvSpPr txBox="1"/>
          <p:nvPr/>
        </p:nvSpPr>
        <p:spPr>
          <a:xfrm>
            <a:off x="2029490" y="2506273"/>
            <a:ext cx="12087622" cy="77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🛠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Najpoznatiji algoritmi: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Primov algoritam </a:t>
            </a:r>
            <a:r>
              <a:t>— gradi </a:t>
            </a:r>
            <a:r>
              <a:rPr i="1"/>
              <a:t>MST</a:t>
            </a:r>
            <a:r>
              <a:t> dodavanjem </a:t>
            </a:r>
            <a:r>
              <a:rPr i="1"/>
              <a:t>najbližeg čvora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Kruskalov algoritam</a:t>
            </a:r>
            <a:r>
              <a:t> — gradi </a:t>
            </a:r>
            <a:r>
              <a:rPr i="1"/>
              <a:t>MST</a:t>
            </a:r>
            <a:r>
              <a:t> dodavanjem </a:t>
            </a:r>
            <a:r>
              <a:rPr i="1"/>
              <a:t>najlakših grana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📌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Praktična primena: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Optimizacija mreža (</a:t>
            </a:r>
            <a:r>
              <a:rPr i="1"/>
              <a:t>npr. kablovska mreža, vodovod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Projektovanje puteva, minimizacija troškova povezivanja</a:t>
            </a:r>
          </a:p>
        </p:txBody>
      </p:sp>
      <p:pic>
        <p:nvPicPr>
          <p:cNvPr id="365" name="PrimAlgDemo.gif" descr="PrimAlgDemo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7300" y="2538353"/>
            <a:ext cx="7136371" cy="7340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rimov algorit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Primov algoritam</a:t>
            </a:r>
          </a:p>
        </p:txBody>
      </p:sp>
      <p:sp>
        <p:nvSpPr>
          <p:cNvPr id="368" name="Ideja:…"/>
          <p:cNvSpPr txBox="1"/>
          <p:nvPr/>
        </p:nvSpPr>
        <p:spPr>
          <a:xfrm>
            <a:off x="2029490" y="2696773"/>
            <a:ext cx="12030140" cy="4269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🛠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Voditi računa o 2 skupa čvorova: onim koji su </a:t>
            </a:r>
            <a:r>
              <a:rPr i="1"/>
              <a:t>već u MST</a:t>
            </a:r>
            <a:r>
              <a:t> i onim koji </a:t>
            </a:r>
            <a:r>
              <a:rPr i="1"/>
              <a:t>još nisu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Početi od izvornog čvora i dodavati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granu sa najmanjom težinom koja povezuje oba skupa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Ponavaljati dok MST ne sadrži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tačno </a:t>
            </a:r>
            <a:r>
              <a:rPr i="1"/>
              <a:t>V-1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granu</a:t>
            </a:r>
          </a:p>
        </p:txBody>
      </p:sp>
      <p:sp>
        <p:nvSpPr>
          <p:cNvPr id="369" name="Kompleksnost:…"/>
          <p:cNvSpPr txBox="1"/>
          <p:nvPr/>
        </p:nvSpPr>
        <p:spPr>
          <a:xfrm>
            <a:off x="2032000" y="6941056"/>
            <a:ext cx="15935059" cy="2210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⏱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se koriti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matrica susedsva</a:t>
            </a:r>
            <a:r>
              <a:t>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se koristi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lista susedstva</a:t>
            </a:r>
            <a:r>
              <a:t> 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prioritetni red</a:t>
            </a:r>
            <a:r>
              <a:t> (npr. m</a:t>
            </a:r>
            <a:r>
              <a:rPr i="1"/>
              <a:t>in-heap</a:t>
            </a:r>
            <a:r>
              <a:t>):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370" name="graphs-in-python-minimum-spanning-trees-prims-algorithm-8.gif" descr="graphs-in-python-minimum-spanning-trees-prims-algorithm-8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9602" y="2831627"/>
            <a:ext cx="9485039" cy="4473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2"/>
      <p:bldP build="p" bldLvl="5" animBg="1" rev="0" advAuto="0" spid="369" grpId="3"/>
      <p:bldP build="p" bldLvl="5" animBg="1" rev="0" advAuto="0" spid="3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rimov algorit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Primov algoritam</a:t>
            </a:r>
          </a:p>
        </p:txBody>
      </p:sp>
      <p:sp>
        <p:nvSpPr>
          <p:cNvPr id="373" name="Zadatak:…"/>
          <p:cNvSpPr txBox="1"/>
          <p:nvPr/>
        </p:nvSpPr>
        <p:spPr>
          <a:xfrm>
            <a:off x="2033723" y="2483810"/>
            <a:ext cx="15549280" cy="149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🔍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  <a:lvl2pPr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lvl2pPr>
          </a:lstStyle>
          <a:p>
            <a:pPr/>
            <a:r>
              <a:t>Zadatak:</a:t>
            </a:r>
          </a:p>
          <a:p>
            <a:pPr lvl="1"/>
            <a:r>
              <a:t>Implementirati Primov algoritam i testirati ga na sledećem grafu:</a:t>
            </a:r>
          </a:p>
        </p:txBody>
      </p:sp>
      <p:pic>
        <p:nvPicPr>
          <p:cNvPr id="37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4187" t="4187" r="4188" b="4187"/>
          <a:stretch>
            <a:fillRect/>
          </a:stretch>
        </p:blipFill>
        <p:spPr>
          <a:xfrm>
            <a:off x="2249360" y="3700645"/>
            <a:ext cx="15932795" cy="8922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3" grpId="1"/>
      <p:bldP build="whole" bldLvl="1" animBg="1" rev="0" advAuto="0" spid="37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rimov algorit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Primov algoritam</a:t>
            </a:r>
          </a:p>
        </p:txBody>
      </p:sp>
      <p:grpSp>
        <p:nvGrpSpPr>
          <p:cNvPr id="379" name="Group"/>
          <p:cNvGrpSpPr/>
          <p:nvPr/>
        </p:nvGrpSpPr>
        <p:grpSpPr>
          <a:xfrm>
            <a:off x="1912895" y="2249954"/>
            <a:ext cx="10027482" cy="11186647"/>
            <a:chOff x="0" y="0"/>
            <a:chExt cx="10027480" cy="11186645"/>
          </a:xfrm>
        </p:grpSpPr>
        <p:sp>
          <p:nvSpPr>
            <p:cNvPr id="377" name="Group"/>
            <p:cNvSpPr txBox="1"/>
            <p:nvPr/>
          </p:nvSpPr>
          <p:spPr>
            <a:xfrm>
              <a:off x="119104" y="170355"/>
              <a:ext cx="8048160" cy="677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✅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Primov algoritam:</a:t>
              </a:r>
            </a:p>
          </p:txBody>
        </p:sp>
        <p:pic>
          <p:nvPicPr>
            <p:cNvPr id="37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27481" cy="11186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2" name="Group"/>
          <p:cNvGrpSpPr/>
          <p:nvPr/>
        </p:nvGrpSpPr>
        <p:grpSpPr>
          <a:xfrm>
            <a:off x="12280982" y="2425700"/>
            <a:ext cx="10027482" cy="8039100"/>
            <a:chOff x="0" y="0"/>
            <a:chExt cx="10027480" cy="8039100"/>
          </a:xfrm>
        </p:grpSpPr>
        <p:sp>
          <p:nvSpPr>
            <p:cNvPr id="380" name="Reprezentacija grafa sa slike i poziv funkcije:"/>
            <p:cNvSpPr txBox="1"/>
            <p:nvPr/>
          </p:nvSpPr>
          <p:spPr>
            <a:xfrm>
              <a:off x="165017" y="0"/>
              <a:ext cx="6907131" cy="12714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🗺️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Reprezentacija grafa sa slike i poziv funkcije:</a:t>
              </a:r>
            </a:p>
          </p:txBody>
        </p:sp>
        <p:pic>
          <p:nvPicPr>
            <p:cNvPr id="38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52611"/>
              <a:ext cx="10027481" cy="7586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1"/>
      <p:bldP build="whole" bldLvl="1" animBg="1" rev="0" advAuto="0" spid="38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