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3"/>
  </p:notesMasterIdLst>
  <p:sldIdLst>
    <p:sldId id="256" r:id="rId5"/>
    <p:sldId id="257" r:id="rId6"/>
    <p:sldId id="272" r:id="rId7"/>
    <p:sldId id="273" r:id="rId8"/>
    <p:sldId id="268" r:id="rId9"/>
    <p:sldId id="269" r:id="rId10"/>
    <p:sldId id="271" r:id="rId11"/>
    <p:sldId id="270" r:id="rId12"/>
    <p:sldId id="260" r:id="rId13"/>
    <p:sldId id="259" r:id="rId14"/>
    <p:sldId id="258" r:id="rId15"/>
    <p:sldId id="261" r:id="rId16"/>
    <p:sldId id="262" r:id="rId17"/>
    <p:sldId id="264" r:id="rId18"/>
    <p:sldId id="265" r:id="rId19"/>
    <p:sldId id="266" r:id="rId20"/>
    <p:sldId id="26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D489E-FC7D-318B-A925-2A096D994FEF}" v="210" dt="2023-01-19T21:41:48.921"/>
    <p1510:client id="{1A615D3F-653C-8ACA-ECD5-F28D685DD631}" v="869" dt="2023-01-19T20:30:11.604"/>
    <p1510:client id="{22C1914A-FA20-784A-7893-A775EE9B1949}" v="9" dt="2023-01-19T18:49:50.064"/>
    <p1510:client id="{683AFF45-212E-5EBF-8821-A9752DF45041}" v="226" dt="2023-01-19T23:29:10.587"/>
    <p1510:client id="{7AAD288B-5A44-FADE-907D-15D6934A6A0A}" v="4" dt="2023-01-20T08:50:48.439"/>
    <p1510:client id="{7C450BA4-369B-4CB6-8394-49128393C4C6}" v="252" dt="2023-01-20T08:58:27.094"/>
    <p1510:client id="{8BB4C35E-7C30-F9CD-3B47-DC4EBB8C9FBC}" v="9" dt="2023-01-19T19:45:57.642"/>
    <p1510:client id="{A892689A-07D1-41BC-9840-8B4A305FE7BE}" v="25" dt="2023-01-19T23:34:21.689"/>
    <p1510:client id="{B33B378A-B611-7DB0-7D85-1D98CE815F0F}" v="8" dt="2023-01-19T17:29:27.052"/>
    <p1510:client id="{D110164C-A5C8-4232-AA88-888E6E5133BE}" v="407" dt="2023-01-19T21:55:21.148"/>
    <p1510:client id="{F94675A1-C541-70FB-CF46-500CC91AD927}" v="100" dt="2023-01-19T20:38:51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Fabris" userId="S::ff53283@fer.hr::4d9b1e4a-47de-4b81-a631-39ff1acd9d43" providerId="AD" clId="Web-{7AAD288B-5A44-FADE-907D-15D6934A6A0A}"/>
    <pc:docChg chg="sldOrd">
      <pc:chgData name="Filip Fabris" userId="S::ff53283@fer.hr::4d9b1e4a-47de-4b81-a631-39ff1acd9d43" providerId="AD" clId="Web-{7AAD288B-5A44-FADE-907D-15D6934A6A0A}" dt="2023-01-20T08:50:48.439" v="3"/>
      <pc:docMkLst>
        <pc:docMk/>
      </pc:docMkLst>
      <pc:sldChg chg="ord">
        <pc:chgData name="Filip Fabris" userId="S::ff53283@fer.hr::4d9b1e4a-47de-4b81-a631-39ff1acd9d43" providerId="AD" clId="Web-{7AAD288B-5A44-FADE-907D-15D6934A6A0A}" dt="2023-01-20T08:50:48.439" v="3"/>
        <pc:sldMkLst>
          <pc:docMk/>
          <pc:sldMk cId="1962918734" sldId="268"/>
        </pc:sldMkLst>
      </pc:sldChg>
      <pc:sldChg chg="ord">
        <pc:chgData name="Filip Fabris" userId="S::ff53283@fer.hr::4d9b1e4a-47de-4b81-a631-39ff1acd9d43" providerId="AD" clId="Web-{7AAD288B-5A44-FADE-907D-15D6934A6A0A}" dt="2023-01-20T08:50:48.439" v="2"/>
        <pc:sldMkLst>
          <pc:docMk/>
          <pc:sldMk cId="735074354" sldId="269"/>
        </pc:sldMkLst>
      </pc:sldChg>
      <pc:sldChg chg="ord">
        <pc:chgData name="Filip Fabris" userId="S::ff53283@fer.hr::4d9b1e4a-47de-4b81-a631-39ff1acd9d43" providerId="AD" clId="Web-{7AAD288B-5A44-FADE-907D-15D6934A6A0A}" dt="2023-01-20T08:50:48.439" v="0"/>
        <pc:sldMkLst>
          <pc:docMk/>
          <pc:sldMk cId="3586699648" sldId="270"/>
        </pc:sldMkLst>
      </pc:sldChg>
      <pc:sldChg chg="ord">
        <pc:chgData name="Filip Fabris" userId="S::ff53283@fer.hr::4d9b1e4a-47de-4b81-a631-39ff1acd9d43" providerId="AD" clId="Web-{7AAD288B-5A44-FADE-907D-15D6934A6A0A}" dt="2023-01-20T08:50:48.439" v="1"/>
        <pc:sldMkLst>
          <pc:docMk/>
          <pc:sldMk cId="2946210545" sldId="271"/>
        </pc:sldMkLst>
      </pc:sldChg>
    </pc:docChg>
  </pc:docChgLst>
  <pc:docChgLst>
    <pc:chgData name="Lovro Makovec" userId="9ef7d0de-5d45-4c50-89e8-e3d6a8cba8cd" providerId="ADAL" clId="{7C450BA4-369B-4CB6-8394-49128393C4C6}"/>
    <pc:docChg chg="undo custSel addSld delSld modSld sldOrd">
      <pc:chgData name="Lovro Makovec" userId="9ef7d0de-5d45-4c50-89e8-e3d6a8cba8cd" providerId="ADAL" clId="{7C450BA4-369B-4CB6-8394-49128393C4C6}" dt="2023-01-20T08:58:27.094" v="279"/>
      <pc:docMkLst>
        <pc:docMk/>
      </pc:docMkLst>
      <pc:sldChg chg="modSp mod">
        <pc:chgData name="Lovro Makovec" userId="9ef7d0de-5d45-4c50-89e8-e3d6a8cba8cd" providerId="ADAL" clId="{7C450BA4-369B-4CB6-8394-49128393C4C6}" dt="2023-01-20T08:22:53.512" v="3" actId="20577"/>
        <pc:sldMkLst>
          <pc:docMk/>
          <pc:sldMk cId="349513649" sldId="256"/>
        </pc:sldMkLst>
        <pc:spChg chg="mod">
          <ac:chgData name="Lovro Makovec" userId="9ef7d0de-5d45-4c50-89e8-e3d6a8cba8cd" providerId="ADAL" clId="{7C450BA4-369B-4CB6-8394-49128393C4C6}" dt="2023-01-20T08:22:53.512" v="3" actId="20577"/>
          <ac:spMkLst>
            <pc:docMk/>
            <pc:sldMk cId="349513649" sldId="256"/>
            <ac:spMk id="4" creationId="{6A4E838A-BEBA-8667-FC70-1410007660C2}"/>
          </ac:spMkLst>
        </pc:spChg>
      </pc:sldChg>
      <pc:sldChg chg="modSp">
        <pc:chgData name="Lovro Makovec" userId="9ef7d0de-5d45-4c50-89e8-e3d6a8cba8cd" providerId="ADAL" clId="{7C450BA4-369B-4CB6-8394-49128393C4C6}" dt="2023-01-20T08:25:24.816" v="6" actId="20577"/>
        <pc:sldMkLst>
          <pc:docMk/>
          <pc:sldMk cId="3229320728" sldId="257"/>
        </pc:sldMkLst>
        <pc:spChg chg="mod">
          <ac:chgData name="Lovro Makovec" userId="9ef7d0de-5d45-4c50-89e8-e3d6a8cba8cd" providerId="ADAL" clId="{7C450BA4-369B-4CB6-8394-49128393C4C6}" dt="2023-01-20T08:25:24.816" v="6" actId="20577"/>
          <ac:spMkLst>
            <pc:docMk/>
            <pc:sldMk cId="3229320728" sldId="257"/>
            <ac:spMk id="3" creationId="{A6AD3DAC-A42A-5312-E69F-63AE38A0FE88}"/>
          </ac:spMkLst>
        </pc:spChg>
      </pc:sldChg>
      <pc:sldChg chg="addSp delSp modSp mod">
        <pc:chgData name="Lovro Makovec" userId="9ef7d0de-5d45-4c50-89e8-e3d6a8cba8cd" providerId="ADAL" clId="{7C450BA4-369B-4CB6-8394-49128393C4C6}" dt="2023-01-20T08:47:32.103" v="251" actId="1076"/>
        <pc:sldMkLst>
          <pc:docMk/>
          <pc:sldMk cId="3004532083" sldId="258"/>
        </pc:sldMkLst>
        <pc:spChg chg="mod">
          <ac:chgData name="Lovro Makovec" userId="9ef7d0de-5d45-4c50-89e8-e3d6a8cba8cd" providerId="ADAL" clId="{7C450BA4-369B-4CB6-8394-49128393C4C6}" dt="2023-01-20T08:30:48.745" v="247" actId="20577"/>
          <ac:spMkLst>
            <pc:docMk/>
            <pc:sldMk cId="3004532083" sldId="258"/>
            <ac:spMk id="2" creationId="{4879F47A-9170-2225-2CA7-28240577110A}"/>
          </ac:spMkLst>
        </pc:spChg>
        <pc:spChg chg="add mod">
          <ac:chgData name="Lovro Makovec" userId="9ef7d0de-5d45-4c50-89e8-e3d6a8cba8cd" providerId="ADAL" clId="{7C450BA4-369B-4CB6-8394-49128393C4C6}" dt="2023-01-20T08:47:25.533" v="248" actId="478"/>
          <ac:spMkLst>
            <pc:docMk/>
            <pc:sldMk cId="3004532083" sldId="258"/>
            <ac:spMk id="5" creationId="{F26D1D90-5E5B-53C0-8EBB-4209E40BE020}"/>
          </ac:spMkLst>
        </pc:spChg>
        <pc:picChg chg="del">
          <ac:chgData name="Lovro Makovec" userId="9ef7d0de-5d45-4c50-89e8-e3d6a8cba8cd" providerId="ADAL" clId="{7C450BA4-369B-4CB6-8394-49128393C4C6}" dt="2023-01-20T08:47:25.533" v="248" actId="478"/>
          <ac:picMkLst>
            <pc:docMk/>
            <pc:sldMk cId="3004532083" sldId="258"/>
            <ac:picMk id="4" creationId="{B198C63D-1E72-35EC-4B0B-8860F408BD41}"/>
          </ac:picMkLst>
        </pc:picChg>
        <pc:picChg chg="add mod">
          <ac:chgData name="Lovro Makovec" userId="9ef7d0de-5d45-4c50-89e8-e3d6a8cba8cd" providerId="ADAL" clId="{7C450BA4-369B-4CB6-8394-49128393C4C6}" dt="2023-01-20T08:47:32.103" v="251" actId="1076"/>
          <ac:picMkLst>
            <pc:docMk/>
            <pc:sldMk cId="3004532083" sldId="258"/>
            <ac:picMk id="7" creationId="{02F49ED4-C7E3-2A71-A7A6-889079772010}"/>
          </ac:picMkLst>
        </pc:picChg>
      </pc:sldChg>
      <pc:sldChg chg="modSp">
        <pc:chgData name="Lovro Makovec" userId="9ef7d0de-5d45-4c50-89e8-e3d6a8cba8cd" providerId="ADAL" clId="{7C450BA4-369B-4CB6-8394-49128393C4C6}" dt="2023-01-20T08:30:11.187" v="229" actId="20577"/>
        <pc:sldMkLst>
          <pc:docMk/>
          <pc:sldMk cId="3746572972" sldId="259"/>
        </pc:sldMkLst>
        <pc:spChg chg="mod">
          <ac:chgData name="Lovro Makovec" userId="9ef7d0de-5d45-4c50-89e8-e3d6a8cba8cd" providerId="ADAL" clId="{7C450BA4-369B-4CB6-8394-49128393C4C6}" dt="2023-01-20T08:30:11.187" v="229" actId="20577"/>
          <ac:spMkLst>
            <pc:docMk/>
            <pc:sldMk cId="3746572972" sldId="259"/>
            <ac:spMk id="3" creationId="{E6BF9BCB-55BD-C546-FC7D-707199F2F7E8}"/>
          </ac:spMkLst>
        </pc:spChg>
      </pc:sldChg>
      <pc:sldChg chg="modSp">
        <pc:chgData name="Lovro Makovec" userId="9ef7d0de-5d45-4c50-89e8-e3d6a8cba8cd" providerId="ADAL" clId="{7C450BA4-369B-4CB6-8394-49128393C4C6}" dt="2023-01-20T08:28:26.323" v="124" actId="20577"/>
        <pc:sldMkLst>
          <pc:docMk/>
          <pc:sldMk cId="801169748" sldId="260"/>
        </pc:sldMkLst>
        <pc:spChg chg="mod">
          <ac:chgData name="Lovro Makovec" userId="9ef7d0de-5d45-4c50-89e8-e3d6a8cba8cd" providerId="ADAL" clId="{7C450BA4-369B-4CB6-8394-49128393C4C6}" dt="2023-01-20T08:28:26.323" v="124" actId="20577"/>
          <ac:spMkLst>
            <pc:docMk/>
            <pc:sldMk cId="801169748" sldId="260"/>
            <ac:spMk id="3" creationId="{AB1071BB-8206-04CB-0C6C-CCD620AC375E}"/>
          </ac:spMkLst>
        </pc:spChg>
      </pc:sldChg>
      <pc:sldChg chg="modAnim">
        <pc:chgData name="Lovro Makovec" userId="9ef7d0de-5d45-4c50-89e8-e3d6a8cba8cd" providerId="ADAL" clId="{7C450BA4-369B-4CB6-8394-49128393C4C6}" dt="2023-01-20T08:49:17.972" v="253"/>
        <pc:sldMkLst>
          <pc:docMk/>
          <pc:sldMk cId="954580985" sldId="261"/>
        </pc:sldMkLst>
      </pc:sldChg>
      <pc:sldChg chg="modAnim">
        <pc:chgData name="Lovro Makovec" userId="9ef7d0de-5d45-4c50-89e8-e3d6a8cba8cd" providerId="ADAL" clId="{7C450BA4-369B-4CB6-8394-49128393C4C6}" dt="2023-01-20T08:49:25.620" v="255"/>
        <pc:sldMkLst>
          <pc:docMk/>
          <pc:sldMk cId="3317396902" sldId="262"/>
        </pc:sldMkLst>
      </pc:sldChg>
      <pc:sldChg chg="ord">
        <pc:chgData name="Lovro Makovec" userId="9ef7d0de-5d45-4c50-89e8-e3d6a8cba8cd" providerId="ADAL" clId="{7C450BA4-369B-4CB6-8394-49128393C4C6}" dt="2023-01-20T08:57:49.692" v="269"/>
        <pc:sldMkLst>
          <pc:docMk/>
          <pc:sldMk cId="1962918734" sldId="268"/>
        </pc:sldMkLst>
      </pc:sldChg>
      <pc:sldChg chg="ord modAnim">
        <pc:chgData name="Lovro Makovec" userId="9ef7d0de-5d45-4c50-89e8-e3d6a8cba8cd" providerId="ADAL" clId="{7C450BA4-369B-4CB6-8394-49128393C4C6}" dt="2023-01-20T08:57:51.329" v="271"/>
        <pc:sldMkLst>
          <pc:docMk/>
          <pc:sldMk cId="735074354" sldId="269"/>
        </pc:sldMkLst>
      </pc:sldChg>
      <pc:sldChg chg="ord modAnim">
        <pc:chgData name="Lovro Makovec" userId="9ef7d0de-5d45-4c50-89e8-e3d6a8cba8cd" providerId="ADAL" clId="{7C450BA4-369B-4CB6-8394-49128393C4C6}" dt="2023-01-20T08:58:27.094" v="279"/>
        <pc:sldMkLst>
          <pc:docMk/>
          <pc:sldMk cId="3586699648" sldId="270"/>
        </pc:sldMkLst>
      </pc:sldChg>
      <pc:sldChg chg="ord modAnim">
        <pc:chgData name="Lovro Makovec" userId="9ef7d0de-5d45-4c50-89e8-e3d6a8cba8cd" providerId="ADAL" clId="{7C450BA4-369B-4CB6-8394-49128393C4C6}" dt="2023-01-20T08:58:24.084" v="277"/>
        <pc:sldMkLst>
          <pc:docMk/>
          <pc:sldMk cId="2946210545" sldId="271"/>
        </pc:sldMkLst>
      </pc:sldChg>
      <pc:sldChg chg="ord">
        <pc:chgData name="Lovro Makovec" userId="9ef7d0de-5d45-4c50-89e8-e3d6a8cba8cd" providerId="ADAL" clId="{7C450BA4-369B-4CB6-8394-49128393C4C6}" dt="2023-01-20T08:58:00.756" v="273"/>
        <pc:sldMkLst>
          <pc:docMk/>
          <pc:sldMk cId="404580814" sldId="272"/>
        </pc:sldMkLst>
      </pc:sldChg>
      <pc:sldChg chg="ord">
        <pc:chgData name="Lovro Makovec" userId="9ef7d0de-5d45-4c50-89e8-e3d6a8cba8cd" providerId="ADAL" clId="{7C450BA4-369B-4CB6-8394-49128393C4C6}" dt="2023-01-20T08:58:05.437" v="275"/>
        <pc:sldMkLst>
          <pc:docMk/>
          <pc:sldMk cId="3730821029" sldId="273"/>
        </pc:sldMkLst>
      </pc:sldChg>
      <pc:sldChg chg="new del">
        <pc:chgData name="Lovro Makovec" userId="9ef7d0de-5d45-4c50-89e8-e3d6a8cba8cd" providerId="ADAL" clId="{7C450BA4-369B-4CB6-8394-49128393C4C6}" dt="2023-01-20T08:57:31.164" v="267" actId="680"/>
        <pc:sldMkLst>
          <pc:docMk/>
          <pc:sldMk cId="129681047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D2F49-DAF9-4B1A-87A3-096BFC1884E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AF815-639E-4490-91EF-B7CA6234F0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578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53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875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0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6678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322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470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228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993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534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637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377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213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816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56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715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D9F6-22FB-4BE8-8DED-25AA89E0AF29}" type="datetimeFigureOut">
              <a:rPr lang="hr-HR" smtClean="0"/>
              <a:t>20.1.2023.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18184E-B255-4325-B0B2-AF85BB4C18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41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D80D-6134-54BE-3382-21070307E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827" y="784684"/>
            <a:ext cx="8767860" cy="2862223"/>
          </a:xfrm>
        </p:spPr>
        <p:txBody>
          <a:bodyPr>
            <a:noAutofit/>
          </a:bodyPr>
          <a:lstStyle/>
          <a:p>
            <a:r>
              <a:rPr lang="hr-HR">
                <a:solidFill>
                  <a:schemeClr val="tx1"/>
                </a:solidFill>
              </a:rPr>
              <a:t>Mobilne i web-aplikacije za Internet stvari s primjenom u poljoprivredi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3462D-BBBE-7055-6C38-C8EEEC295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774" y="3804585"/>
            <a:ext cx="7764913" cy="1388165"/>
          </a:xfrm>
        </p:spPr>
        <p:txBody>
          <a:bodyPr/>
          <a:lstStyle/>
          <a:p>
            <a:r>
              <a:rPr lang="hr-HR">
                <a:solidFill>
                  <a:schemeClr val="bg2">
                    <a:lumMod val="25000"/>
                  </a:schemeClr>
                </a:solidFill>
              </a:rPr>
              <a:t>Sveučilište u Zagrebu Fakultet elektrotehnike i računarstva</a:t>
            </a:r>
          </a:p>
          <a:p>
            <a:r>
              <a:rPr lang="hr-HR">
                <a:solidFill>
                  <a:schemeClr val="bg2">
                    <a:lumMod val="25000"/>
                  </a:schemeClr>
                </a:solidFill>
              </a:rPr>
              <a:t>prijediplomski studij Računarstvo</a:t>
            </a:r>
          </a:p>
          <a:p>
            <a:r>
              <a:rPr lang="hr-HR">
                <a:solidFill>
                  <a:schemeClr val="bg2">
                    <a:lumMod val="25000"/>
                  </a:schemeClr>
                </a:solidFill>
              </a:rPr>
              <a:t>siječanj 2023.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E838A-BEBA-8667-FC70-1410007660C2}"/>
              </a:ext>
            </a:extLst>
          </p:cNvPr>
          <p:cNvSpPr txBox="1"/>
          <p:nvPr/>
        </p:nvSpPr>
        <p:spPr>
          <a:xfrm>
            <a:off x="84534" y="5993214"/>
            <a:ext cx="41073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Mentori</a:t>
            </a: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hr-HR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</a:t>
            </a:r>
            <a:r>
              <a:rPr lang="en-GB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rof</a:t>
            </a: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. </a:t>
            </a:r>
            <a:r>
              <a:rPr lang="en-GB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dr.</a:t>
            </a: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sc. Gordan </a:t>
            </a:r>
            <a:r>
              <a:rPr lang="en-GB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Ježić</a:t>
            </a:r>
            <a:endParaRPr lang="en-GB" b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              </a:t>
            </a:r>
            <a:r>
              <a:rPr lang="hr-HR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</a:t>
            </a:r>
            <a:r>
              <a:rPr lang="en-GB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rof</a:t>
            </a: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. </a:t>
            </a:r>
            <a:r>
              <a:rPr lang="en-GB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dr.</a:t>
            </a: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sc. Mario </a:t>
            </a:r>
            <a:r>
              <a:rPr lang="en-GB" b="1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Kušek</a:t>
            </a:r>
            <a:endParaRPr lang="en-GB" b="1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360A1B-F164-6537-81BE-4B8FC33EE781}"/>
              </a:ext>
            </a:extLst>
          </p:cNvPr>
          <p:cNvSpPr/>
          <p:nvPr/>
        </p:nvSpPr>
        <p:spPr>
          <a:xfrm rot="8822415">
            <a:off x="6520807" y="5581084"/>
            <a:ext cx="4480296" cy="1295071"/>
          </a:xfrm>
          <a:prstGeom prst="triangle">
            <a:avLst>
              <a:gd name="adj" fmla="val 5722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AE5B6D-6FE9-AC79-D429-70CA3CF1AFF9}"/>
              </a:ext>
            </a:extLst>
          </p:cNvPr>
          <p:cNvSpPr/>
          <p:nvPr/>
        </p:nvSpPr>
        <p:spPr>
          <a:xfrm rot="344105">
            <a:off x="8950739" y="3797327"/>
            <a:ext cx="3137661" cy="3317336"/>
          </a:xfrm>
          <a:prstGeom prst="triangle">
            <a:avLst>
              <a:gd name="adj" fmla="val 5040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FECC5-9557-61D5-DB8D-7419F3A527F3}"/>
              </a:ext>
            </a:extLst>
          </p:cNvPr>
          <p:cNvSpPr txBox="1"/>
          <p:nvPr/>
        </p:nvSpPr>
        <p:spPr>
          <a:xfrm>
            <a:off x="7618879" y="5854715"/>
            <a:ext cx="46274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Marko Brlek, Filip Fabris, Josipa Jović, Karla </a:t>
            </a:r>
            <a:r>
              <a:rPr lang="en-GB" b="1" err="1">
                <a:solidFill>
                  <a:schemeClr val="bg2">
                    <a:lumMod val="25000"/>
                  </a:schemeClr>
                </a:solidFill>
              </a:rPr>
              <a:t>Kijac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, Lovro Makovec, Fran Marić, Luka Radman, Valentina </a:t>
            </a:r>
            <a:r>
              <a:rPr lang="en-GB" b="1" err="1">
                <a:solidFill>
                  <a:schemeClr val="bg2">
                    <a:lumMod val="25000"/>
                  </a:schemeClr>
                </a:solidFill>
              </a:rPr>
              <a:t>Valić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, Ivan </a:t>
            </a:r>
            <a:r>
              <a:rPr lang="en-GB" b="1" err="1">
                <a:solidFill>
                  <a:schemeClr val="bg2">
                    <a:lumMod val="25000"/>
                  </a:schemeClr>
                </a:solidFill>
              </a:rPr>
              <a:t>Žgela</a:t>
            </a:r>
            <a:endParaRPr lang="en-GB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0B0-B08D-4273-815D-88178A1C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err="1"/>
              <a:t>Spring</a:t>
            </a:r>
            <a:r>
              <a:rPr lang="hr-HR"/>
              <a:t> aplikacija (</a:t>
            </a:r>
            <a:r>
              <a:rPr lang="hr-HR" i="1" err="1"/>
              <a:t>backend</a:t>
            </a:r>
            <a:r>
              <a:rPr lang="hr-HR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9BCB-55BD-C546-FC7D-707199F2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poslužitelj REST, baza podataka </a:t>
            </a:r>
            <a:r>
              <a:rPr lang="hr-HR" err="1"/>
              <a:t>PostgreSQL</a:t>
            </a:r>
            <a:r>
              <a:rPr lang="hr-HR"/>
              <a:t> i </a:t>
            </a:r>
            <a:r>
              <a:rPr lang="hr-HR" err="1"/>
              <a:t>InfluxDB</a:t>
            </a:r>
            <a:r>
              <a:rPr lang="hr-HR"/>
              <a:t>, </a:t>
            </a:r>
            <a:r>
              <a:rPr lang="hr-HR" err="1"/>
              <a:t>Keycloak</a:t>
            </a:r>
            <a:endParaRPr lang="hr-HR"/>
          </a:p>
          <a:p>
            <a:r>
              <a:rPr lang="hr-HR"/>
              <a:t>u </a:t>
            </a:r>
            <a:r>
              <a:rPr lang="hr-HR" err="1"/>
              <a:t>PostgreSQL</a:t>
            </a:r>
            <a:r>
              <a:rPr lang="hr-HR"/>
              <a:t> bazu podataka spremaju se podaci o scenama, prikazima, ključevima i sl.</a:t>
            </a:r>
          </a:p>
          <a:p>
            <a:r>
              <a:rPr lang="hr-HR"/>
              <a:t>kada web-aplikacija želi mijenjati podatke, šalje REST zahtjeve (GET, POST...)</a:t>
            </a:r>
          </a:p>
          <a:p>
            <a:r>
              <a:rPr lang="hr-HR"/>
              <a:t>svaki zahtjev prema poslužitelju REST mora imati pristupni token (</a:t>
            </a:r>
            <a:r>
              <a:rPr lang="hr-HR" i="1" err="1"/>
              <a:t>bearer</a:t>
            </a:r>
            <a:r>
              <a:rPr lang="hr-HR" i="1"/>
              <a:t> token</a:t>
            </a:r>
            <a:r>
              <a:rPr lang="hr-HR"/>
              <a:t>)</a:t>
            </a:r>
          </a:p>
          <a:p>
            <a:r>
              <a:rPr lang="hr-HR"/>
              <a:t>na temelju tokena, u </a:t>
            </a:r>
            <a:r>
              <a:rPr lang="hr-HR" err="1"/>
              <a:t>Keycloaku</a:t>
            </a:r>
            <a:r>
              <a:rPr lang="hr-HR"/>
              <a:t> se provjeravaju ovlasti za navedeni zahtjev te se dopuštaju funkcije sukladno navedenoj ovlasti</a:t>
            </a:r>
          </a:p>
        </p:txBody>
      </p:sp>
    </p:spTree>
    <p:extLst>
      <p:ext uri="{BB962C8B-B14F-4D97-AF65-F5344CB8AC3E}">
        <p14:creationId xmlns:p14="http://schemas.microsoft.com/office/powerpoint/2010/main" val="37465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F47A-9170-2225-2CA7-28240577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45" y="136634"/>
            <a:ext cx="9875520" cy="1356360"/>
          </a:xfrm>
        </p:spPr>
        <p:txBody>
          <a:bodyPr/>
          <a:lstStyle/>
          <a:p>
            <a:r>
              <a:rPr lang="hr-HR"/>
              <a:t>Arhitektura sustava – </a:t>
            </a:r>
            <a:r>
              <a:rPr lang="hr-HR" i="1" err="1"/>
              <a:t>backend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D1D90-5E5B-53C0-8EBB-4209E40B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49ED4-C7E3-2A71-A7A6-88907977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705348"/>
            <a:ext cx="8890786" cy="61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3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E697E6-B845-F237-E849-90492023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Mobilna aplikacija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E97E991-B90F-8FF4-931E-980CE9B8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err="1"/>
              <a:t>Flutter</a:t>
            </a:r>
            <a:r>
              <a:rPr lang="hr-HR"/>
              <a:t> tehnologija</a:t>
            </a:r>
          </a:p>
          <a:p>
            <a:r>
              <a:rPr lang="hr-HR" err="1"/>
              <a:t>multiplatform</a:t>
            </a:r>
            <a:r>
              <a:rPr lang="hr-HR"/>
              <a:t> (android i </a:t>
            </a:r>
            <a:r>
              <a:rPr lang="hr-HR" err="1"/>
              <a:t>iOS</a:t>
            </a:r>
            <a:r>
              <a:rPr lang="hr-HR"/>
              <a:t>)</a:t>
            </a:r>
          </a:p>
          <a:p>
            <a:r>
              <a:rPr lang="hr-HR"/>
              <a:t>popis svih scena</a:t>
            </a:r>
          </a:p>
          <a:p>
            <a:r>
              <a:rPr lang="hr-HR"/>
              <a:t>filtriranje scena prema tagovima</a:t>
            </a:r>
          </a:p>
          <a:p>
            <a:r>
              <a:rPr lang="hr-HR"/>
              <a:t>pretraga scena</a:t>
            </a:r>
          </a:p>
        </p:txBody>
      </p:sp>
      <p:pic>
        <p:nvPicPr>
          <p:cNvPr id="4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AF9FCC86-E58D-654A-76A5-C0E6CCD4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92" y="327060"/>
            <a:ext cx="2980092" cy="61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E697E6-B845-F237-E849-90492023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Mobilna aplikacija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E97E991-B90F-8FF4-931E-980CE9B8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svaka scena ima više </a:t>
            </a:r>
            <a:r>
              <a:rPr lang="hr-HR" err="1"/>
              <a:t>viewova</a:t>
            </a:r>
            <a:endParaRPr lang="hr-HR"/>
          </a:p>
          <a:p>
            <a:r>
              <a:rPr lang="hr-HR"/>
              <a:t>grafički prikaz podataka</a:t>
            </a:r>
          </a:p>
          <a:p>
            <a:r>
              <a:rPr lang="hr-HR"/>
              <a:t>tablični prikaz podataka</a:t>
            </a:r>
          </a:p>
        </p:txBody>
      </p:sp>
      <p:pic>
        <p:nvPicPr>
          <p:cNvPr id="7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23D38BCA-F710-66D8-0D54-FD0B36AD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32" y="566792"/>
            <a:ext cx="2750451" cy="5595991"/>
          </a:xfrm>
          <a:prstGeom prst="rect">
            <a:avLst/>
          </a:prstGeom>
        </p:spPr>
      </p:pic>
      <p:pic>
        <p:nvPicPr>
          <p:cNvPr id="8" name="Slika 8">
            <a:extLst>
              <a:ext uri="{FF2B5EF4-FFF2-40B4-BE49-F238E27FC236}">
                <a16:creationId xmlns:a16="http://schemas.microsoft.com/office/drawing/2014/main" id="{17E2FA72-E25E-B092-7F16-12396182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325" y="565426"/>
            <a:ext cx="2669370" cy="55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F67C-C0E6-D09B-AAD3-F9E84362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Puštanje u pogon (</a:t>
            </a:r>
            <a:r>
              <a:rPr lang="hr-HR" i="1" err="1"/>
              <a:t>deployment</a:t>
            </a:r>
            <a:r>
              <a:rPr lang="hr-HR"/>
              <a:t>) – </a:t>
            </a:r>
            <a:r>
              <a:rPr lang="hr-HR" i="1" err="1"/>
              <a:t>backend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C6F7-19B1-502C-46DE-7286482D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41" y="2426954"/>
            <a:ext cx="3389694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unutar mape </a:t>
            </a:r>
            <a:r>
              <a:rPr lang="hr-HR" err="1"/>
              <a:t>SpringBoot</a:t>
            </a:r>
            <a:r>
              <a:rPr lang="hr-HR"/>
              <a:t> potrebno je izvršiti naredbu </a:t>
            </a:r>
            <a:r>
              <a:rPr lang="hr-HR">
                <a:latin typeface="Consolas"/>
              </a:rPr>
              <a:t>./</a:t>
            </a:r>
            <a:r>
              <a:rPr lang="hr-HR" err="1">
                <a:latin typeface="Consolas"/>
              </a:rPr>
              <a:t>gradlew</a:t>
            </a:r>
            <a:r>
              <a:rPr lang="hr-HR">
                <a:latin typeface="Consolas"/>
              </a:rPr>
              <a:t> </a:t>
            </a:r>
            <a:r>
              <a:rPr lang="hr-HR" err="1">
                <a:latin typeface="Consolas"/>
              </a:rPr>
              <a:t>bootJar</a:t>
            </a:r>
            <a:endParaRPr lang="hr-HR">
              <a:latin typeface="Consolas"/>
            </a:endParaRPr>
          </a:p>
          <a:p>
            <a:r>
              <a:rPr lang="hr-HR"/>
              <a:t>stvorit će se jar </a:t>
            </a:r>
            <a:r>
              <a:rPr lang="hr-HR" err="1"/>
              <a:t>executable</a:t>
            </a:r>
            <a:r>
              <a:rPr lang="hr-HR"/>
              <a:t> kojeg koristi lokalni </a:t>
            </a:r>
            <a:r>
              <a:rPr lang="hr-HR" err="1">
                <a:latin typeface="Consolas"/>
              </a:rPr>
              <a:t>DockerFile</a:t>
            </a:r>
            <a:endParaRPr lang="hr-HR">
              <a:latin typeface="Consolas"/>
            </a:endParaRPr>
          </a:p>
          <a:p>
            <a:endParaRPr lang="hr-HR">
              <a:latin typeface="Consolas" panose="020B06090202040302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C0C1F16-3E30-F80C-3D02-40DF56AD4CB3}"/>
              </a:ext>
            </a:extLst>
          </p:cNvPr>
          <p:cNvSpPr/>
          <p:nvPr/>
        </p:nvSpPr>
        <p:spPr>
          <a:xfrm rot="5400000">
            <a:off x="6659642" y="2524217"/>
            <a:ext cx="7461558" cy="2232838"/>
          </a:xfrm>
          <a:prstGeom prst="triangle">
            <a:avLst>
              <a:gd name="adj" fmla="val 752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F976B11-1387-BF4E-0A4C-1C3B8A36081C}"/>
              </a:ext>
            </a:extLst>
          </p:cNvPr>
          <p:cNvSpPr/>
          <p:nvPr/>
        </p:nvSpPr>
        <p:spPr>
          <a:xfrm rot="8678993">
            <a:off x="6687592" y="5517310"/>
            <a:ext cx="4188592" cy="1896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9A403-111E-8D7D-E805-04D4902E957F}"/>
              </a:ext>
            </a:extLst>
          </p:cNvPr>
          <p:cNvSpPr txBox="1"/>
          <p:nvPr/>
        </p:nvSpPr>
        <p:spPr>
          <a:xfrm>
            <a:off x="5450445" y="2081814"/>
            <a:ext cx="48967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err="1">
                <a:solidFill>
                  <a:srgbClr val="800000"/>
                </a:solidFill>
                <a:latin typeface="Consolas" panose="020B0609020204030204" pitchFamily="49" charset="0"/>
              </a:rPr>
              <a:t>b</a:t>
            </a:r>
            <a:r>
              <a:rPr lang="hr-HR" sz="22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ackend</a:t>
            </a:r>
            <a:r>
              <a:rPr lang="hr-HR" sz="2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r-HR" sz="2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sz="22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SpringBoot</a:t>
            </a:r>
            <a:endParaRPr lang="en-US" sz="2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2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2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US" sz="2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2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2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2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"8080:8080"</a:t>
            </a:r>
            <a:endParaRPr lang="en-US" sz="2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2200"/>
          </a:p>
        </p:txBody>
      </p:sp>
    </p:spTree>
    <p:extLst>
      <p:ext uri="{BB962C8B-B14F-4D97-AF65-F5344CB8AC3E}">
        <p14:creationId xmlns:p14="http://schemas.microsoft.com/office/powerpoint/2010/main" val="9989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958-4700-9669-2E9F-1870AAD9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48" y="459204"/>
            <a:ext cx="9875520" cy="1356360"/>
          </a:xfrm>
        </p:spPr>
        <p:txBody>
          <a:bodyPr/>
          <a:lstStyle/>
          <a:p>
            <a:r>
              <a:rPr lang="hr-HR"/>
              <a:t> </a:t>
            </a:r>
            <a:r>
              <a:rPr lang="hr-HR" err="1"/>
              <a:t>PostgreSQL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706A-1998-8D9D-E919-30779E2E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48" y="2000377"/>
            <a:ext cx="337475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err="1">
                <a:latin typeface="Consolas"/>
              </a:rPr>
              <a:t>Enviroment</a:t>
            </a:r>
            <a:r>
              <a:rPr lang="hr-HR">
                <a:latin typeface="Consolas"/>
              </a:rPr>
              <a:t> varijable kao </a:t>
            </a:r>
            <a:r>
              <a:rPr lang="hr-HR" err="1">
                <a:latin typeface="Consolas"/>
              </a:rPr>
              <a:t>entrypoint</a:t>
            </a:r>
            <a:r>
              <a:rPr lang="hr-HR">
                <a:latin typeface="Consolas"/>
              </a:rPr>
              <a:t> za izradu </a:t>
            </a:r>
            <a:r>
              <a:rPr lang="hr-HR" err="1">
                <a:latin typeface="Consolas"/>
              </a:rPr>
              <a:t>usera</a:t>
            </a:r>
            <a:r>
              <a:rPr lang="hr-HR">
                <a:latin typeface="Consolas"/>
              </a:rPr>
              <a:t> i </a:t>
            </a:r>
            <a:r>
              <a:rPr lang="hr-HR" err="1">
                <a:latin typeface="Consolas"/>
              </a:rPr>
              <a:t>bazepodataka</a:t>
            </a:r>
            <a:endParaRPr lang="hr-HR">
              <a:latin typeface="Consolas"/>
            </a:endParaRPr>
          </a:p>
          <a:p>
            <a:endParaRPr lang="hr-HR">
              <a:latin typeface="Consolas"/>
            </a:endParaRPr>
          </a:p>
          <a:p>
            <a:r>
              <a:rPr lang="hr-HR" err="1"/>
              <a:t>perzistencija</a:t>
            </a:r>
            <a:r>
              <a:rPr lang="hr-HR"/>
              <a:t> podataka u kontejneru pomoću </a:t>
            </a:r>
            <a:r>
              <a:rPr lang="hr-HR" i="1" err="1"/>
              <a:t>volumes</a:t>
            </a:r>
            <a:endParaRPr lang="hr-HR" i="1">
              <a:latin typeface="Consolas" panose="020B06090202040302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371875E-6B0E-35C8-D678-C07B9A8986D7}"/>
              </a:ext>
            </a:extLst>
          </p:cNvPr>
          <p:cNvSpPr/>
          <p:nvPr/>
        </p:nvSpPr>
        <p:spPr>
          <a:xfrm rot="6867924">
            <a:off x="7906187" y="4430219"/>
            <a:ext cx="4648898" cy="1834266"/>
          </a:xfrm>
          <a:prstGeom prst="triangle">
            <a:avLst>
              <a:gd name="adj" fmla="val 403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1576D-2EDE-948F-1E0F-F6B47E95688F}"/>
              </a:ext>
            </a:extLst>
          </p:cNvPr>
          <p:cNvSpPr/>
          <p:nvPr/>
        </p:nvSpPr>
        <p:spPr>
          <a:xfrm>
            <a:off x="7261934" y="5331757"/>
            <a:ext cx="3994951" cy="2134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E0768-FFE1-7DD6-18D5-9F59A16C6DF7}"/>
              </a:ext>
            </a:extLst>
          </p:cNvPr>
          <p:cNvSpPr txBox="1"/>
          <p:nvPr/>
        </p:nvSpPr>
        <p:spPr>
          <a:xfrm>
            <a:off x="4228775" y="1006182"/>
            <a:ext cx="7266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sz="2000">
                <a:solidFill>
                  <a:srgbClr val="0000FF"/>
                </a:solidFill>
                <a:latin typeface="Consolas" panose="020B0609020204030204" pitchFamily="49" charset="0"/>
              </a:rPr>
              <a:t>.../postgresql:11.18.0</a:t>
            </a:r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sz="20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unless-stopped</a:t>
            </a:r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r-HR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r-HR" sz="20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r-H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-file"</a:t>
            </a:r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hr-HR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-file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max-size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"10m"</a:t>
            </a:r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r-H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"5432:5432"</a:t>
            </a:r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r-HR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POSTGRESQL_USERNAME=</a:t>
            </a:r>
            <a:r>
              <a:rPr lang="hr-HR" sz="20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r-HR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POSTGRESQL_PASSWORD=</a:t>
            </a:r>
            <a:r>
              <a:rPr lang="hr-HR" sz="20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r-HR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POSTGRESQL_DATABASE=</a:t>
            </a:r>
            <a:r>
              <a:rPr lang="hr-HR" sz="20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projektR</a:t>
            </a:r>
            <a:endParaRPr lang="hr-HR" sz="20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00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r-H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r-HR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r-HR" sz="2000" b="0" err="1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rest_postgresql_data</a:t>
            </a:r>
            <a:r>
              <a:rPr lang="hr-HR" sz="2000" b="0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:/</a:t>
            </a:r>
            <a:r>
              <a:rPr lang="hr-HR" sz="2000" b="0" err="1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bitnami</a:t>
            </a:r>
            <a:r>
              <a:rPr lang="hr-HR" sz="2000" b="0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/</a:t>
            </a:r>
            <a:r>
              <a:rPr lang="hr-HR" sz="2000" b="0" err="1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postgresql</a:t>
            </a:r>
            <a:r>
              <a:rPr lang="hr-HR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2000"/>
          </a:p>
        </p:txBody>
      </p:sp>
    </p:spTree>
    <p:extLst>
      <p:ext uri="{BB962C8B-B14F-4D97-AF65-F5344CB8AC3E}">
        <p14:creationId xmlns:p14="http://schemas.microsoft.com/office/powerpoint/2010/main" val="2539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BA74-7C32-109A-7BCB-86A3502C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err="1"/>
              <a:t>frontend</a:t>
            </a:r>
            <a:r>
              <a:rPr lang="hr-HR"/>
              <a:t> </a:t>
            </a:r>
            <a:r>
              <a:rPr lang="hr-HR" err="1"/>
              <a:t>React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FA84-F574-E3D5-A45C-DE3A16BD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52" y="2099176"/>
            <a:ext cx="3705338" cy="3306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unutar </a:t>
            </a:r>
            <a:r>
              <a:rPr lang="hr-HR" err="1">
                <a:latin typeface="Consolas"/>
              </a:rPr>
              <a:t>index.tsx</a:t>
            </a:r>
            <a:r>
              <a:rPr lang="hr-HR">
                <a:latin typeface="Consolas"/>
              </a:rPr>
              <a:t> </a:t>
            </a:r>
            <a:r>
              <a:rPr lang="hr-HR"/>
              <a:t>potrebno je promijeniti: </a:t>
            </a:r>
            <a:r>
              <a:rPr lang="hr-HR" err="1">
                <a:latin typeface="Consolas"/>
              </a:rPr>
              <a:t>redirectUri</a:t>
            </a:r>
            <a:r>
              <a:rPr lang="hr-HR">
                <a:latin typeface="Consolas"/>
              </a:rPr>
              <a:t>: </a:t>
            </a:r>
          </a:p>
          <a:p>
            <a:pPr marL="45720" indent="0">
              <a:buNone/>
            </a:pPr>
            <a:r>
              <a:rPr lang="hr-HR">
                <a:latin typeface="Consolas"/>
              </a:rPr>
              <a:t>"https://iot-fer.duckdns.org" + </a:t>
            </a:r>
            <a:r>
              <a:rPr lang="hr-HR" err="1">
                <a:latin typeface="Consolas"/>
              </a:rPr>
              <a:t>prefix</a:t>
            </a:r>
            <a:endParaRPr lang="hr-HR">
              <a:latin typeface="Consolas"/>
            </a:endParaRPr>
          </a:p>
          <a:p>
            <a:r>
              <a:rPr lang="hr-HR"/>
              <a:t>također, u </a:t>
            </a:r>
            <a:r>
              <a:rPr lang="hr-HR" err="1"/>
              <a:t>apiClients.ts</a:t>
            </a:r>
            <a:r>
              <a:rPr lang="hr-HR"/>
              <a:t> promijeniti: </a:t>
            </a:r>
            <a:r>
              <a:rPr lang="hr-HR" err="1">
                <a:latin typeface="Consolas"/>
              </a:rPr>
              <a:t>axios.defaults.baseURL</a:t>
            </a:r>
            <a:r>
              <a:rPr lang="hr-HR">
                <a:latin typeface="Consolas"/>
              </a:rPr>
              <a:t> = "https://iot-fer.duckdns.org/rest2"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408CC51-6586-905B-7A79-82AA4F28F1EC}"/>
              </a:ext>
            </a:extLst>
          </p:cNvPr>
          <p:cNvSpPr/>
          <p:nvPr/>
        </p:nvSpPr>
        <p:spPr>
          <a:xfrm rot="5400000">
            <a:off x="6522002" y="1612651"/>
            <a:ext cx="6918390" cy="1947696"/>
          </a:xfrm>
          <a:prstGeom prst="triangle">
            <a:avLst>
              <a:gd name="adj" fmla="val 779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DA54DAB-525E-F95B-F28D-752EA640BD25}"/>
              </a:ext>
            </a:extLst>
          </p:cNvPr>
          <p:cNvSpPr/>
          <p:nvPr/>
        </p:nvSpPr>
        <p:spPr>
          <a:xfrm rot="18498666">
            <a:off x="7083033" y="5021852"/>
            <a:ext cx="4090611" cy="139351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682DA-8EEB-33E1-52AB-40A2D6F1562C}"/>
              </a:ext>
            </a:extLst>
          </p:cNvPr>
          <p:cNvSpPr txBox="1"/>
          <p:nvPr/>
        </p:nvSpPr>
        <p:spPr>
          <a:xfrm>
            <a:off x="5194919" y="1859689"/>
            <a:ext cx="5080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./React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"8001:8001"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"backend"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stdin_open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2400"/>
          </a:p>
        </p:txBody>
      </p:sp>
    </p:spTree>
    <p:extLst>
      <p:ext uri="{BB962C8B-B14F-4D97-AF65-F5344CB8AC3E}">
        <p14:creationId xmlns:p14="http://schemas.microsoft.com/office/powerpoint/2010/main" val="36149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F454-CC84-B06A-F925-74BC1156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Puštanje u pogon – </a:t>
            </a:r>
            <a:r>
              <a:rPr lang="hr-HR" err="1"/>
              <a:t>nginx</a:t>
            </a:r>
            <a:r>
              <a:rPr lang="hr-HR"/>
              <a:t> konfiguracija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CA6B-CAB8-0BFE-BB73-CE03970C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i="1"/>
              <a:t>reverse </a:t>
            </a:r>
            <a:r>
              <a:rPr lang="hr-HR" i="1" err="1"/>
              <a:t>proxy</a:t>
            </a:r>
            <a:r>
              <a:rPr lang="hr-HR"/>
              <a:t> konfiguracija </a:t>
            </a:r>
            <a:r>
              <a:rPr lang="hr-HR" err="1"/>
              <a:t>nginxa</a:t>
            </a:r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61C63-6B9B-FFE1-0391-4B8FDCD562D9}"/>
              </a:ext>
            </a:extLst>
          </p:cNvPr>
          <p:cNvSpPr txBox="1"/>
          <p:nvPr/>
        </p:nvSpPr>
        <p:spPr>
          <a:xfrm>
            <a:off x="1424081" y="2928827"/>
            <a:ext cx="699422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r-HR" sz="2000" err="1">
                <a:solidFill>
                  <a:srgbClr val="800000"/>
                </a:solidFill>
                <a:latin typeface="Consolas" panose="020B0609020204030204" pitchFamily="49" charset="0"/>
              </a:rPr>
              <a:t>l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ocation</a:t>
            </a:r>
            <a:r>
              <a:rPr lang="hr-HR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/{</a:t>
            </a:r>
            <a:endParaRPr lang="hr-HR" sz="2000">
              <a:latin typeface="Consolas"/>
            </a:endParaRPr>
          </a:p>
          <a:p>
            <a:r>
              <a:rPr lang="hr-HR" sz="2000">
                <a:latin typeface="Consolas"/>
              </a:rPr>
              <a:t>	</a:t>
            </a:r>
            <a:r>
              <a:rPr lang="hr-HR" sz="20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proxy_pass</a:t>
            </a:r>
            <a:r>
              <a:rPr lang="hr-HR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http://localhost:8001;</a:t>
            </a:r>
            <a:endParaRPr lang="hr-HR" sz="2000">
              <a:latin typeface="Consolas"/>
            </a:endParaRPr>
          </a:p>
          <a:p>
            <a:r>
              <a:rPr lang="hr-HR" sz="2000">
                <a:latin typeface="Consolas"/>
              </a:rPr>
              <a:t>}</a:t>
            </a:r>
          </a:p>
          <a:p>
            <a:r>
              <a:rPr lang="hr-HR" sz="2000" err="1">
                <a:solidFill>
                  <a:srgbClr val="800000"/>
                </a:solidFill>
                <a:latin typeface="Consolas" panose="020B0609020204030204" pitchFamily="49" charset="0"/>
              </a:rPr>
              <a:t>l</a:t>
            </a:r>
            <a:r>
              <a:rPr lang="hr-HR" sz="20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ocation</a:t>
            </a:r>
            <a:r>
              <a:rPr lang="hr-HR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/rest2{</a:t>
            </a:r>
            <a:endParaRPr lang="hr-HR" sz="2000">
              <a:latin typeface="Consolas"/>
            </a:endParaRPr>
          </a:p>
          <a:p>
            <a:r>
              <a:rPr lang="hr-HR" sz="2000">
                <a:latin typeface="Consolas"/>
              </a:rPr>
              <a:t>	</a:t>
            </a:r>
            <a:r>
              <a:rPr lang="hr-HR" sz="20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proxy_pass</a:t>
            </a:r>
            <a:r>
              <a:rPr lang="hr-HR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http://localhost:8080/rest2;</a:t>
            </a:r>
            <a:endParaRPr lang="hr-HR" sz="2000">
              <a:latin typeface="Consolas"/>
            </a:endParaRPr>
          </a:p>
          <a:p>
            <a:r>
              <a:rPr lang="hr-HR" sz="200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55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B84090-FF70-D7F5-841D-B9A7E8CD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80922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50FF-6A51-55D3-1BA9-871A99F7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3DAC-A42A-5312-E69F-63AE38A0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cilj projekta je isprobavanje više različitih tehnologija te njihovo međusobno povezivanje</a:t>
            </a:r>
          </a:p>
          <a:p>
            <a:r>
              <a:rPr lang="hr-HR"/>
              <a:t>koriste se: radni okvir </a:t>
            </a:r>
            <a:r>
              <a:rPr lang="hr-HR" err="1"/>
              <a:t>Spring</a:t>
            </a:r>
            <a:r>
              <a:rPr lang="hr-HR"/>
              <a:t> u Javi, </a:t>
            </a:r>
            <a:r>
              <a:rPr lang="hr-HR" err="1"/>
              <a:t>Flutter</a:t>
            </a:r>
            <a:r>
              <a:rPr lang="hr-HR"/>
              <a:t> za </a:t>
            </a:r>
            <a:r>
              <a:rPr lang="hr-HR">
                <a:ea typeface="+mn-lt"/>
                <a:cs typeface="+mn-lt"/>
              </a:rPr>
              <a:t>Android i </a:t>
            </a:r>
            <a:r>
              <a:rPr lang="hr-HR" err="1"/>
              <a:t>iOS</a:t>
            </a:r>
            <a:r>
              <a:rPr lang="hr-HR"/>
              <a:t> aplikaciju, biblioteka </a:t>
            </a:r>
            <a:r>
              <a:rPr lang="hr-HR" err="1"/>
              <a:t>React</a:t>
            </a:r>
            <a:r>
              <a:rPr lang="hr-HR"/>
              <a:t> za JavaScript, C za </a:t>
            </a:r>
            <a:r>
              <a:rPr lang="hr-HR" err="1"/>
              <a:t>mikroupravljač</a:t>
            </a:r>
            <a:endParaRPr lang="hr-HR"/>
          </a:p>
          <a:p>
            <a:r>
              <a:rPr lang="hr-HR" err="1"/>
              <a:t>mikroupravljač</a:t>
            </a:r>
            <a:r>
              <a:rPr lang="hr-HR"/>
              <a:t> mjeri vlažnost zraka i temperaturu i podatke šalje na </a:t>
            </a:r>
            <a:r>
              <a:rPr lang="hr-HR" err="1"/>
              <a:t>ChirpStack</a:t>
            </a:r>
            <a:r>
              <a:rPr lang="hr-HR"/>
              <a:t> mrežni poslužitelj</a:t>
            </a:r>
          </a:p>
          <a:p>
            <a:r>
              <a:rPr lang="hr-HR"/>
              <a:t>mobilna </a:t>
            </a:r>
            <a:r>
              <a:rPr lang="hr-HR" err="1"/>
              <a:t>Flutter</a:t>
            </a:r>
            <a:r>
              <a:rPr lang="hr-HR"/>
              <a:t> aplikacija prikazuje podatke na temelju scena i prikaza koji se dodaju pomoću web-aplikacije u suradnji sa </a:t>
            </a:r>
            <a:r>
              <a:rPr lang="hr-HR" err="1"/>
              <a:t>Spring</a:t>
            </a:r>
            <a:r>
              <a:rPr lang="hr-HR"/>
              <a:t> aplikacijom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DC8CB-522C-CC40-A941-961BE8D6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4" y="6054869"/>
            <a:ext cx="2524125" cy="8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46E2C1D0-2072-4664-9C67-3B12866F5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7" y="-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1647F-46D4-72E2-C7A6-D886B39D1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6" r="6590"/>
          <a:stretch/>
        </p:blipFill>
        <p:spPr>
          <a:xfrm>
            <a:off x="5847355" y="-1"/>
            <a:ext cx="6363279" cy="6960093"/>
          </a:xfrm>
          <a:custGeom>
            <a:avLst/>
            <a:gdLst/>
            <a:ahLst/>
            <a:cxnLst/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52B46-979C-81A4-059F-BFCAF12D6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60" r="-2" b="6720"/>
          <a:stretch/>
        </p:blipFill>
        <p:spPr>
          <a:xfrm>
            <a:off x="-1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5" name="Freeform: Shape 31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2F10A-80F3-EE60-387C-C28F3075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4" y="2093887"/>
            <a:ext cx="4193810" cy="880985"/>
          </a:xfrm>
        </p:spPr>
        <p:txBody>
          <a:bodyPr anchor="ctr">
            <a:normAutofit/>
          </a:bodyPr>
          <a:lstStyle/>
          <a:p>
            <a:r>
              <a:rPr lang="hr-HR" sz="2800"/>
              <a:t>Mikroupravljač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93D4-AFA7-011E-CCD2-6BC6471B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4" y="2984423"/>
            <a:ext cx="4620544" cy="1873327"/>
          </a:xfrm>
        </p:spPr>
        <p:txBody>
          <a:bodyPr>
            <a:normAutofit/>
          </a:bodyPr>
          <a:lstStyle/>
          <a:p>
            <a:r>
              <a:rPr lang="hr-HR" sz="1600"/>
              <a:t>Clicker 2 for STM32</a:t>
            </a:r>
          </a:p>
          <a:p>
            <a:r>
              <a:rPr lang="hr-HR" sz="1600"/>
              <a:t>LR4 Click</a:t>
            </a:r>
          </a:p>
          <a:p>
            <a:r>
              <a:rPr lang="hr-HR" sz="1600"/>
              <a:t>USB UART Click</a:t>
            </a:r>
          </a:p>
          <a:p>
            <a:r>
              <a:rPr lang="hr-HR" sz="1600"/>
              <a:t>Weather Click</a:t>
            </a:r>
          </a:p>
          <a:p>
            <a:r>
              <a:rPr lang="hr-HR" sz="1600"/>
              <a:t>Senzor za vodu</a:t>
            </a:r>
            <a:endParaRPr lang="en-GB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042ED-DCF0-6A4E-0BBE-AA49E04BA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233" y="286769"/>
            <a:ext cx="1114425" cy="128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3ADED1-C771-7876-6F7B-7043E748FC92}"/>
              </a:ext>
            </a:extLst>
          </p:cNvPr>
          <p:cNvSpPr txBox="1"/>
          <p:nvPr/>
        </p:nvSpPr>
        <p:spPr>
          <a:xfrm>
            <a:off x="9387660" y="1288558"/>
            <a:ext cx="189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>
                <a:solidFill>
                  <a:schemeClr val="bg1"/>
                </a:solidFill>
              </a:rPr>
              <a:t>Senzor za vodu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622EEF-6A81-05BC-6D4F-8FB6B41840A4}"/>
              </a:ext>
            </a:extLst>
          </p:cNvPr>
          <p:cNvCxnSpPr>
            <a:cxnSpLocks/>
          </p:cNvCxnSpPr>
          <p:nvPr/>
        </p:nvCxnSpPr>
        <p:spPr>
          <a:xfrm flipH="1" flipV="1">
            <a:off x="8730239" y="1031106"/>
            <a:ext cx="657421" cy="327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13C665D-8B4A-101F-529D-3186BFE39FA4}"/>
              </a:ext>
            </a:extLst>
          </p:cNvPr>
          <p:cNvSpPr txBox="1"/>
          <p:nvPr/>
        </p:nvSpPr>
        <p:spPr>
          <a:xfrm>
            <a:off x="9966597" y="2165047"/>
            <a:ext cx="189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>
                <a:solidFill>
                  <a:schemeClr val="bg1"/>
                </a:solidFill>
              </a:rPr>
              <a:t>USB UART </a:t>
            </a:r>
            <a:r>
              <a:rPr lang="hr-HR" err="1">
                <a:solidFill>
                  <a:schemeClr val="bg1"/>
                </a:solidFill>
              </a:rPr>
              <a:t>Click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13FD2E-F393-74D4-50E7-59619F1ABE86}"/>
              </a:ext>
            </a:extLst>
          </p:cNvPr>
          <p:cNvCxnSpPr>
            <a:cxnSpLocks/>
          </p:cNvCxnSpPr>
          <p:nvPr/>
        </p:nvCxnSpPr>
        <p:spPr>
          <a:xfrm flipH="1">
            <a:off x="9796259" y="2534379"/>
            <a:ext cx="401529" cy="42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ED61-A7B3-3475-67DD-54CBD82A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Cilj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2717-7375-78A9-0422-99877071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03" y="1574664"/>
            <a:ext cx="6824297" cy="3880773"/>
          </a:xfrm>
        </p:spPr>
        <p:txBody>
          <a:bodyPr/>
          <a:lstStyle/>
          <a:p>
            <a:r>
              <a:rPr lang="hr-HR"/>
              <a:t>Slanje očitanja na LoRaWAN Gateway</a:t>
            </a:r>
            <a:endParaRPr lang="en-GB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4BAC7E-FCDC-FB04-1E4D-B908FDB8A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r="3035" b="4217"/>
          <a:stretch/>
        </p:blipFill>
        <p:spPr>
          <a:xfrm>
            <a:off x="858416" y="2217575"/>
            <a:ext cx="8337849" cy="4202925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2BB3BA7-7638-9B71-5717-E801B239766F}"/>
              </a:ext>
            </a:extLst>
          </p:cNvPr>
          <p:cNvSpPr/>
          <p:nvPr/>
        </p:nvSpPr>
        <p:spPr>
          <a:xfrm rot="8760559">
            <a:off x="6216928" y="5790012"/>
            <a:ext cx="4300327" cy="1159097"/>
          </a:xfrm>
          <a:prstGeom prst="triangle">
            <a:avLst>
              <a:gd name="adj" fmla="val 331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2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B8FB-32F6-3558-263B-33C45650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</a:t>
            </a:r>
            <a:r>
              <a:rPr lang="en-US" err="1"/>
              <a:t>aplikacija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26272D-B9EF-D631-8E2E-CD849347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318" y="1623843"/>
            <a:ext cx="8443045" cy="4444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291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00FE-187B-BF6C-84FB-ED62253B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Web aplikacija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2D6A-AC49-B7EA-BF14-764FEC02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korištene</a:t>
            </a:r>
            <a:r>
              <a:rPr lang="en-US"/>
              <a:t> </a:t>
            </a:r>
            <a:r>
              <a:rPr lang="en-US" err="1"/>
              <a:t>tehnologije</a:t>
            </a:r>
            <a:r>
              <a:rPr lang="en-US"/>
              <a:t>: React </a:t>
            </a:r>
            <a:r>
              <a:rPr lang="en-US" err="1"/>
              <a:t>radni</a:t>
            </a:r>
            <a:r>
              <a:rPr lang="en-US"/>
              <a:t> </a:t>
            </a:r>
            <a:r>
              <a:rPr lang="en-US" err="1"/>
              <a:t>okvir</a:t>
            </a:r>
            <a:r>
              <a:rPr lang="en-US"/>
              <a:t>, </a:t>
            </a:r>
            <a:r>
              <a:rPr lang="en-US" err="1"/>
              <a:t>Axios</a:t>
            </a:r>
            <a:r>
              <a:rPr lang="en-US"/>
              <a:t> </a:t>
            </a:r>
            <a:r>
              <a:rPr lang="en-US" err="1"/>
              <a:t>biblioteka</a:t>
            </a:r>
            <a:r>
              <a:rPr lang="en-US"/>
              <a:t>, typescript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keycloak</a:t>
            </a:r>
            <a:r>
              <a:rPr lang="en-US"/>
              <a:t> </a:t>
            </a:r>
            <a:r>
              <a:rPr lang="en-US" err="1"/>
              <a:t>biblioteka</a:t>
            </a:r>
            <a:endParaRPr lang="en-US"/>
          </a:p>
          <a:p>
            <a:r>
              <a:rPr lang="en-US" err="1"/>
              <a:t>omogućene</a:t>
            </a:r>
            <a:r>
              <a:rPr lang="en-US"/>
              <a:t> CRUD (create, read, update </a:t>
            </a:r>
            <a:r>
              <a:rPr lang="en-US" err="1"/>
              <a:t>i</a:t>
            </a:r>
            <a:r>
              <a:rPr lang="en-US"/>
              <a:t> delete) </a:t>
            </a:r>
            <a:r>
              <a:rPr lang="en-US" err="1"/>
              <a:t>akcije</a:t>
            </a:r>
            <a:r>
              <a:rPr lang="en-US"/>
              <a:t> </a:t>
            </a:r>
            <a:r>
              <a:rPr lang="en-US" err="1"/>
              <a:t>nad</a:t>
            </a:r>
            <a:r>
              <a:rPr lang="en-US"/>
              <a:t> </a:t>
            </a:r>
            <a:r>
              <a:rPr lang="en-US" err="1"/>
              <a:t>svim</a:t>
            </a:r>
            <a:r>
              <a:rPr lang="en-US"/>
              <a:t> </a:t>
            </a:r>
            <a:r>
              <a:rPr lang="en-US" err="1"/>
              <a:t>podatcima</a:t>
            </a:r>
            <a:endParaRPr lang="en-US"/>
          </a:p>
          <a:p>
            <a:r>
              <a:rPr lang="en-US" err="1"/>
              <a:t>podatci</a:t>
            </a:r>
            <a:r>
              <a:rPr lang="en-US"/>
              <a:t> </a:t>
            </a:r>
            <a:r>
              <a:rPr lang="en-US" err="1"/>
              <a:t>prikazani</a:t>
            </a:r>
            <a:r>
              <a:rPr lang="en-US"/>
              <a:t> </a:t>
            </a:r>
            <a:r>
              <a:rPr lang="en-US" err="1"/>
              <a:t>tablično</a:t>
            </a:r>
            <a:endParaRPr lang="en-US"/>
          </a:p>
          <a:p>
            <a:r>
              <a:rPr lang="en-US" err="1"/>
              <a:t>pojedine</a:t>
            </a:r>
            <a:r>
              <a:rPr lang="en-US"/>
              <a:t> scene </a:t>
            </a:r>
            <a:r>
              <a:rPr lang="en-US" err="1"/>
              <a:t>imaju</a:t>
            </a:r>
            <a:r>
              <a:rPr lang="en-US"/>
              <a:t> </a:t>
            </a:r>
            <a:r>
              <a:rPr lang="en-US" err="1"/>
              <a:t>detaljniji</a:t>
            </a:r>
            <a:r>
              <a:rPr lang="en-US"/>
              <a:t> </a:t>
            </a:r>
            <a:r>
              <a:rPr lang="en-US" err="1"/>
              <a:t>opis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59C81-7DA4-1E04-4E40-9F2933293D40}"/>
              </a:ext>
            </a:extLst>
          </p:cNvPr>
          <p:cNvSpPr txBox="1"/>
          <p:nvPr/>
        </p:nvSpPr>
        <p:spPr>
          <a:xfrm>
            <a:off x="6612006" y="1625047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70C84-F511-FB1F-3A50-A0BC373650D4}"/>
              </a:ext>
            </a:extLst>
          </p:cNvPr>
          <p:cNvSpPr/>
          <p:nvPr/>
        </p:nvSpPr>
        <p:spPr>
          <a:xfrm>
            <a:off x="6498454" y="0"/>
            <a:ext cx="56935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93340-046C-DA56-7AA6-733CBFCE7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9" r="15299"/>
          <a:stretch/>
        </p:blipFill>
        <p:spPr>
          <a:xfrm>
            <a:off x="4492101" y="67716"/>
            <a:ext cx="7592672" cy="65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7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B725-9AFF-9D5E-C5E5-2EA91D1A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Kreiranje i uređivanje ključeva, scena i view-ova</a:t>
            </a:r>
          </a:p>
        </p:txBody>
      </p:sp>
      <p:pic>
        <p:nvPicPr>
          <p:cNvPr id="12" name="Picture 1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4447360-6BE1-A1C7-62E9-77AD9CE7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53980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DA7169-BB58-D41F-096F-C2A975FF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241145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otvaranjem</a:t>
            </a:r>
            <a:r>
              <a:rPr lang="en-US"/>
              <a:t> </a:t>
            </a:r>
            <a:r>
              <a:rPr lang="en-US" err="1"/>
              <a:t>forme</a:t>
            </a:r>
            <a:r>
              <a:rPr lang="hr-HR"/>
              <a:t> </a:t>
            </a:r>
            <a:r>
              <a:rPr lang="en-US" err="1"/>
              <a:t>korisnik</a:t>
            </a:r>
            <a:r>
              <a:rPr lang="en-US"/>
              <a:t> </a:t>
            </a:r>
            <a:r>
              <a:rPr lang="en-US" err="1"/>
              <a:t>ispunjava</a:t>
            </a:r>
            <a:r>
              <a:rPr lang="en-US"/>
              <a:t> </a:t>
            </a:r>
            <a:r>
              <a:rPr lang="en-US" err="1"/>
              <a:t>podatke</a:t>
            </a:r>
            <a:endParaRPr lang="en-US"/>
          </a:p>
          <a:p>
            <a:r>
              <a:rPr lang="en-US" err="1"/>
              <a:t>jasno</a:t>
            </a:r>
            <a:r>
              <a:rPr lang="en-US"/>
              <a:t> </a:t>
            </a:r>
            <a:r>
              <a:rPr lang="en-US" err="1"/>
              <a:t>naznačena</a:t>
            </a:r>
            <a:r>
              <a:rPr lang="en-US"/>
              <a:t> </a:t>
            </a:r>
            <a:r>
              <a:rPr lang="en-US" err="1"/>
              <a:t>polja</a:t>
            </a:r>
            <a:endParaRPr lang="en-US"/>
          </a:p>
          <a:p>
            <a:r>
              <a:rPr lang="en-US" err="1"/>
              <a:t>mogućnost</a:t>
            </a:r>
            <a:r>
              <a:rPr lang="en-US"/>
              <a:t> </a:t>
            </a:r>
            <a:r>
              <a:rPr lang="en-US" err="1"/>
              <a:t>odustajanja</a:t>
            </a:r>
            <a:r>
              <a:rPr lang="en-US"/>
              <a:t> u </a:t>
            </a:r>
            <a:r>
              <a:rPr lang="en-US" err="1"/>
              <a:t>bilo</a:t>
            </a:r>
            <a:r>
              <a:rPr lang="en-US"/>
              <a:t> </a:t>
            </a:r>
            <a:r>
              <a:rPr lang="en-US" err="1"/>
              <a:t>kojem</a:t>
            </a:r>
            <a:r>
              <a:rPr lang="en-US"/>
              <a:t> </a:t>
            </a:r>
            <a:r>
              <a:rPr lang="en-US" err="1"/>
              <a:t>trenutku</a:t>
            </a:r>
            <a:endParaRPr lang="en-US"/>
          </a:p>
          <a:p>
            <a:r>
              <a:rPr lang="en-US"/>
              <a:t>za view-</a:t>
            </a:r>
            <a:r>
              <a:rPr lang="en-US" err="1"/>
              <a:t>ove</a:t>
            </a:r>
            <a:r>
              <a:rPr lang="en-US"/>
              <a:t> </a:t>
            </a:r>
            <a:r>
              <a:rPr lang="en-US" err="1"/>
              <a:t>mogućnost</a:t>
            </a:r>
            <a:r>
              <a:rPr lang="en-US"/>
              <a:t> </a:t>
            </a:r>
            <a:r>
              <a:rPr lang="en-US" err="1"/>
              <a:t>testiranja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5A24A-FB95-0885-0AA4-5A976FB7E93C}"/>
              </a:ext>
            </a:extLst>
          </p:cNvPr>
          <p:cNvSpPr txBox="1"/>
          <p:nvPr/>
        </p:nvSpPr>
        <p:spPr>
          <a:xfrm>
            <a:off x="983973" y="2251212"/>
            <a:ext cx="4880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02D3A-5675-CE40-8E69-56E303070070}"/>
              </a:ext>
            </a:extLst>
          </p:cNvPr>
          <p:cNvSpPr txBox="1"/>
          <p:nvPr/>
        </p:nvSpPr>
        <p:spPr>
          <a:xfrm>
            <a:off x="6388375" y="2154306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B3D6D-CFD6-219B-3DCB-40B10E58C781}"/>
              </a:ext>
            </a:extLst>
          </p:cNvPr>
          <p:cNvSpPr txBox="1"/>
          <p:nvPr/>
        </p:nvSpPr>
        <p:spPr>
          <a:xfrm>
            <a:off x="6112565" y="2176669"/>
            <a:ext cx="50689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4621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29FF6D-DDA7-5A0F-DAEF-28FEFD5AAF07}"/>
              </a:ext>
            </a:extLst>
          </p:cNvPr>
          <p:cNvSpPr/>
          <p:nvPr/>
        </p:nvSpPr>
        <p:spPr>
          <a:xfrm>
            <a:off x="7333129" y="-79899"/>
            <a:ext cx="4976207" cy="6937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B6BB0-55C1-105C-324F-0993972E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Interakcija</a:t>
            </a:r>
            <a:r>
              <a:rPr lang="en-US"/>
              <a:t> </a:t>
            </a:r>
            <a:r>
              <a:rPr lang="en-US" err="1"/>
              <a:t>korisnika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 backend </a:t>
            </a:r>
            <a:r>
              <a:rPr lang="en-US" err="1"/>
              <a:t>poslužitelja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7070-CF62-7C2F-6049-4A30F866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678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Prilikom</a:t>
            </a:r>
            <a:r>
              <a:rPr lang="en-US"/>
              <a:t> </a:t>
            </a:r>
            <a:r>
              <a:rPr lang="en-US" err="1"/>
              <a:t>akcije</a:t>
            </a:r>
            <a:r>
              <a:rPr lang="en-US"/>
              <a:t> </a:t>
            </a:r>
            <a:r>
              <a:rPr lang="en-US" err="1"/>
              <a:t>kreiranja</a:t>
            </a:r>
            <a:r>
              <a:rPr lang="en-US"/>
              <a:t>, </a:t>
            </a:r>
            <a:r>
              <a:rPr lang="en-US" err="1"/>
              <a:t>uređivanja</a:t>
            </a:r>
            <a:r>
              <a:rPr lang="en-US"/>
              <a:t> </a:t>
            </a:r>
            <a:r>
              <a:rPr lang="en-US" err="1"/>
              <a:t>ili</a:t>
            </a:r>
            <a:r>
              <a:rPr lang="en-US"/>
              <a:t> </a:t>
            </a:r>
            <a:r>
              <a:rPr lang="en-US" err="1"/>
              <a:t>brisanja</a:t>
            </a:r>
            <a:endParaRPr lang="en-US"/>
          </a:p>
          <a:p>
            <a:r>
              <a:rPr lang="en-US" err="1"/>
              <a:t>Intuitivna</a:t>
            </a:r>
            <a:r>
              <a:rPr lang="en-US"/>
              <a:t> </a:t>
            </a:r>
            <a:r>
              <a:rPr lang="en-US" err="1"/>
              <a:t>poruka</a:t>
            </a:r>
            <a:r>
              <a:rPr lang="en-US"/>
              <a:t> o </a:t>
            </a:r>
            <a:r>
              <a:rPr lang="en-US" err="1"/>
              <a:t>uspješnosti</a:t>
            </a:r>
            <a:r>
              <a:rPr lang="en-US"/>
              <a:t> </a:t>
            </a:r>
            <a:r>
              <a:rPr lang="en-US" err="1"/>
              <a:t>akcije</a:t>
            </a:r>
            <a:endParaRPr lang="en-US"/>
          </a:p>
          <a:p>
            <a:r>
              <a:rPr lang="en-US"/>
              <a:t>tri </a:t>
            </a:r>
            <a:r>
              <a:rPr lang="en-US" err="1"/>
              <a:t>tipa</a:t>
            </a:r>
            <a:r>
              <a:rPr lang="en-US"/>
              <a:t> </a:t>
            </a:r>
            <a:r>
              <a:rPr lang="en-US" err="1"/>
              <a:t>poruka</a:t>
            </a:r>
            <a:r>
              <a:rPr lang="en-US"/>
              <a:t>: </a:t>
            </a:r>
            <a:r>
              <a:rPr lang="en-US" err="1"/>
              <a:t>poruka</a:t>
            </a:r>
            <a:r>
              <a:rPr lang="en-US"/>
              <a:t> </a:t>
            </a:r>
            <a:r>
              <a:rPr lang="en-US" err="1"/>
              <a:t>uspješne</a:t>
            </a:r>
            <a:r>
              <a:rPr lang="en-US"/>
              <a:t> </a:t>
            </a:r>
            <a:r>
              <a:rPr lang="en-US" err="1"/>
              <a:t>akcije</a:t>
            </a:r>
            <a:r>
              <a:rPr lang="en-US"/>
              <a:t>, </a:t>
            </a:r>
            <a:r>
              <a:rPr lang="en-US" err="1"/>
              <a:t>poruka</a:t>
            </a:r>
            <a:r>
              <a:rPr lang="en-US"/>
              <a:t> </a:t>
            </a:r>
            <a:r>
              <a:rPr lang="en-US" err="1"/>
              <a:t>pogreške</a:t>
            </a:r>
            <a:r>
              <a:rPr lang="en-US"/>
              <a:t>, </a:t>
            </a:r>
            <a:r>
              <a:rPr lang="en-US" err="1"/>
              <a:t>poruka</a:t>
            </a:r>
            <a:r>
              <a:rPr lang="en-US"/>
              <a:t> </a:t>
            </a:r>
            <a:r>
              <a:rPr lang="en-US" err="1"/>
              <a:t>upozorenja</a:t>
            </a:r>
            <a:endParaRPr lang="en-US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37BFED85-A41F-99F7-8259-6582A0D0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41" y="5051905"/>
            <a:ext cx="4069977" cy="121588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5DDDC85-2AEF-50F1-0E7D-83D073E6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4204191"/>
            <a:ext cx="3810000" cy="1031453"/>
          </a:xfrm>
          <a:prstGeom prst="rect">
            <a:avLst/>
          </a:prstGeom>
        </p:spPr>
      </p:pic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E987DE-899C-D3B1-4BD5-BB7A85503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847" y="4146937"/>
            <a:ext cx="3801035" cy="11728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EEB00C-3FDD-2171-662E-1248F620EFBD}"/>
              </a:ext>
            </a:extLst>
          </p:cNvPr>
          <p:cNvCxnSpPr/>
          <p:nvPr/>
        </p:nvCxnSpPr>
        <p:spPr>
          <a:xfrm flipH="1">
            <a:off x="3973206" y="3481469"/>
            <a:ext cx="941293" cy="788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862A97-C04D-4935-6DC6-E8F790D1548D}"/>
              </a:ext>
            </a:extLst>
          </p:cNvPr>
          <p:cNvCxnSpPr>
            <a:cxnSpLocks/>
          </p:cNvCxnSpPr>
          <p:nvPr/>
        </p:nvCxnSpPr>
        <p:spPr>
          <a:xfrm>
            <a:off x="8814146" y="3463539"/>
            <a:ext cx="519953" cy="896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283B7E-D818-A43D-2C1B-1BB5F28E3A8E}"/>
              </a:ext>
            </a:extLst>
          </p:cNvPr>
          <p:cNvCxnSpPr>
            <a:cxnSpLocks/>
          </p:cNvCxnSpPr>
          <p:nvPr/>
        </p:nvCxnSpPr>
        <p:spPr>
          <a:xfrm flipH="1">
            <a:off x="5784075" y="3463540"/>
            <a:ext cx="699246" cy="1757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>
            <a:extLst>
              <a:ext uri="{FF2B5EF4-FFF2-40B4-BE49-F238E27FC236}">
                <a16:creationId xmlns:a16="http://schemas.microsoft.com/office/drawing/2014/main" id="{DF00E722-8ED2-8277-0BA7-8D91A89E1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129" y="1869983"/>
            <a:ext cx="3711388" cy="8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9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3AB0-FE31-94C7-954C-ED27B99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Radni okvir </a:t>
            </a:r>
            <a:r>
              <a:rPr lang="hr-HR" err="1"/>
              <a:t>Spring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71BB-8206-04CB-0C6C-CCD620AC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radni okvir otvorenog </a:t>
            </a:r>
            <a:r>
              <a:rPr lang="hr-HR" err="1"/>
              <a:t>kȏda</a:t>
            </a:r>
            <a:r>
              <a:rPr lang="hr-HR"/>
              <a:t>, ostvaruje princip inverzije upravljanja</a:t>
            </a:r>
          </a:p>
          <a:p>
            <a:r>
              <a:rPr lang="hr-HR"/>
              <a:t>koristi se arhitekturni obrazac MVC (model, pogled, </a:t>
            </a:r>
            <a:r>
              <a:rPr lang="hr-HR" err="1"/>
              <a:t>nadlegdnik</a:t>
            </a:r>
            <a:r>
              <a:rPr lang="hr-HR"/>
              <a:t>)</a:t>
            </a:r>
          </a:p>
          <a:p>
            <a:r>
              <a:rPr lang="hr-HR"/>
              <a:t>slojevi </a:t>
            </a:r>
            <a:r>
              <a:rPr lang="hr-HR" i="1" err="1"/>
              <a:t>Controller</a:t>
            </a:r>
            <a:r>
              <a:rPr lang="hr-HR"/>
              <a:t>, </a:t>
            </a:r>
            <a:r>
              <a:rPr lang="hr-HR" i="1"/>
              <a:t>Service</a:t>
            </a:r>
            <a:r>
              <a:rPr lang="hr-HR"/>
              <a:t>, </a:t>
            </a:r>
            <a:r>
              <a:rPr lang="hr-HR" i="1" err="1"/>
              <a:t>Repository</a:t>
            </a:r>
            <a:endParaRPr lang="hr-HR" i="1"/>
          </a:p>
          <a:p>
            <a:r>
              <a:rPr lang="hr-HR"/>
              <a:t>DAO (</a:t>
            </a:r>
            <a:r>
              <a:rPr lang="hr-HR" i="1"/>
              <a:t>Data Access </a:t>
            </a:r>
            <a:r>
              <a:rPr lang="hr-HR" i="1" err="1"/>
              <a:t>Object</a:t>
            </a:r>
            <a:r>
              <a:rPr lang="hr-HR"/>
              <a:t>) – razred koji implementira CRUD operacije i time omogućuje komunikaciju između </a:t>
            </a:r>
            <a:r>
              <a:rPr lang="hr-HR" err="1"/>
              <a:t>Springa</a:t>
            </a:r>
            <a:r>
              <a:rPr lang="hr-HR"/>
              <a:t> i baze podataka</a:t>
            </a:r>
          </a:p>
          <a:p>
            <a:r>
              <a:rPr lang="hr-HR"/>
              <a:t>DTO (</a:t>
            </a:r>
            <a:r>
              <a:rPr lang="hr-HR" i="1"/>
              <a:t>Data Transfer </a:t>
            </a:r>
            <a:r>
              <a:rPr lang="hr-HR" i="1" err="1"/>
              <a:t>Object</a:t>
            </a:r>
            <a:r>
              <a:rPr lang="hr-HR"/>
              <a:t>) – pretvara domenske objekte modela u objekte za prijenos podataka između baze podataka i web-aplikacije</a:t>
            </a:r>
          </a:p>
        </p:txBody>
      </p:sp>
    </p:spTree>
    <p:extLst>
      <p:ext uri="{BB962C8B-B14F-4D97-AF65-F5344CB8AC3E}">
        <p14:creationId xmlns:p14="http://schemas.microsoft.com/office/powerpoint/2010/main" val="8011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b44e5fa-60c4-48b9-a40e-61153574725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D5D7408FF7A8429AC460B737AA1C2C" ma:contentTypeVersion="13" ma:contentTypeDescription="Stvaranje novog dokumenta." ma:contentTypeScope="" ma:versionID="a0adad6c0008851188622e18b85d1c07">
  <xsd:schema xmlns:xsd="http://www.w3.org/2001/XMLSchema" xmlns:xs="http://www.w3.org/2001/XMLSchema" xmlns:p="http://schemas.microsoft.com/office/2006/metadata/properties" xmlns:ns3="6b44e5fa-60c4-48b9-a40e-61153574725e" xmlns:ns4="de5231d9-41fd-4b32-9d5b-6c60c1364876" targetNamespace="http://schemas.microsoft.com/office/2006/metadata/properties" ma:root="true" ma:fieldsID="4c6a49a96d56ec132027019dcb48ff86" ns3:_="" ns4:_="">
    <xsd:import namespace="6b44e5fa-60c4-48b9-a40e-61153574725e"/>
    <xsd:import namespace="de5231d9-41fd-4b32-9d5b-6c60c13648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4e5fa-60c4-48b9-a40e-611535747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5231d9-41fd-4b32-9d5b-6c60c136487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Raspršivanje savjeta za zajedničko korištenj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D3399A-82AC-409B-841D-3465F24E769C}">
  <ds:schemaRefs>
    <ds:schemaRef ds:uri="6b44e5fa-60c4-48b9-a40e-61153574725e"/>
    <ds:schemaRef ds:uri="de5231d9-41fd-4b32-9d5b-6c60c136487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10C426-9548-4A29-8F53-A6423E00F8A9}">
  <ds:schemaRefs>
    <ds:schemaRef ds:uri="6b44e5fa-60c4-48b9-a40e-61153574725e"/>
    <ds:schemaRef ds:uri="de5231d9-41fd-4b32-9d5b-6c60c13648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C33B37B-D6F1-47A2-97F2-A46804FD2F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Mobilne i web-aplikacije za Internet stvari s primjenom u poljoprivredi</vt:lpstr>
      <vt:lpstr>Projekt</vt:lpstr>
      <vt:lpstr>Mikroupravljač</vt:lpstr>
      <vt:lpstr>Cilj</vt:lpstr>
      <vt:lpstr>Web aplikacija</vt:lpstr>
      <vt:lpstr>Web aplikacija</vt:lpstr>
      <vt:lpstr>Kreiranje i uređivanje ključeva, scena i view-ova</vt:lpstr>
      <vt:lpstr>Interakcija korisnika i backend poslužitelja</vt:lpstr>
      <vt:lpstr>Radni okvir Spring</vt:lpstr>
      <vt:lpstr>Spring aplikacija (backend)</vt:lpstr>
      <vt:lpstr>Arhitektura sustava – backend</vt:lpstr>
      <vt:lpstr>Mobilna aplikacija</vt:lpstr>
      <vt:lpstr>Mobilna aplikacija</vt:lpstr>
      <vt:lpstr>Puštanje u pogon (deployment) – backend</vt:lpstr>
      <vt:lpstr> PostgreSQL</vt:lpstr>
      <vt:lpstr>frontend React</vt:lpstr>
      <vt:lpstr>Puštanje u pogon – nginx konfiguracija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Mobilne i web-aplikacije za Internet stvari s primjenom u poljoprivredi</dc:title>
  <dc:creator>Lovro Makovec</dc:creator>
  <cp:revision>1</cp:revision>
  <dcterms:created xsi:type="dcterms:W3CDTF">2023-01-12T09:51:08Z</dcterms:created>
  <dcterms:modified xsi:type="dcterms:W3CDTF">2023-01-20T08:58:43Z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0x010100A3D5D7408FF7A8429AC460B737AA1C2C</vt:lpwstr>
  </property>
</Properties>
</file>