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420" r:id="rId2"/>
    <p:sldId id="363" r:id="rId3"/>
    <p:sldId id="358" r:id="rId4"/>
    <p:sldId id="356" r:id="rId5"/>
    <p:sldId id="359" r:id="rId6"/>
    <p:sldId id="357" r:id="rId7"/>
    <p:sldId id="361" r:id="rId8"/>
    <p:sldId id="544" r:id="rId9"/>
    <p:sldId id="545" r:id="rId10"/>
    <p:sldId id="360" r:id="rId11"/>
    <p:sldId id="421" r:id="rId12"/>
    <p:sldId id="422" r:id="rId13"/>
    <p:sldId id="546" r:id="rId14"/>
    <p:sldId id="547" r:id="rId15"/>
    <p:sldId id="536" r:id="rId16"/>
    <p:sldId id="537" r:id="rId17"/>
    <p:sldId id="538" r:id="rId18"/>
    <p:sldId id="423" r:id="rId19"/>
    <p:sldId id="424" r:id="rId20"/>
    <p:sldId id="542" r:id="rId21"/>
    <p:sldId id="425" r:id="rId22"/>
    <p:sldId id="543" r:id="rId23"/>
    <p:sldId id="426" r:id="rId24"/>
    <p:sldId id="541" r:id="rId25"/>
    <p:sldId id="427" r:id="rId26"/>
    <p:sldId id="428" r:id="rId27"/>
    <p:sldId id="429" r:id="rId28"/>
    <p:sldId id="548" r:id="rId29"/>
    <p:sldId id="430" r:id="rId30"/>
    <p:sldId id="431" r:id="rId31"/>
    <p:sldId id="432" r:id="rId32"/>
    <p:sldId id="433" r:id="rId33"/>
    <p:sldId id="434" r:id="rId34"/>
    <p:sldId id="435" r:id="rId35"/>
    <p:sldId id="436" r:id="rId36"/>
    <p:sldId id="437" r:id="rId37"/>
    <p:sldId id="438" r:id="rId38"/>
    <p:sldId id="439" r:id="rId39"/>
    <p:sldId id="345" r:id="rId40"/>
    <p:sldId id="281" r:id="rId41"/>
    <p:sldId id="282" r:id="rId42"/>
    <p:sldId id="283" r:id="rId43"/>
    <p:sldId id="353" r:id="rId44"/>
    <p:sldId id="440" r:id="rId45"/>
    <p:sldId id="352" r:id="rId46"/>
    <p:sldId id="441" r:id="rId47"/>
    <p:sldId id="442" r:id="rId48"/>
    <p:sldId id="443" r:id="rId49"/>
    <p:sldId id="444" r:id="rId50"/>
    <p:sldId id="44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86" y="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56C1E-A292-4853-8ED3-B1019F9A01F7}" type="datetimeFigureOut">
              <a:rPr lang="en-US" smtClean="0"/>
              <a:t>6/12/2021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DB4422-2CA3-44C4-8807-34DBAF3B27F6}" type="slidenum">
              <a:rPr lang="en-US" smtClean="0"/>
              <a:t>‹#›</a:t>
            </a:fld>
            <a:endParaRPr lang="en-US"/>
          </a:p>
        </p:txBody>
      </p:sp>
    </p:spTree>
    <p:extLst>
      <p:ext uri="{BB962C8B-B14F-4D97-AF65-F5344CB8AC3E}">
        <p14:creationId xmlns:p14="http://schemas.microsoft.com/office/powerpoint/2010/main" val="183448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233DEA-58EC-4007-8734-9A11230A27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326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045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792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2237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6708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1615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0224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866407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5335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6054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4316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941564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480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814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807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750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70308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1075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2</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648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 - Workshop</a:t>
            </a:r>
          </a:p>
        </p:txBody>
      </p:sp>
      <p:sp>
        <p:nvSpPr>
          <p:cNvPr id="3" name="Content Placeholder 2"/>
          <p:cNvSpPr>
            <a:spLocks noGrp="1"/>
          </p:cNvSpPr>
          <p:nvPr>
            <p:ph idx="1"/>
          </p:nvPr>
        </p:nvSpPr>
        <p:spPr>
          <a:xfrm>
            <a:off x="677334" y="2066002"/>
            <a:ext cx="8596668" cy="3880773"/>
          </a:xfrm>
        </p:spPr>
        <p:txBody>
          <a:bodyPr>
            <a:normAutofit/>
          </a:bodyPr>
          <a:lstStyle/>
          <a:p>
            <a:r>
              <a:rPr lang="en-GB" dirty="0"/>
              <a:t>Find all Employees with </a:t>
            </a:r>
            <a:r>
              <a:rPr lang="en-GB" dirty="0" err="1"/>
              <a:t>FirstName</a:t>
            </a:r>
            <a:r>
              <a:rPr lang="en-GB" dirty="0"/>
              <a:t> = Goran</a:t>
            </a:r>
            <a:endParaRPr lang="en-US" dirty="0"/>
          </a:p>
          <a:p>
            <a:r>
              <a:rPr lang="en-GB" dirty="0"/>
              <a:t>Find all Employees with </a:t>
            </a:r>
            <a:r>
              <a:rPr lang="en-GB" dirty="0" err="1"/>
              <a:t>LastName</a:t>
            </a:r>
            <a:r>
              <a:rPr lang="en-GB" dirty="0"/>
              <a:t> starting With ‘S’</a:t>
            </a:r>
          </a:p>
          <a:p>
            <a:r>
              <a:rPr lang="en-GB" dirty="0"/>
              <a:t>Find all Employees with </a:t>
            </a:r>
            <a:r>
              <a:rPr lang="en-GB" dirty="0" err="1"/>
              <a:t>DateOfBirth</a:t>
            </a:r>
            <a:r>
              <a:rPr lang="en-GB" dirty="0"/>
              <a:t> greater than ‘01.01.1988’</a:t>
            </a:r>
            <a:endParaRPr lang="en-US" dirty="0"/>
          </a:p>
          <a:p>
            <a:r>
              <a:rPr lang="en-GB" dirty="0"/>
              <a:t>Find all Male employees</a:t>
            </a:r>
          </a:p>
          <a:p>
            <a:r>
              <a:rPr lang="en-GB" dirty="0"/>
              <a:t>Find all employees hired in January/1998</a:t>
            </a:r>
          </a:p>
          <a:p>
            <a:r>
              <a:rPr lang="en-GB" dirty="0"/>
              <a:t>Find all Employees with </a:t>
            </a:r>
            <a:r>
              <a:rPr lang="en-GB" dirty="0" err="1"/>
              <a:t>LastName</a:t>
            </a:r>
            <a:r>
              <a:rPr lang="en-GB" dirty="0"/>
              <a:t> starting With ‘A’ hired in January/2019</a:t>
            </a:r>
          </a:p>
          <a:p>
            <a:endParaRPr lang="en-US" dirty="0"/>
          </a:p>
          <a:p>
            <a:endParaRPr lang="en-US" dirty="0"/>
          </a:p>
        </p:txBody>
      </p:sp>
      <p:pic>
        <p:nvPicPr>
          <p:cNvPr id="4" name="Picture 3"/>
          <p:cNvPicPr>
            <a:picLocks noChangeAspect="1"/>
          </p:cNvPicPr>
          <p:nvPr/>
        </p:nvPicPr>
        <p:blipFill>
          <a:blip r:embed="rId2"/>
          <a:stretch>
            <a:fillRect/>
          </a:stretch>
        </p:blipFill>
        <p:spPr>
          <a:xfrm>
            <a:off x="7998714" y="274320"/>
            <a:ext cx="4019550" cy="2695575"/>
          </a:xfrm>
          <a:prstGeom prst="rect">
            <a:avLst/>
          </a:prstGeom>
        </p:spPr>
      </p:pic>
    </p:spTree>
    <p:extLst>
      <p:ext uri="{BB962C8B-B14F-4D97-AF65-F5344CB8AC3E}">
        <p14:creationId xmlns:p14="http://schemas.microsoft.com/office/powerpoint/2010/main" val="36831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a:t>
            </a:r>
          </a:p>
        </p:txBody>
      </p:sp>
      <p:sp>
        <p:nvSpPr>
          <p:cNvPr id="3" name="Content Placeholder 2"/>
          <p:cNvSpPr>
            <a:spLocks noGrp="1"/>
          </p:cNvSpPr>
          <p:nvPr>
            <p:ph idx="1"/>
          </p:nvPr>
        </p:nvSpPr>
        <p:spPr>
          <a:xfrm>
            <a:off x="677334" y="1764792"/>
            <a:ext cx="8596668" cy="4642331"/>
          </a:xfrm>
        </p:spPr>
        <p:txBody>
          <a:bodyPr/>
          <a:lstStyle/>
          <a:p>
            <a:r>
              <a:rPr lang="en-GB" dirty="0"/>
              <a:t>Ordering the results based on specific order</a:t>
            </a:r>
          </a:p>
          <a:p>
            <a:endParaRPr lang="en-GB" dirty="0"/>
          </a:p>
          <a:p>
            <a:r>
              <a:rPr lang="en-GB" dirty="0"/>
              <a:t>ORDER BY</a:t>
            </a:r>
            <a:r>
              <a:rPr lang="en-US" dirty="0"/>
              <a:t> statement</a:t>
            </a:r>
          </a:p>
          <a:p>
            <a:endParaRPr lang="en-US" dirty="0"/>
          </a:p>
          <a:p>
            <a:endParaRPr lang="en-US" dirty="0"/>
          </a:p>
          <a:p>
            <a:endParaRPr lang="en-US" dirty="0"/>
          </a:p>
          <a:p>
            <a:r>
              <a:rPr lang="en-US" dirty="0"/>
              <a:t>Example:</a:t>
            </a:r>
          </a:p>
          <a:p>
            <a:endParaRPr lang="en-US" dirty="0"/>
          </a:p>
          <a:p>
            <a:endParaRPr lang="en-US" dirty="0"/>
          </a:p>
        </p:txBody>
      </p:sp>
      <p:pic>
        <p:nvPicPr>
          <p:cNvPr id="4" name="Picture 3"/>
          <p:cNvPicPr>
            <a:picLocks noChangeAspect="1"/>
          </p:cNvPicPr>
          <p:nvPr/>
        </p:nvPicPr>
        <p:blipFill>
          <a:blip r:embed="rId2"/>
          <a:stretch>
            <a:fillRect/>
          </a:stretch>
        </p:blipFill>
        <p:spPr>
          <a:xfrm>
            <a:off x="5675076" y="2663509"/>
            <a:ext cx="4019550" cy="2695575"/>
          </a:xfrm>
          <a:prstGeom prst="rect">
            <a:avLst/>
          </a:prstGeom>
        </p:spPr>
      </p:pic>
      <p:sp>
        <p:nvSpPr>
          <p:cNvPr id="5" name="Rectangle 4"/>
          <p:cNvSpPr/>
          <p:nvPr/>
        </p:nvSpPr>
        <p:spPr>
          <a:xfrm>
            <a:off x="1006518" y="2901777"/>
            <a:ext cx="6096000" cy="2585323"/>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TableName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ORDER BY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ColumnName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ASC\DESC</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Employee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ORDER BY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FirstName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ASC</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95078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 Workshop</a:t>
            </a:r>
          </a:p>
        </p:txBody>
      </p:sp>
      <p:sp>
        <p:nvSpPr>
          <p:cNvPr id="3" name="Content Placeholder 2"/>
          <p:cNvSpPr>
            <a:spLocks noGrp="1"/>
          </p:cNvSpPr>
          <p:nvPr>
            <p:ph idx="1"/>
          </p:nvPr>
        </p:nvSpPr>
        <p:spPr>
          <a:xfrm>
            <a:off x="476166" y="1622107"/>
            <a:ext cx="8596668" cy="1399574"/>
          </a:xfrm>
        </p:spPr>
        <p:txBody>
          <a:bodyPr>
            <a:normAutofit/>
          </a:bodyPr>
          <a:lstStyle/>
          <a:p>
            <a:r>
              <a:rPr lang="en-GB" dirty="0"/>
              <a:t>Find all Employees with </a:t>
            </a:r>
            <a:r>
              <a:rPr lang="en-GB" dirty="0" err="1"/>
              <a:t>FirstName</a:t>
            </a:r>
            <a:r>
              <a:rPr lang="en-GB" dirty="0"/>
              <a:t> = Aleksandar ordered by Last Name</a:t>
            </a:r>
            <a:endParaRPr lang="en-US" dirty="0"/>
          </a:p>
          <a:p>
            <a:r>
              <a:rPr lang="en-GB" dirty="0"/>
              <a:t>List all Employees ordered by </a:t>
            </a:r>
            <a:r>
              <a:rPr lang="en-GB" dirty="0" err="1"/>
              <a:t>FirstName</a:t>
            </a:r>
            <a:endParaRPr lang="en-GB" dirty="0"/>
          </a:p>
          <a:p>
            <a:r>
              <a:rPr lang="en-GB" dirty="0"/>
              <a:t>Find all Male employees ordered by </a:t>
            </a:r>
            <a:r>
              <a:rPr lang="en-GB" dirty="0" err="1"/>
              <a:t>HireDate</a:t>
            </a:r>
            <a:r>
              <a:rPr lang="en-GB" dirty="0"/>
              <a:t>, starting from the last hired</a:t>
            </a:r>
          </a:p>
          <a:p>
            <a:endParaRPr lang="en-US" dirty="0"/>
          </a:p>
          <a:p>
            <a:endParaRPr lang="en-US" dirty="0"/>
          </a:p>
        </p:txBody>
      </p:sp>
      <p:pic>
        <p:nvPicPr>
          <p:cNvPr id="4" name="Picture 3"/>
          <p:cNvPicPr>
            <a:picLocks noChangeAspect="1"/>
          </p:cNvPicPr>
          <p:nvPr/>
        </p:nvPicPr>
        <p:blipFill>
          <a:blip r:embed="rId2"/>
          <a:stretch>
            <a:fillRect/>
          </a:stretch>
        </p:blipFill>
        <p:spPr>
          <a:xfrm>
            <a:off x="869098" y="3429000"/>
            <a:ext cx="4019550" cy="2695575"/>
          </a:xfrm>
          <a:prstGeom prst="rect">
            <a:avLst/>
          </a:prstGeom>
        </p:spPr>
      </p:pic>
    </p:spTree>
    <p:extLst>
      <p:ext uri="{BB962C8B-B14F-4D97-AF65-F5344CB8AC3E}">
        <p14:creationId xmlns:p14="http://schemas.microsoft.com/office/powerpoint/2010/main" val="2865290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Combining sets </a:t>
            </a:r>
          </a:p>
        </p:txBody>
      </p:sp>
      <p:sp>
        <p:nvSpPr>
          <p:cNvPr id="3" name="Text Placeholder 2"/>
          <p:cNvSpPr>
            <a:spLocks noGrp="1"/>
          </p:cNvSpPr>
          <p:nvPr>
            <p:ph type="body" idx="1"/>
          </p:nvPr>
        </p:nvSpPr>
        <p:spPr/>
        <p:txBody>
          <a:bodyPr/>
          <a:lstStyle/>
          <a:p>
            <a:r>
              <a:rPr lang="en-US" dirty="0"/>
              <a:t>Union, Union ALL, Intersect</a:t>
            </a:r>
          </a:p>
        </p:txBody>
      </p:sp>
    </p:spTree>
    <p:extLst>
      <p:ext uri="{BB962C8B-B14F-4D97-AF65-F5344CB8AC3E}">
        <p14:creationId xmlns:p14="http://schemas.microsoft.com/office/powerpoint/2010/main" val="36850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UNION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UNION set operator unifies the results of the two input queries. As a set operator, UNION has an implied DISTINCT property, meaning that it does not return duplicate rows.</a:t>
            </a:r>
          </a:p>
          <a:p>
            <a:r>
              <a:rPr lang="en-US" dirty="0"/>
              <a:t>Duplicates are eliminated</a:t>
            </a:r>
          </a:p>
          <a:p>
            <a:r>
              <a:rPr lang="en-US" dirty="0"/>
              <a:t>Pre-requisites</a:t>
            </a:r>
          </a:p>
          <a:p>
            <a:pPr lvl="1"/>
            <a:r>
              <a:rPr lang="en-US" dirty="0"/>
              <a:t>All sets should have same number </a:t>
            </a:r>
            <a:r>
              <a:rPr lang="en-US"/>
              <a:t>and order </a:t>
            </a:r>
            <a:r>
              <a:rPr lang="en-US" dirty="0"/>
              <a:t>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grpSp>
        <p:nvGrpSpPr>
          <p:cNvPr id="8" name="Group 7"/>
          <p:cNvGrpSpPr/>
          <p:nvPr/>
        </p:nvGrpSpPr>
        <p:grpSpPr>
          <a:xfrm>
            <a:off x="7627428" y="2724912"/>
            <a:ext cx="2226756" cy="1026075"/>
            <a:chOff x="4975668" y="3063240"/>
            <a:chExt cx="2226756" cy="1026075"/>
          </a:xfrm>
        </p:grpSpPr>
        <p:sp>
          <p:nvSpPr>
            <p:cNvPr id="6" name="Oval 5"/>
            <p:cNvSpPr/>
            <p:nvPr/>
          </p:nvSpPr>
          <p:spPr>
            <a:xfrm>
              <a:off x="4975668" y="306324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rPr>
                <a:t>Set1</a:t>
              </a:r>
            </a:p>
          </p:txBody>
        </p:sp>
        <p:sp>
          <p:nvSpPr>
            <p:cNvPr id="7" name="Oval 6"/>
            <p:cNvSpPr/>
            <p:nvPr/>
          </p:nvSpPr>
          <p:spPr>
            <a:xfrm>
              <a:off x="5923596" y="3066598"/>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rPr>
                <a:t>Set2</a:t>
              </a:r>
            </a:p>
          </p:txBody>
        </p:sp>
      </p:grpSp>
      <p:sp>
        <p:nvSpPr>
          <p:cNvPr id="4" name="Rectangle 3"/>
          <p:cNvSpPr/>
          <p:nvPr/>
        </p:nvSpPr>
        <p:spPr>
          <a:xfrm>
            <a:off x="1164336" y="5040344"/>
            <a:ext cx="6096000" cy="1477328"/>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FirstName</a:t>
            </a:r>
            <a:r>
              <a:rPr kumimoji="0" lang="en-US" sz="18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LastName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Employee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UNION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FirstName</a:t>
            </a:r>
            <a:r>
              <a:rPr kumimoji="0" lang="en-US" sz="18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LastName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Employee</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525524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UNION ALL</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UNION ALL operator unifies the results of the two input queries. As a set operator, UNION ALL doesn’t has an implied DISTINCT property, meaning that it can return duplicate rows.</a:t>
            </a:r>
          </a:p>
          <a:p>
            <a:r>
              <a:rPr lang="en-US" dirty="0"/>
              <a:t>Duplicates remain</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sp>
        <p:nvSpPr>
          <p:cNvPr id="6" name="Oval 5"/>
          <p:cNvSpPr/>
          <p:nvPr/>
        </p:nvSpPr>
        <p:spPr>
          <a:xfrm>
            <a:off x="7296528" y="2728269"/>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rPr>
              <a:t>Set1</a:t>
            </a:r>
          </a:p>
        </p:txBody>
      </p:sp>
      <p:sp>
        <p:nvSpPr>
          <p:cNvPr id="7" name="Oval 6"/>
          <p:cNvSpPr/>
          <p:nvPr/>
        </p:nvSpPr>
        <p:spPr>
          <a:xfrm>
            <a:off x="8575356" y="272827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rPr>
              <a:t>Set2</a:t>
            </a:r>
          </a:p>
        </p:txBody>
      </p:sp>
      <p:sp>
        <p:nvSpPr>
          <p:cNvPr id="4" name="Rectangle 3"/>
          <p:cNvSpPr/>
          <p:nvPr/>
        </p:nvSpPr>
        <p:spPr>
          <a:xfrm>
            <a:off x="1200528" y="5140928"/>
            <a:ext cx="6096000" cy="1477328"/>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FirstName</a:t>
            </a:r>
            <a:r>
              <a:rPr kumimoji="0" lang="en-US" sz="18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LastName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Employee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UNION ALL</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FirstName</a:t>
            </a:r>
            <a:r>
              <a:rPr kumimoji="0" lang="en-US" sz="18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LastName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Employee</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223096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INTERSECT</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INTERSECT operator returns only distinct rows that are common to both sets. In other words, if a row appears at least once in the first set and at least once in the second set, it will appear once in the result of the INTERSECT operator.</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grpSp>
        <p:nvGrpSpPr>
          <p:cNvPr id="5" name="Group 4"/>
          <p:cNvGrpSpPr/>
          <p:nvPr/>
        </p:nvGrpSpPr>
        <p:grpSpPr>
          <a:xfrm>
            <a:off x="7570848" y="2728269"/>
            <a:ext cx="2283336" cy="1022718"/>
            <a:chOff x="7570848" y="2728269"/>
            <a:chExt cx="2283336" cy="1022718"/>
          </a:xfrm>
        </p:grpSpPr>
        <p:sp>
          <p:nvSpPr>
            <p:cNvPr id="6" name="Oval 5"/>
            <p:cNvSpPr/>
            <p:nvPr/>
          </p:nvSpPr>
          <p:spPr>
            <a:xfrm>
              <a:off x="7570848" y="2728269"/>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Set1</a:t>
              </a:r>
            </a:p>
          </p:txBody>
        </p:sp>
        <p:sp>
          <p:nvSpPr>
            <p:cNvPr id="7" name="Oval 6"/>
            <p:cNvSpPr/>
            <p:nvPr/>
          </p:nvSpPr>
          <p:spPr>
            <a:xfrm>
              <a:off x="8575356" y="2728270"/>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Set2</a:t>
              </a:r>
            </a:p>
          </p:txBody>
        </p:sp>
        <p:sp>
          <p:nvSpPr>
            <p:cNvPr id="4" name="Oval 3"/>
            <p:cNvSpPr/>
            <p:nvPr/>
          </p:nvSpPr>
          <p:spPr>
            <a:xfrm>
              <a:off x="8593644" y="2924159"/>
              <a:ext cx="210312" cy="63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sp>
        <p:nvSpPr>
          <p:cNvPr id="8" name="Rectangle 7"/>
          <p:cNvSpPr/>
          <p:nvPr/>
        </p:nvSpPr>
        <p:spPr>
          <a:xfrm>
            <a:off x="1474848" y="4548855"/>
            <a:ext cx="6096000" cy="203132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FirstName</a:t>
            </a:r>
            <a:r>
              <a:rPr kumimoji="0" lang="en-US" sz="18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LastName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Employee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FirstName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'Aleksandar'</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INTERSECT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FirstName</a:t>
            </a:r>
            <a:r>
              <a:rPr kumimoji="0" lang="en-US" sz="18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LastName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Employee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LastName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Nikolovski</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55541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Workshop</a:t>
            </a:r>
          </a:p>
        </p:txBody>
      </p:sp>
      <p:sp>
        <p:nvSpPr>
          <p:cNvPr id="3" name="Content Placeholder 2"/>
          <p:cNvSpPr>
            <a:spLocks noGrp="1"/>
          </p:cNvSpPr>
          <p:nvPr>
            <p:ph idx="1"/>
          </p:nvPr>
        </p:nvSpPr>
        <p:spPr>
          <a:xfrm>
            <a:off x="476166" y="1622106"/>
            <a:ext cx="8596668" cy="3013901"/>
          </a:xfrm>
        </p:spPr>
        <p:txBody>
          <a:bodyPr>
            <a:normAutofit/>
          </a:bodyPr>
          <a:lstStyle/>
          <a:p>
            <a:r>
              <a:rPr lang="en-GB" dirty="0"/>
              <a:t>List all </a:t>
            </a:r>
            <a:r>
              <a:rPr lang="en-GB" dirty="0" err="1"/>
              <a:t>BusinessEntity</a:t>
            </a:r>
            <a:r>
              <a:rPr lang="en-GB" dirty="0"/>
              <a:t> Names and Customer Names in single result set with duplicates</a:t>
            </a:r>
          </a:p>
          <a:p>
            <a:r>
              <a:rPr lang="en-GB" dirty="0"/>
              <a:t>List all regions where some </a:t>
            </a:r>
            <a:r>
              <a:rPr lang="en-GB" dirty="0" err="1"/>
              <a:t>BusinessEntity</a:t>
            </a:r>
            <a:r>
              <a:rPr lang="en-GB" dirty="0"/>
              <a:t> is based, or some Customer is based. Remove duplicates</a:t>
            </a:r>
          </a:p>
          <a:p>
            <a:r>
              <a:rPr lang="en-GB" dirty="0"/>
              <a:t>List all regions where we have </a:t>
            </a:r>
            <a:r>
              <a:rPr lang="en-GB" dirty="0" err="1"/>
              <a:t>BusinessEntities</a:t>
            </a:r>
            <a:r>
              <a:rPr lang="en-GB" dirty="0"/>
              <a:t> and Customers in the same time</a:t>
            </a:r>
            <a:endParaRPr lang="en-US" dirty="0"/>
          </a:p>
        </p:txBody>
      </p:sp>
    </p:spTree>
    <p:extLst>
      <p:ext uri="{BB962C8B-B14F-4D97-AF65-F5344CB8AC3E}">
        <p14:creationId xmlns:p14="http://schemas.microsoft.com/office/powerpoint/2010/main" val="3167859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Constraints</a:t>
            </a:r>
          </a:p>
        </p:txBody>
      </p:sp>
      <p:sp>
        <p:nvSpPr>
          <p:cNvPr id="3" name="Text Placeholder 2"/>
          <p:cNvSpPr>
            <a:spLocks noGrp="1"/>
          </p:cNvSpPr>
          <p:nvPr>
            <p:ph type="body" idx="1"/>
          </p:nvPr>
        </p:nvSpPr>
        <p:spPr>
          <a:xfrm>
            <a:off x="677335" y="4527448"/>
            <a:ext cx="9024930" cy="824198"/>
          </a:xfrm>
        </p:spPr>
        <p:txBody>
          <a:bodyPr/>
          <a:lstStyle/>
          <a:p>
            <a:r>
              <a:rPr lang="en-US" dirty="0"/>
              <a:t>Default, Check, Unique</a:t>
            </a:r>
          </a:p>
        </p:txBody>
      </p:sp>
    </p:spTree>
    <p:extLst>
      <p:ext uri="{BB962C8B-B14F-4D97-AF65-F5344CB8AC3E}">
        <p14:creationId xmlns:p14="http://schemas.microsoft.com/office/powerpoint/2010/main" val="2877690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Default</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The least constraining of all the T-SQL table constraints is the default constraint. In fact, you could say default constraints don't really constrain anything at all; they just supply a default value during an INSERT if no other value is supplied</a:t>
            </a:r>
          </a:p>
          <a:p>
            <a:r>
              <a:rPr lang="en-US" dirty="0"/>
              <a:t>Can be defined during the table creation</a:t>
            </a:r>
          </a:p>
          <a:p>
            <a:r>
              <a:rPr lang="en-US" dirty="0"/>
              <a:t>Table can be edited later on to support default constraint</a:t>
            </a:r>
          </a:p>
          <a:p>
            <a:r>
              <a:rPr lang="en-US" dirty="0"/>
              <a:t>Syntax with CREATE TABLE:</a:t>
            </a:r>
          </a:p>
          <a:p>
            <a:endParaRPr lang="en-US" dirty="0"/>
          </a:p>
          <a:p>
            <a:endParaRPr lang="en-US" dirty="0"/>
          </a:p>
          <a:p>
            <a:pPr marL="0" indent="0">
              <a:buNone/>
            </a:pPr>
            <a:endParaRPr lang="en-US" dirty="0"/>
          </a:p>
        </p:txBody>
      </p:sp>
      <p:sp>
        <p:nvSpPr>
          <p:cNvPr id="4" name="Rectangle 3"/>
          <p:cNvSpPr/>
          <p:nvPr/>
        </p:nvSpPr>
        <p:spPr>
          <a:xfrm>
            <a:off x="998632" y="4217075"/>
            <a:ext cx="5356630" cy="203132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CREATE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TABLE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TableName</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Column1Name </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ColumnType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NULL/NOT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Column2Name </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ColumnType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NULL/NOT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	...</a:t>
            </a:r>
            <a:endPar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ColumnNName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ColumnType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NULL/NOT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DEFAULT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Value</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5" name="Rectangle 4">
            <a:extLst>
              <a:ext uri="{FF2B5EF4-FFF2-40B4-BE49-F238E27FC236}">
                <a16:creationId xmlns:a16="http://schemas.microsoft.com/office/drawing/2014/main" id="{09D0E6E5-9B17-48FB-A984-21F944383B01}"/>
              </a:ext>
            </a:extLst>
          </p:cNvPr>
          <p:cNvSpPr/>
          <p:nvPr/>
        </p:nvSpPr>
        <p:spPr>
          <a:xfrm>
            <a:off x="6443478" y="4217075"/>
            <a:ext cx="5356630" cy="175432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CREATE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TABLE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Students</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ID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int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NOT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LastName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n-ea"/>
                <a:cs typeface="+mn-cs"/>
              </a:rPr>
              <a:t>nvarchar</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255</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NOT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FirstName </a:t>
            </a:r>
            <a:r>
              <a:rPr kumimoji="0" lang="en-US" sz="18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n-ea"/>
                <a:cs typeface="+mn-cs"/>
              </a:rPr>
              <a:t>nvarchar</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255</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Age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int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Default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20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34416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77500" lnSpcReduction="20000"/>
          </a:bodyPr>
          <a:lstStyle/>
          <a:p>
            <a:r>
              <a:rPr lang="en-US" sz="2900" u="sng" dirty="0"/>
              <a:t>Session 2</a:t>
            </a:r>
          </a:p>
          <a:p>
            <a:pPr lvl="1">
              <a:buFont typeface="Wingdings" panose="05000000000000000000" pitchFamily="2" charset="2"/>
              <a:buChar char="§"/>
            </a:pPr>
            <a:r>
              <a:rPr lang="en-US" sz="2900" dirty="0"/>
              <a:t>Homework discussion</a:t>
            </a:r>
          </a:p>
          <a:p>
            <a:pPr lvl="1">
              <a:buFont typeface="Wingdings" panose="05000000000000000000" pitchFamily="2" charset="2"/>
              <a:buChar char="§"/>
            </a:pPr>
            <a:r>
              <a:rPr lang="en-US" sz="2900" dirty="0"/>
              <a:t>Filtering and Sorting data</a:t>
            </a:r>
          </a:p>
          <a:p>
            <a:pPr lvl="2">
              <a:buFont typeface="Wingdings" panose="05000000000000000000" pitchFamily="2" charset="2"/>
              <a:buChar char="§"/>
            </a:pPr>
            <a:r>
              <a:rPr lang="en-US" sz="2700" dirty="0"/>
              <a:t>Workshop </a:t>
            </a:r>
          </a:p>
          <a:p>
            <a:pPr lvl="1">
              <a:buFont typeface="Wingdings" panose="05000000000000000000" pitchFamily="2" charset="2"/>
              <a:buChar char="§"/>
            </a:pPr>
            <a:r>
              <a:rPr lang="en-US" sz="2900" dirty="0"/>
              <a:t>Combining sets (UNION, UNION ALL, INTERSECT)</a:t>
            </a:r>
          </a:p>
          <a:p>
            <a:pPr lvl="2">
              <a:buFont typeface="Wingdings" panose="05000000000000000000" pitchFamily="2" charset="2"/>
              <a:buChar char="§"/>
            </a:pPr>
            <a:r>
              <a:rPr lang="en-US" sz="2700" dirty="0"/>
              <a:t>Workshop</a:t>
            </a:r>
          </a:p>
          <a:p>
            <a:pPr lvl="1">
              <a:buFont typeface="Wingdings" panose="05000000000000000000" pitchFamily="2" charset="2"/>
              <a:buChar char="§"/>
            </a:pPr>
            <a:r>
              <a:rPr lang="en-US" sz="2900" dirty="0"/>
              <a:t>Table constraints (Default, Check, Unique)</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Referential integrity (Foreign Keys)</a:t>
            </a:r>
          </a:p>
          <a:p>
            <a:pPr lvl="2">
              <a:buFont typeface="Wingdings" panose="05000000000000000000" pitchFamily="2" charset="2"/>
              <a:buChar char="§"/>
            </a:pPr>
            <a:r>
              <a:rPr lang="en-US" sz="2800" dirty="0"/>
              <a:t>Workshop</a:t>
            </a:r>
            <a:endParaRPr lang="en-US" sz="2700" dirty="0"/>
          </a:p>
          <a:p>
            <a:pPr lvl="1">
              <a:buFont typeface="Wingdings" panose="05000000000000000000" pitchFamily="2" charset="2"/>
              <a:buChar char="§"/>
            </a:pPr>
            <a:r>
              <a:rPr lang="en-US" sz="2900" dirty="0"/>
              <a:t>Join Types (Left, Right, Inner, Cross Join)</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Knowledge check (Quiz, Discussion, Homework)</a:t>
            </a:r>
          </a:p>
          <a:p>
            <a:pPr lvl="1"/>
            <a:endParaRPr lang="en-US" dirty="0"/>
          </a:p>
        </p:txBody>
      </p:sp>
    </p:spTree>
    <p:extLst>
      <p:ext uri="{BB962C8B-B14F-4D97-AF65-F5344CB8AC3E}">
        <p14:creationId xmlns:p14="http://schemas.microsoft.com/office/powerpoint/2010/main" val="241038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Default 2</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Syntax with ALTER TABLE:</a:t>
            </a:r>
          </a:p>
          <a:p>
            <a:endParaRPr lang="en-US" dirty="0"/>
          </a:p>
          <a:p>
            <a:endParaRPr lang="en-US" dirty="0"/>
          </a:p>
          <a:p>
            <a:endParaRPr lang="en-US" dirty="0"/>
          </a:p>
          <a:p>
            <a:r>
              <a:rPr lang="en-US" dirty="0"/>
              <a:t>Example:</a:t>
            </a:r>
          </a:p>
          <a:p>
            <a:endParaRPr lang="en-US" dirty="0"/>
          </a:p>
          <a:p>
            <a:endParaRPr lang="en-US" dirty="0"/>
          </a:p>
          <a:p>
            <a:endParaRPr lang="en-US" dirty="0"/>
          </a:p>
          <a:p>
            <a:endParaRPr lang="en-US" dirty="0"/>
          </a:p>
          <a:p>
            <a:pPr marL="0" indent="0">
              <a:buNone/>
            </a:pPr>
            <a:endParaRPr lang="en-US" dirty="0"/>
          </a:p>
        </p:txBody>
      </p:sp>
      <p:sp>
        <p:nvSpPr>
          <p:cNvPr id="4" name="Rectangle 3"/>
          <p:cNvSpPr/>
          <p:nvPr/>
        </p:nvSpPr>
        <p:spPr>
          <a:xfrm>
            <a:off x="1026957" y="2310138"/>
            <a:ext cx="6664761"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ALTER</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TABLE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TableName</a:t>
            </a:r>
            <a:endPar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ADD</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CONSTRAINT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df_name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DEFAULT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VALUE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FOR</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ColumnName</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Rectangle 5">
            <a:extLst>
              <a:ext uri="{FF2B5EF4-FFF2-40B4-BE49-F238E27FC236}">
                <a16:creationId xmlns:a16="http://schemas.microsoft.com/office/drawing/2014/main" id="{65CA6265-C832-4BA4-A63B-9274FACD8B17}"/>
              </a:ext>
            </a:extLst>
          </p:cNvPr>
          <p:cNvSpPr/>
          <p:nvPr/>
        </p:nvSpPr>
        <p:spPr>
          <a:xfrm>
            <a:off x="1026957" y="3901532"/>
            <a:ext cx="5490384"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ALTER</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TABLE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Students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ADD</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CONSTRAINT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df_City</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DEFAULT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20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FOR</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Age</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553099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Check</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 check constraint, you declare that the values of a column are constrained in some fashion. </a:t>
            </a:r>
          </a:p>
          <a:p>
            <a:r>
              <a:rPr lang="en-US" dirty="0"/>
              <a:t>The values are already constrained by the data type, so a check constraint adds some additional constraints on the ranges, or set of allowable values.</a:t>
            </a:r>
          </a:p>
          <a:p>
            <a:r>
              <a:rPr lang="en-US" dirty="0"/>
              <a:t>Syntax with CREATE TABLE:</a:t>
            </a:r>
          </a:p>
          <a:p>
            <a:endParaRPr lang="en-US" dirty="0"/>
          </a:p>
          <a:p>
            <a:endParaRPr lang="en-US" dirty="0"/>
          </a:p>
          <a:p>
            <a:endParaRPr lang="en-US" dirty="0"/>
          </a:p>
        </p:txBody>
      </p:sp>
      <p:sp>
        <p:nvSpPr>
          <p:cNvPr id="4" name="Rectangle 3"/>
          <p:cNvSpPr/>
          <p:nvPr/>
        </p:nvSpPr>
        <p:spPr>
          <a:xfrm>
            <a:off x="1053890" y="3568597"/>
            <a:ext cx="5660675"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TextBox 5">
            <a:extLst>
              <a:ext uri="{FF2B5EF4-FFF2-40B4-BE49-F238E27FC236}">
                <a16:creationId xmlns:a16="http://schemas.microsoft.com/office/drawing/2014/main" id="{21E501BF-012C-4ACE-AB52-7FC1580725BC}"/>
              </a:ext>
            </a:extLst>
          </p:cNvPr>
          <p:cNvSpPr txBox="1"/>
          <p:nvPr/>
        </p:nvSpPr>
        <p:spPr>
          <a:xfrm>
            <a:off x="677334" y="3753263"/>
            <a:ext cx="5060078" cy="181588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CREATE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TABLE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TableName</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Column1Name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ColumnType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NULL/NOT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Column2Name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ColumnType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NULL/NOT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ColumnNName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ColumnType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NULL/NOT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 CHECK (Condition)</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8" name="TextBox 7">
            <a:extLst>
              <a:ext uri="{FF2B5EF4-FFF2-40B4-BE49-F238E27FC236}">
                <a16:creationId xmlns:a16="http://schemas.microsoft.com/office/drawing/2014/main" id="{F0D23C91-B1AD-472E-A746-BBC7B16B0CD5}"/>
              </a:ext>
            </a:extLst>
          </p:cNvPr>
          <p:cNvSpPr txBox="1"/>
          <p:nvPr/>
        </p:nvSpPr>
        <p:spPr>
          <a:xfrm>
            <a:off x="5818094" y="3753263"/>
            <a:ext cx="6373906" cy="181588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CREATE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TABLE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Regions</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ID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int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NOT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Country </a:t>
            </a:r>
            <a:r>
              <a:rPr kumimoji="0" lang="en-US" sz="16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n-ea"/>
                <a:cs typeface="+mn-cs"/>
              </a:rPr>
              <a:t>nvarchar</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255</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NOT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City </a:t>
            </a:r>
            <a:r>
              <a:rPr kumimoji="0" lang="en-US" sz="16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n-ea"/>
                <a:cs typeface="+mn-cs"/>
              </a:rPr>
              <a:t>nvarchar</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100</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NOT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TotalPopulation</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int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NOT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check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TotalPopulation</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&gt;=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100000</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72630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Check 2</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Syntax with ALTER TABLE:</a:t>
            </a:r>
          </a:p>
          <a:p>
            <a:endParaRPr lang="en-US" dirty="0"/>
          </a:p>
          <a:p>
            <a:endParaRPr lang="en-US" dirty="0"/>
          </a:p>
          <a:p>
            <a:endParaRPr lang="en-US" dirty="0"/>
          </a:p>
        </p:txBody>
      </p:sp>
      <p:sp>
        <p:nvSpPr>
          <p:cNvPr id="4" name="Rectangle 3"/>
          <p:cNvSpPr/>
          <p:nvPr/>
        </p:nvSpPr>
        <p:spPr>
          <a:xfrm>
            <a:off x="883562" y="2408483"/>
            <a:ext cx="6096000" cy="646331"/>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ALTER</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TABLE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TableName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WITH</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CHECK</a:t>
            </a:r>
            <a:endPar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ADD</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CONSTRAINT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CHK_Name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CHECK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Condition</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5" name="Rectangle 4">
            <a:extLst>
              <a:ext uri="{FF2B5EF4-FFF2-40B4-BE49-F238E27FC236}">
                <a16:creationId xmlns:a16="http://schemas.microsoft.com/office/drawing/2014/main" id="{6FAAED81-A963-4D13-A6AC-392A42998016}"/>
              </a:ext>
            </a:extLst>
          </p:cNvPr>
          <p:cNvSpPr/>
          <p:nvPr/>
        </p:nvSpPr>
        <p:spPr>
          <a:xfrm>
            <a:off x="883562" y="3532897"/>
            <a:ext cx="6096000" cy="923330"/>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ALTER</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TABLE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Regions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WITH</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CHECK</a:t>
            </a:r>
            <a:endPar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ADD</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CONSTRAINT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CHK_Population</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CHECK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TotalPopulation</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&gt;= 100000</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843458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UNIQUE</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Unique constraints guarantee that no more then one row can have the same value for specific column(s) in the table. </a:t>
            </a:r>
          </a:p>
          <a:p>
            <a:r>
              <a:rPr lang="en-US" dirty="0"/>
              <a:t>In the real world this constraints are used to prevent storing duplicate data for the same object (e.g. Table used to store the product can not have the same product inserted twice)</a:t>
            </a:r>
          </a:p>
          <a:p>
            <a:r>
              <a:rPr lang="en-US" dirty="0"/>
              <a:t>Syntax with CREATE TABLE:</a:t>
            </a:r>
          </a:p>
          <a:p>
            <a:pPr marL="0" indent="0">
              <a:buNone/>
            </a:pPr>
            <a:endParaRPr lang="en-US" dirty="0"/>
          </a:p>
        </p:txBody>
      </p:sp>
      <p:sp>
        <p:nvSpPr>
          <p:cNvPr id="5" name="Rectangle 4"/>
          <p:cNvSpPr/>
          <p:nvPr/>
        </p:nvSpPr>
        <p:spPr>
          <a:xfrm>
            <a:off x="677334" y="3911938"/>
            <a:ext cx="5615890" cy="181588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CREATE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TABLE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TableName</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Column1Name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ColumnType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NULL/NOT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Column2Name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ColumnType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NULL/NOT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    ...</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ColumnNName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ColumnType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NULL/NOT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CONSTRAINT</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UC_ColumnName</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UNIQUE</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ColumnName</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Rectangle 5">
            <a:extLst>
              <a:ext uri="{FF2B5EF4-FFF2-40B4-BE49-F238E27FC236}">
                <a16:creationId xmlns:a16="http://schemas.microsoft.com/office/drawing/2014/main" id="{D2829BC0-284C-4AF2-8995-EEC216907C44}"/>
              </a:ext>
            </a:extLst>
          </p:cNvPr>
          <p:cNvSpPr/>
          <p:nvPr/>
        </p:nvSpPr>
        <p:spPr>
          <a:xfrm>
            <a:off x="6490447" y="3911938"/>
            <a:ext cx="5337406" cy="187743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CREATE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TABLE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Persons</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ID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int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NOT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LastName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n-ea"/>
                <a:cs typeface="+mn-cs"/>
              </a:rPr>
              <a:t>nvarchar</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255</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NOT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FirstName </a:t>
            </a:r>
            <a:r>
              <a:rPr kumimoji="0" lang="en-US" sz="18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n-ea"/>
                <a:cs typeface="+mn-cs"/>
              </a:rPr>
              <a:t>nvarchar</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255</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Age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int</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CONSTRAINT</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UC_Person</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UNIQUE</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FirstName</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626047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UNIQUE 2</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Syntax with ALTER TABLE:</a:t>
            </a:r>
          </a:p>
          <a:p>
            <a:endParaRPr lang="en-US" dirty="0"/>
          </a:p>
          <a:p>
            <a:endParaRPr lang="en-US" dirty="0"/>
          </a:p>
          <a:p>
            <a:r>
              <a:rPr lang="en-US" dirty="0"/>
              <a:t>Example:</a:t>
            </a:r>
          </a:p>
          <a:p>
            <a:pPr marL="0" indent="0">
              <a:buNone/>
            </a:pPr>
            <a:endParaRPr lang="en-US" dirty="0"/>
          </a:p>
          <a:p>
            <a:pPr marL="0" indent="0">
              <a:buNone/>
            </a:pPr>
            <a:endParaRPr lang="en-US" dirty="0"/>
          </a:p>
        </p:txBody>
      </p:sp>
      <p:sp>
        <p:nvSpPr>
          <p:cNvPr id="5" name="Rectangle 4"/>
          <p:cNvSpPr/>
          <p:nvPr/>
        </p:nvSpPr>
        <p:spPr>
          <a:xfrm>
            <a:off x="1018571" y="2220293"/>
            <a:ext cx="7650300"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ALTER</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TABLE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TableName</a:t>
            </a:r>
            <a:endPar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ADD CONSTRAINT</a:t>
            </a:r>
            <a:r>
              <a:rPr kumimoji="0" lang="fr-FR"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fr-FR"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UniqueName</a:t>
            </a:r>
            <a:r>
              <a:rPr kumimoji="0" lang="fr-FR"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fr-FR"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UNIQUE </a:t>
            </a:r>
            <a:r>
              <a:rPr kumimoji="0" lang="fr-FR"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fr-FR"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ColumnName</a:t>
            </a:r>
            <a:r>
              <a:rPr kumimoji="0" lang="fr-FR"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Rectangle 5">
            <a:extLst>
              <a:ext uri="{FF2B5EF4-FFF2-40B4-BE49-F238E27FC236}">
                <a16:creationId xmlns:a16="http://schemas.microsoft.com/office/drawing/2014/main" id="{9CCC3060-5D70-4D9B-AEF0-202F563B32B1}"/>
              </a:ext>
            </a:extLst>
          </p:cNvPr>
          <p:cNvSpPr/>
          <p:nvPr/>
        </p:nvSpPr>
        <p:spPr>
          <a:xfrm>
            <a:off x="1018571" y="3522430"/>
            <a:ext cx="7650300"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ALTER</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TABLE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Persons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ADD CONSTRAINT</a:t>
            </a:r>
            <a:r>
              <a:rPr kumimoji="0" lang="fr-FR"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fr-FR"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Unique_FirstName</a:t>
            </a:r>
            <a:r>
              <a:rPr kumimoji="0" lang="fr-FR"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fr-FR"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UNIQUE </a:t>
            </a:r>
            <a:r>
              <a:rPr kumimoji="0" lang="fr-FR"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fr-FR"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FirstName</a:t>
            </a:r>
            <a:r>
              <a:rPr kumimoji="0" lang="fr-FR"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193520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Workshop</a:t>
            </a:r>
          </a:p>
        </p:txBody>
      </p:sp>
      <p:sp>
        <p:nvSpPr>
          <p:cNvPr id="3" name="Content Placeholder 2"/>
          <p:cNvSpPr>
            <a:spLocks noGrp="1"/>
          </p:cNvSpPr>
          <p:nvPr>
            <p:ph idx="1"/>
          </p:nvPr>
        </p:nvSpPr>
        <p:spPr>
          <a:xfrm>
            <a:off x="476166" y="1622106"/>
            <a:ext cx="8596668" cy="2268576"/>
          </a:xfrm>
        </p:spPr>
        <p:txBody>
          <a:bodyPr>
            <a:normAutofit/>
          </a:bodyPr>
          <a:lstStyle/>
          <a:p>
            <a:r>
              <a:rPr lang="en-GB" dirty="0"/>
              <a:t>Change Products table always to insert value 1 in price column if no price is provided on insert</a:t>
            </a:r>
          </a:p>
          <a:p>
            <a:r>
              <a:rPr lang="en-GB" dirty="0"/>
              <a:t>Change Products table to prevent inserting Price that will more than 2x bigger then the cost price</a:t>
            </a:r>
          </a:p>
          <a:p>
            <a:r>
              <a:rPr lang="en-GB" dirty="0"/>
              <a:t>Change Products table to guarantee unique codes across the products</a:t>
            </a:r>
          </a:p>
          <a:p>
            <a:endParaRPr lang="en-GB" dirty="0"/>
          </a:p>
          <a:p>
            <a:endParaRPr lang="en-GB" dirty="0"/>
          </a:p>
        </p:txBody>
      </p:sp>
    </p:spTree>
    <p:extLst>
      <p:ext uri="{BB962C8B-B14F-4D97-AF65-F5344CB8AC3E}">
        <p14:creationId xmlns:p14="http://schemas.microsoft.com/office/powerpoint/2010/main" val="2858895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Referential integrity</a:t>
            </a:r>
          </a:p>
        </p:txBody>
      </p:sp>
      <p:sp>
        <p:nvSpPr>
          <p:cNvPr id="3" name="Text Placeholder 2"/>
          <p:cNvSpPr>
            <a:spLocks noGrp="1"/>
          </p:cNvSpPr>
          <p:nvPr>
            <p:ph type="body" idx="1"/>
          </p:nvPr>
        </p:nvSpPr>
        <p:spPr/>
        <p:txBody>
          <a:bodyPr/>
          <a:lstStyle/>
          <a:p>
            <a:r>
              <a:rPr lang="en-US" dirty="0"/>
              <a:t>Foreign keys</a:t>
            </a:r>
          </a:p>
        </p:txBody>
      </p:sp>
    </p:spTree>
    <p:extLst>
      <p:ext uri="{BB962C8B-B14F-4D97-AF65-F5344CB8AC3E}">
        <p14:creationId xmlns:p14="http://schemas.microsoft.com/office/powerpoint/2010/main" val="1171186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A foreign key is a column or combination of columns in one table that serve as a link to look up data in another table. </a:t>
            </a:r>
          </a:p>
          <a:p>
            <a:r>
              <a:rPr lang="en-US" dirty="0"/>
              <a:t>In the second table, often called a lookup table, the corresponding column or combination of columns have a primary key or unique constraint applied to them, or a unique index. </a:t>
            </a:r>
          </a:p>
          <a:p>
            <a:r>
              <a:rPr lang="en-US" dirty="0"/>
              <a:t>So a value in the first table may be duplicated, but in the second table where you look up the corresponding value, it must be unique</a:t>
            </a:r>
          </a:p>
          <a:p>
            <a:r>
              <a:rPr lang="en-US" dirty="0"/>
              <a:t>Syntax with CREATE TABLE:</a:t>
            </a:r>
          </a:p>
          <a:p>
            <a:endParaRPr lang="en-US" dirty="0"/>
          </a:p>
        </p:txBody>
      </p:sp>
      <p:sp>
        <p:nvSpPr>
          <p:cNvPr id="6" name="Rectangle 5">
            <a:extLst>
              <a:ext uri="{FF2B5EF4-FFF2-40B4-BE49-F238E27FC236}">
                <a16:creationId xmlns:a16="http://schemas.microsoft.com/office/drawing/2014/main" id="{95ADF668-43CB-4E4F-9139-35F5604A0415}"/>
              </a:ext>
            </a:extLst>
          </p:cNvPr>
          <p:cNvSpPr/>
          <p:nvPr/>
        </p:nvSpPr>
        <p:spPr>
          <a:xfrm>
            <a:off x="783211" y="4591241"/>
            <a:ext cx="6281731" cy="209288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CREATE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TABLE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TableName1</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Column1Name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ColumnType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NULL/NOT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Column2Name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ColumnType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NULL/NOT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    ...</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ColumnNName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ColumnType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NULL/NOT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CONSTRAINT</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FK_ColumnName</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FOREIGN KEY</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ColumnName</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REFERENCES </a:t>
            </a:r>
            <a:r>
              <a:rPr kumimoji="0" lang="en-US" sz="1800" b="0" i="0" u="none" strike="noStrike" kern="1200" cap="none" spc="0" normalizeH="0" baseline="0" noProof="0" dirty="0">
                <a:ln>
                  <a:noFill/>
                </a:ln>
                <a:solidFill>
                  <a:prstClr val="black"/>
                </a:solidFill>
                <a:effectLst/>
                <a:highlight>
                  <a:srgbClr val="FFFFFF"/>
                </a:highlight>
                <a:uLnTx/>
                <a:uFillTx/>
                <a:latin typeface="Consolas" panose="020B0609020204030204" pitchFamily="49" charset="0"/>
                <a:ea typeface="+mn-ea"/>
                <a:cs typeface="+mn-cs"/>
              </a:rPr>
              <a:t>TableName2([</a:t>
            </a:r>
            <a:r>
              <a:rPr kumimoji="0" lang="en-US" sz="1800" b="0" i="0" u="none" strike="noStrike" kern="1200" cap="none" spc="0" normalizeH="0" baseline="0" noProof="0" dirty="0" err="1">
                <a:ln>
                  <a:noFill/>
                </a:ln>
                <a:solidFill>
                  <a:prstClr val="black"/>
                </a:solidFill>
                <a:effectLst/>
                <a:highlight>
                  <a:srgbClr val="FFFFFF"/>
                </a:highlight>
                <a:uLnTx/>
                <a:uFillTx/>
                <a:latin typeface="Consolas" panose="020B0609020204030204" pitchFamily="49" charset="0"/>
                <a:ea typeface="+mn-ea"/>
                <a:cs typeface="+mn-cs"/>
              </a:rPr>
              <a:t>ColumnName</a:t>
            </a:r>
            <a:r>
              <a:rPr kumimoji="0" lang="en-US" sz="1800" b="0" i="0" u="none" strike="noStrike" kern="1200" cap="none" spc="0" normalizeH="0" baseline="0" noProof="0" dirty="0">
                <a:ln>
                  <a:noFill/>
                </a:ln>
                <a:solidFill>
                  <a:prstClr val="black"/>
                </a:solidFill>
                <a:effectLst/>
                <a:highlight>
                  <a:srgbClr val="FFFFFF"/>
                </a:highlight>
                <a:uLnTx/>
                <a:uFillTx/>
                <a:latin typeface="Consolas" panose="020B0609020204030204" pitchFamily="49" charset="0"/>
                <a:ea typeface="+mn-ea"/>
                <a:cs typeface="+mn-cs"/>
              </a:rPr>
              <a:t>])</a:t>
            </a:r>
            <a:r>
              <a:rPr kumimoji="0" lang="fr-FR"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endParaRPr kumimoji="0" lang="en-US" sz="1600" b="0" i="0" u="none" strike="noStrike" kern="1200" cap="none" spc="0" normalizeH="0" baseline="0" noProof="0" dirty="0">
              <a:ln>
                <a:noFill/>
              </a:ln>
              <a:solidFill>
                <a:prstClr val="black"/>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7" name="Rectangle 6">
            <a:extLst>
              <a:ext uri="{FF2B5EF4-FFF2-40B4-BE49-F238E27FC236}">
                <a16:creationId xmlns:a16="http://schemas.microsoft.com/office/drawing/2014/main" id="{F1A53515-24E6-4541-B9D9-07A8E7EF480D}"/>
              </a:ext>
            </a:extLst>
          </p:cNvPr>
          <p:cNvSpPr/>
          <p:nvPr/>
        </p:nvSpPr>
        <p:spPr>
          <a:xfrm>
            <a:off x="6970651" y="4452741"/>
            <a:ext cx="5221349" cy="209288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CREATE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TABLE</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Orders</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OrderID</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int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NOT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OrderNumber</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int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NOT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NULL,</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PersonID</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int</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CONSTRAINT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PK_ID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PRIMARY</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KEY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OrderID</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CONSTRAINT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FK_PersonOrder</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FOREIGN</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KEY </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PersonID</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REFERENCES</a:t>
            </a:r>
            <a:r>
              <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Persons</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PersonID</a:t>
            </a:r>
            <a:r>
              <a:rPr kumimoji="0" lang="en-US" sz="16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503089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Syntax with ALTER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Example:</a:t>
            </a:r>
          </a:p>
          <a:p>
            <a:endParaRPr lang="en-US" dirty="0"/>
          </a:p>
        </p:txBody>
      </p:sp>
      <p:sp>
        <p:nvSpPr>
          <p:cNvPr id="5" name="Rectangle 4"/>
          <p:cNvSpPr/>
          <p:nvPr/>
        </p:nvSpPr>
        <p:spPr>
          <a:xfrm>
            <a:off x="1051560" y="4529620"/>
            <a:ext cx="9420726" cy="120032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ALTER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TABLE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[dbo]</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[Order]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WITH</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CHECK</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ADD</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CONSTRAINT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FK_Order_BusinessEntity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FOREIGN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KEY</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BusinessEntityId</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REFERENCES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[dbo]</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BusinessEntity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[Id]</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GO</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Rectangle 5">
            <a:extLst>
              <a:ext uri="{FF2B5EF4-FFF2-40B4-BE49-F238E27FC236}">
                <a16:creationId xmlns:a16="http://schemas.microsoft.com/office/drawing/2014/main" id="{9B89C1E7-4108-4F17-B529-667ED49A6165}"/>
              </a:ext>
            </a:extLst>
          </p:cNvPr>
          <p:cNvSpPr/>
          <p:nvPr/>
        </p:nvSpPr>
        <p:spPr>
          <a:xfrm>
            <a:off x="1051559" y="2208327"/>
            <a:ext cx="6985535" cy="120032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ALTER</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TABLE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TableName1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WITH</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CHECK</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ADD</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CONSTRAINT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FK_Column</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FOREIGN</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KEY</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ColumnName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REFERENCES</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TableName2</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ColumnName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GO</a:t>
            </a:r>
            <a:endPar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141488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 Workshop</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How it works without keys</a:t>
            </a:r>
          </a:p>
          <a:p>
            <a:r>
              <a:rPr lang="en-US" dirty="0"/>
              <a:t>Add foreign key between </a:t>
            </a:r>
            <a:r>
              <a:rPr lang="en-US" dirty="0" err="1"/>
              <a:t>BusinessEntity</a:t>
            </a:r>
            <a:r>
              <a:rPr lang="en-US" dirty="0"/>
              <a:t> and Order with script</a:t>
            </a:r>
          </a:p>
          <a:p>
            <a:r>
              <a:rPr lang="en-US" dirty="0"/>
              <a:t>How it works with keys</a:t>
            </a:r>
          </a:p>
        </p:txBody>
      </p:sp>
    </p:spTree>
    <p:extLst>
      <p:ext uri="{BB962C8B-B14F-4D97-AF65-F5344CB8AC3E}">
        <p14:creationId xmlns:p14="http://schemas.microsoft.com/office/powerpoint/2010/main" val="3919376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discussion</a:t>
            </a:r>
            <a:br>
              <a:rPr lang="en-US" dirty="0"/>
            </a:br>
            <a:endParaRPr lang="en-US" dirty="0"/>
          </a:p>
        </p:txBody>
      </p:sp>
    </p:spTree>
    <p:extLst>
      <p:ext uri="{BB962C8B-B14F-4D97-AF65-F5344CB8AC3E}">
        <p14:creationId xmlns:p14="http://schemas.microsoft.com/office/powerpoint/2010/main" val="3616551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Types of relations</a:t>
            </a:r>
          </a:p>
        </p:txBody>
      </p:sp>
      <p:sp>
        <p:nvSpPr>
          <p:cNvPr id="3" name="Content Placeholder 2"/>
          <p:cNvSpPr>
            <a:spLocks noGrp="1"/>
          </p:cNvSpPr>
          <p:nvPr>
            <p:ph idx="1"/>
          </p:nvPr>
        </p:nvSpPr>
        <p:spPr>
          <a:xfrm>
            <a:off x="677334" y="1519707"/>
            <a:ext cx="8596668" cy="5087155"/>
          </a:xfrm>
        </p:spPr>
        <p:txBody>
          <a:bodyPr>
            <a:normAutofit lnSpcReduction="10000"/>
          </a:bodyPr>
          <a:lstStyle/>
          <a:p>
            <a:r>
              <a:rPr lang="en-US" dirty="0"/>
              <a:t>Types of relations between tables</a:t>
            </a:r>
          </a:p>
          <a:p>
            <a:pPr lvl="1"/>
            <a:r>
              <a:rPr lang="en-US" dirty="0"/>
              <a:t>One-to-Many Relationship (1:M) – Most common</a:t>
            </a:r>
          </a:p>
          <a:p>
            <a:pPr lvl="2"/>
            <a:r>
              <a:rPr lang="en-US" dirty="0"/>
              <a:t>A one-to-many relationship is the most common type of relationship. In this type of relationship, a row in table A can have many matching rows in table B, but a row in table B can have only one matching row in table A. For example, one </a:t>
            </a:r>
            <a:r>
              <a:rPr lang="en-US" i="1" dirty="0"/>
              <a:t>Customer</a:t>
            </a:r>
            <a:r>
              <a:rPr lang="en-US" dirty="0"/>
              <a:t> can have many </a:t>
            </a:r>
            <a:r>
              <a:rPr lang="en-US" i="1" dirty="0"/>
              <a:t>Orders, </a:t>
            </a:r>
            <a:r>
              <a:rPr lang="en-US" dirty="0"/>
              <a:t>but one order is only for 1 Customer.</a:t>
            </a:r>
          </a:p>
          <a:p>
            <a:pPr lvl="1"/>
            <a:r>
              <a:rPr lang="en-US" dirty="0"/>
              <a:t>Many-to-Many Relationships (M:M)</a:t>
            </a:r>
          </a:p>
          <a:p>
            <a:pPr lvl="2"/>
            <a:r>
              <a:rPr lang="en-US" dirty="0"/>
              <a:t>In a many-to-many relationship, a row in table A can have many matching rows in table B, and vice versa. You create such a relationship by defining a third table - C, called a junction table, whose primary key consists of the foreign keys from both tables A and table B.</a:t>
            </a:r>
          </a:p>
          <a:p>
            <a:pPr marL="914400" lvl="2" indent="0">
              <a:buNone/>
            </a:pPr>
            <a:r>
              <a:rPr lang="en-US" dirty="0"/>
              <a:t> For example the </a:t>
            </a:r>
            <a:r>
              <a:rPr lang="en-US" dirty="0" err="1"/>
              <a:t>BusinessEntity</a:t>
            </a:r>
            <a:r>
              <a:rPr lang="en-US" dirty="0"/>
              <a:t> table and the Customer table both have 1:M relation with </a:t>
            </a:r>
            <a:r>
              <a:rPr lang="en-US" i="1" dirty="0"/>
              <a:t>Orders</a:t>
            </a:r>
            <a:r>
              <a:rPr lang="en-US" dirty="0"/>
              <a:t> table which makes the M:M relation. </a:t>
            </a:r>
          </a:p>
          <a:p>
            <a:pPr lvl="1"/>
            <a:r>
              <a:rPr lang="en-US" dirty="0"/>
              <a:t>One-to-One Relationships (1:1)</a:t>
            </a:r>
          </a:p>
          <a:p>
            <a:pPr lvl="2"/>
            <a:r>
              <a:rPr lang="en-US" dirty="0"/>
              <a:t>In a one-to-one relationship, a row in table A can have no more than one matching row in table B, and vice versa. Example is the </a:t>
            </a:r>
            <a:r>
              <a:rPr lang="en-US" i="1" dirty="0"/>
              <a:t>Customer</a:t>
            </a:r>
            <a:r>
              <a:rPr lang="en-US" dirty="0"/>
              <a:t> table we have </a:t>
            </a:r>
            <a:r>
              <a:rPr lang="en-US" dirty="0" err="1"/>
              <a:t>PhoneNumber</a:t>
            </a:r>
            <a:r>
              <a:rPr lang="en-US" dirty="0"/>
              <a:t> column which can be placed in different table - </a:t>
            </a:r>
            <a:r>
              <a:rPr lang="en-US" dirty="0" err="1"/>
              <a:t>CustomerPhone</a:t>
            </a:r>
            <a:r>
              <a:rPr lang="en-US" dirty="0"/>
              <a:t>.</a:t>
            </a:r>
          </a:p>
          <a:p>
            <a:pPr marL="514350" lvl="1" indent="0">
              <a:buNone/>
            </a:pPr>
            <a:r>
              <a:rPr lang="en-US" dirty="0"/>
              <a:t>Relations are also known as Foreign Key (FK) relations. </a:t>
            </a:r>
          </a:p>
          <a:p>
            <a:pPr lvl="1"/>
            <a:endParaRPr lang="en-US" dirty="0"/>
          </a:p>
        </p:txBody>
      </p:sp>
    </p:spTree>
    <p:extLst>
      <p:ext uri="{BB962C8B-B14F-4D97-AF65-F5344CB8AC3E}">
        <p14:creationId xmlns:p14="http://schemas.microsoft.com/office/powerpoint/2010/main" val="2646790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relations - explained</a:t>
            </a:r>
          </a:p>
        </p:txBody>
      </p:sp>
      <p:pic>
        <p:nvPicPr>
          <p:cNvPr id="4" name="Picture 3"/>
          <p:cNvPicPr>
            <a:picLocks noChangeAspect="1"/>
          </p:cNvPicPr>
          <p:nvPr/>
        </p:nvPicPr>
        <p:blipFill>
          <a:blip r:embed="rId2"/>
          <a:stretch>
            <a:fillRect/>
          </a:stretch>
        </p:blipFill>
        <p:spPr>
          <a:xfrm>
            <a:off x="1821368" y="1530416"/>
            <a:ext cx="6500431" cy="5112699"/>
          </a:xfrm>
          <a:prstGeom prst="rect">
            <a:avLst/>
          </a:prstGeom>
        </p:spPr>
      </p:pic>
    </p:spTree>
    <p:extLst>
      <p:ext uri="{BB962C8B-B14F-4D97-AF65-F5344CB8AC3E}">
        <p14:creationId xmlns:p14="http://schemas.microsoft.com/office/powerpoint/2010/main" val="2622625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types</a:t>
            </a:r>
          </a:p>
        </p:txBody>
      </p:sp>
      <p:sp>
        <p:nvSpPr>
          <p:cNvPr id="3" name="Text Placeholder 2"/>
          <p:cNvSpPr>
            <a:spLocks noGrp="1"/>
          </p:cNvSpPr>
          <p:nvPr>
            <p:ph type="body" idx="1"/>
          </p:nvPr>
        </p:nvSpPr>
        <p:spPr/>
        <p:txBody>
          <a:bodyPr/>
          <a:lstStyle/>
          <a:p>
            <a:r>
              <a:rPr lang="en-US" dirty="0"/>
              <a:t>Inner, Left, Right, Cross</a:t>
            </a:r>
          </a:p>
        </p:txBody>
      </p:sp>
    </p:spTree>
    <p:extLst>
      <p:ext uri="{BB962C8B-B14F-4D97-AF65-F5344CB8AC3E}">
        <p14:creationId xmlns:p14="http://schemas.microsoft.com/office/powerpoint/2010/main" val="2944241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Often, data that you need to query is spread across multiple tables. The more normalized the environment is, the more tables you usually have. </a:t>
            </a:r>
          </a:p>
          <a:p>
            <a:r>
              <a:rPr lang="en-US" dirty="0"/>
              <a:t>The tables are usually related through keys, such as a foreign key in one side and a primary key in the other. Then you can use joins to query the data from the different tables and match the rows that need to be related. </a:t>
            </a:r>
          </a:p>
          <a:p>
            <a:r>
              <a:rPr lang="en-US" dirty="0"/>
              <a:t>This lesson covers the different types of joins that T-SQL supports: </a:t>
            </a:r>
          </a:p>
          <a:p>
            <a:pPr lvl="1"/>
            <a:r>
              <a:rPr lang="en-US" dirty="0"/>
              <a:t>Cross</a:t>
            </a:r>
          </a:p>
          <a:p>
            <a:pPr lvl="1"/>
            <a:r>
              <a:rPr lang="en-US" dirty="0"/>
              <a:t>Inner </a:t>
            </a:r>
          </a:p>
          <a:p>
            <a:pPr lvl="1"/>
            <a:r>
              <a:rPr lang="en-US" dirty="0"/>
              <a:t>Outer (Left, Right)</a:t>
            </a:r>
          </a:p>
          <a:p>
            <a:pPr lvl="1"/>
            <a:endParaRPr lang="en-US" dirty="0"/>
          </a:p>
          <a:p>
            <a:endParaRPr lang="en-US" dirty="0"/>
          </a:p>
        </p:txBody>
      </p:sp>
    </p:spTree>
    <p:extLst>
      <p:ext uri="{BB962C8B-B14F-4D97-AF65-F5344CB8AC3E}">
        <p14:creationId xmlns:p14="http://schemas.microsoft.com/office/powerpoint/2010/main" val="3159031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Cross join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A </a:t>
            </a:r>
            <a:r>
              <a:rPr lang="en-US" i="1" dirty="0"/>
              <a:t>cross join </a:t>
            </a:r>
            <a:r>
              <a:rPr lang="en-US" dirty="0"/>
              <a:t>is the simplest type of join, though not the most commonly used one. This join performs what’s known as a </a:t>
            </a:r>
            <a:r>
              <a:rPr lang="en-US" i="1" dirty="0"/>
              <a:t>Cartesian product </a:t>
            </a:r>
            <a:r>
              <a:rPr lang="en-US" dirty="0"/>
              <a:t>of the two input tables. In other words, it performs a multiplication between the tables, yielding a row for each combination of rows from both sides.</a:t>
            </a:r>
          </a:p>
        </p:txBody>
      </p:sp>
      <p:sp>
        <p:nvSpPr>
          <p:cNvPr id="4" name="Oval 3"/>
          <p:cNvSpPr/>
          <p:nvPr/>
        </p:nvSpPr>
        <p:spPr>
          <a:xfrm>
            <a:off x="2065359"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rPr>
              <a:t>Table A</a:t>
            </a:r>
          </a:p>
        </p:txBody>
      </p:sp>
      <p:sp>
        <p:nvSpPr>
          <p:cNvPr id="5" name="Oval 4"/>
          <p:cNvSpPr/>
          <p:nvPr/>
        </p:nvSpPr>
        <p:spPr>
          <a:xfrm>
            <a:off x="6507480"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rPr>
              <a:t>Table B</a:t>
            </a:r>
          </a:p>
        </p:txBody>
      </p:sp>
      <p:cxnSp>
        <p:nvCxnSpPr>
          <p:cNvPr id="7" name="Straight Connector 6"/>
          <p:cNvCxnSpPr>
            <a:stCxn id="4" idx="6"/>
            <a:endCxn id="5" idx="2"/>
          </p:cNvCxnSpPr>
          <p:nvPr/>
        </p:nvCxnSpPr>
        <p:spPr>
          <a:xfrm>
            <a:off x="3592407" y="4178808"/>
            <a:ext cx="291507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5"/>
            <a:endCxn id="5" idx="2"/>
          </p:cNvCxnSpPr>
          <p:nvPr/>
        </p:nvCxnSpPr>
        <p:spPr>
          <a:xfrm flipV="1">
            <a:off x="3368776" y="4178808"/>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5" idx="2"/>
          </p:cNvCxnSpPr>
          <p:nvPr/>
        </p:nvCxnSpPr>
        <p:spPr>
          <a:xfrm flipV="1">
            <a:off x="3493008" y="4178808"/>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7"/>
            <a:endCxn id="5" idx="2"/>
          </p:cNvCxnSpPr>
          <p:nvPr/>
        </p:nvCxnSpPr>
        <p:spPr>
          <a:xfrm>
            <a:off x="3368776" y="37456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5" idx="2"/>
          </p:cNvCxnSpPr>
          <p:nvPr/>
        </p:nvCxnSpPr>
        <p:spPr>
          <a:xfrm>
            <a:off x="3493008" y="3962204"/>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5" idx="1"/>
          </p:cNvCxnSpPr>
          <p:nvPr/>
        </p:nvCxnSpPr>
        <p:spPr>
          <a:xfrm flipV="1">
            <a:off x="3493008" y="3745600"/>
            <a:ext cx="3238103" cy="423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716639" y="3943622"/>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5" idx="3"/>
          </p:cNvCxnSpPr>
          <p:nvPr/>
        </p:nvCxnSpPr>
        <p:spPr>
          <a:xfrm>
            <a:off x="3604824" y="4187343"/>
            <a:ext cx="3126287" cy="4246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21176" y="38980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72963" y="4123138"/>
            <a:ext cx="3158148" cy="3604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81484" y="4892040"/>
            <a:ext cx="89479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M rows</a:t>
            </a:r>
          </a:p>
        </p:txBody>
      </p:sp>
      <p:sp>
        <p:nvSpPr>
          <p:cNvPr id="32" name="TextBox 31"/>
          <p:cNvSpPr txBox="1"/>
          <p:nvPr/>
        </p:nvSpPr>
        <p:spPr>
          <a:xfrm>
            <a:off x="6823605" y="4807480"/>
            <a:ext cx="89479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N rows</a:t>
            </a:r>
          </a:p>
        </p:txBody>
      </p:sp>
      <p:sp>
        <p:nvSpPr>
          <p:cNvPr id="33" name="TextBox 32"/>
          <p:cNvSpPr txBox="1"/>
          <p:nvPr/>
        </p:nvSpPr>
        <p:spPr>
          <a:xfrm>
            <a:off x="4403501" y="4612016"/>
            <a:ext cx="129554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M x N rows</a:t>
            </a:r>
          </a:p>
        </p:txBody>
      </p:sp>
    </p:spTree>
    <p:extLst>
      <p:ext uri="{BB962C8B-B14F-4D97-AF65-F5344CB8AC3E}">
        <p14:creationId xmlns:p14="http://schemas.microsoft.com/office/powerpoint/2010/main" val="2446395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Inner join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an </a:t>
            </a:r>
            <a:r>
              <a:rPr lang="en-US" i="1" dirty="0"/>
              <a:t>inner join</a:t>
            </a:r>
            <a:r>
              <a:rPr lang="en-US" dirty="0"/>
              <a:t>, you can match rows from two tables based on a predicate—usually one that compares a primary key value in one side to a foreign key value in another side.</a:t>
            </a:r>
          </a:p>
          <a:p>
            <a:r>
              <a:rPr lang="en-US" dirty="0"/>
              <a:t>Inner join returns only matching rows - rows that exists in both tables</a:t>
            </a:r>
          </a:p>
          <a:p>
            <a:endParaRPr lang="en-US" dirty="0"/>
          </a:p>
          <a:p>
            <a:endParaRPr lang="en-US" dirty="0"/>
          </a:p>
          <a:p>
            <a:endParaRPr lang="en-US" dirty="0"/>
          </a:p>
          <a:p>
            <a:endParaRPr lang="en-US" dirty="0"/>
          </a:p>
          <a:p>
            <a:endParaRPr lang="en-US" dirty="0"/>
          </a:p>
          <a:p>
            <a:endParaRPr lang="en-US" dirty="0"/>
          </a:p>
        </p:txBody>
      </p:sp>
      <p:sp>
        <p:nvSpPr>
          <p:cNvPr id="4" name="Oval 3"/>
          <p:cNvSpPr/>
          <p:nvPr/>
        </p:nvSpPr>
        <p:spPr>
          <a:xfrm>
            <a:off x="2935224"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rPr>
              <a:t>Table A</a:t>
            </a:r>
          </a:p>
        </p:txBody>
      </p:sp>
      <p:sp>
        <p:nvSpPr>
          <p:cNvPr id="31" name="TextBox 30"/>
          <p:cNvSpPr txBox="1"/>
          <p:nvPr/>
        </p:nvSpPr>
        <p:spPr>
          <a:xfrm>
            <a:off x="3295884" y="4892040"/>
            <a:ext cx="89479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M rows</a:t>
            </a:r>
          </a:p>
        </p:txBody>
      </p:sp>
      <p:sp>
        <p:nvSpPr>
          <p:cNvPr id="32" name="TextBox 31"/>
          <p:cNvSpPr txBox="1"/>
          <p:nvPr/>
        </p:nvSpPr>
        <p:spPr>
          <a:xfrm>
            <a:off x="4932946" y="4892040"/>
            <a:ext cx="89479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N rows</a:t>
            </a:r>
          </a:p>
        </p:txBody>
      </p:sp>
      <p:sp>
        <p:nvSpPr>
          <p:cNvPr id="20" name="Oval 19"/>
          <p:cNvSpPr/>
          <p:nvPr/>
        </p:nvSpPr>
        <p:spPr>
          <a:xfrm>
            <a:off x="4317136"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Table B</a:t>
            </a:r>
          </a:p>
        </p:txBody>
      </p:sp>
      <p:sp>
        <p:nvSpPr>
          <p:cNvPr id="21" name="Oval 20"/>
          <p:cNvSpPr/>
          <p:nvPr/>
        </p:nvSpPr>
        <p:spPr>
          <a:xfrm>
            <a:off x="4335424" y="359246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597558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Outer join</a:t>
            </a:r>
          </a:p>
        </p:txBody>
      </p:sp>
      <p:sp>
        <p:nvSpPr>
          <p:cNvPr id="3" name="Content Placeholder 2"/>
          <p:cNvSpPr>
            <a:spLocks noGrp="1"/>
          </p:cNvSpPr>
          <p:nvPr>
            <p:ph idx="1"/>
          </p:nvPr>
        </p:nvSpPr>
        <p:spPr>
          <a:xfrm>
            <a:off x="677334" y="1764792"/>
            <a:ext cx="9435930" cy="2130551"/>
          </a:xfrm>
        </p:spPr>
        <p:txBody>
          <a:bodyPr>
            <a:normAutofit fontScale="92500"/>
          </a:bodyPr>
          <a:lstStyle/>
          <a:p>
            <a:r>
              <a:rPr lang="en-US" dirty="0"/>
              <a:t>With outer joins, you can request to preserve all rows from one or both sides of the join, never mind if there are matching rows in the other side based on the ON predicate.</a:t>
            </a:r>
          </a:p>
          <a:p>
            <a:r>
              <a:rPr lang="en-US" dirty="0"/>
              <a:t>Types: </a:t>
            </a:r>
          </a:p>
          <a:p>
            <a:endParaRPr lang="en-US" dirty="0"/>
          </a:p>
          <a:p>
            <a:pPr marL="0" indent="0">
              <a:buNone/>
            </a:pPr>
            <a:r>
              <a:rPr lang="en-US" dirty="0"/>
              <a:t>LEFT (OUTER) JOIN                     RIGHT (OUTER) JOIN                            </a:t>
            </a:r>
            <a:r>
              <a:rPr lang="en-GB" dirty="0"/>
              <a:t>FULL (OUTER) JOIN</a:t>
            </a:r>
            <a:endParaRPr lang="en-US" dirty="0"/>
          </a:p>
          <a:p>
            <a:pPr lvl="1"/>
            <a:endParaRPr lang="en-US" dirty="0"/>
          </a:p>
          <a:p>
            <a:endParaRPr lang="en-US" b="1" dirty="0"/>
          </a:p>
          <a:p>
            <a:endParaRPr lang="en-US" b="1" dirty="0"/>
          </a:p>
          <a:p>
            <a:endParaRPr lang="en-US" b="1" dirty="0"/>
          </a:p>
          <a:p>
            <a:endParaRPr lang="en-US" dirty="0"/>
          </a:p>
          <a:p>
            <a:endParaRPr lang="en-US" dirty="0"/>
          </a:p>
        </p:txBody>
      </p:sp>
      <p:sp>
        <p:nvSpPr>
          <p:cNvPr id="9" name="Oval 8"/>
          <p:cNvSpPr/>
          <p:nvPr/>
        </p:nvSpPr>
        <p:spPr>
          <a:xfrm>
            <a:off x="173736"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rPr>
              <a:t>Table A</a:t>
            </a:r>
          </a:p>
        </p:txBody>
      </p:sp>
      <p:sp>
        <p:nvSpPr>
          <p:cNvPr id="10" name="Oval 9"/>
          <p:cNvSpPr/>
          <p:nvPr/>
        </p:nvSpPr>
        <p:spPr>
          <a:xfrm>
            <a:off x="1555648"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Table B</a:t>
            </a:r>
          </a:p>
        </p:txBody>
      </p:sp>
      <p:sp>
        <p:nvSpPr>
          <p:cNvPr id="11" name="Oval 10"/>
          <p:cNvSpPr/>
          <p:nvPr/>
        </p:nvSpPr>
        <p:spPr>
          <a:xfrm>
            <a:off x="1573936"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12" name="Oval 11"/>
          <p:cNvSpPr/>
          <p:nvPr/>
        </p:nvSpPr>
        <p:spPr>
          <a:xfrm>
            <a:off x="3700272"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rPr>
              <a:t>Table A</a:t>
            </a:r>
          </a:p>
        </p:txBody>
      </p:sp>
      <p:sp>
        <p:nvSpPr>
          <p:cNvPr id="13" name="Oval 12"/>
          <p:cNvSpPr/>
          <p:nvPr/>
        </p:nvSpPr>
        <p:spPr>
          <a:xfrm>
            <a:off x="5082184"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Table B</a:t>
            </a:r>
          </a:p>
        </p:txBody>
      </p:sp>
      <p:sp>
        <p:nvSpPr>
          <p:cNvPr id="14" name="Oval 13"/>
          <p:cNvSpPr/>
          <p:nvPr/>
        </p:nvSpPr>
        <p:spPr>
          <a:xfrm>
            <a:off x="5100472"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15" name="Oval 14"/>
          <p:cNvSpPr/>
          <p:nvPr/>
        </p:nvSpPr>
        <p:spPr>
          <a:xfrm>
            <a:off x="7257288"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rPr>
              <a:t>Table A</a:t>
            </a:r>
          </a:p>
        </p:txBody>
      </p:sp>
      <p:sp>
        <p:nvSpPr>
          <p:cNvPr id="16" name="Oval 15"/>
          <p:cNvSpPr/>
          <p:nvPr/>
        </p:nvSpPr>
        <p:spPr>
          <a:xfrm>
            <a:off x="8639200"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Table B</a:t>
            </a:r>
          </a:p>
        </p:txBody>
      </p:sp>
      <p:sp>
        <p:nvSpPr>
          <p:cNvPr id="17" name="Oval 16"/>
          <p:cNvSpPr/>
          <p:nvPr/>
        </p:nvSpPr>
        <p:spPr>
          <a:xfrm>
            <a:off x="8657488"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131307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Demo</a:t>
            </a:r>
          </a:p>
        </p:txBody>
      </p:sp>
      <p:sp>
        <p:nvSpPr>
          <p:cNvPr id="3" name="Content Placeholder 2"/>
          <p:cNvSpPr>
            <a:spLocks noGrp="1"/>
          </p:cNvSpPr>
          <p:nvPr>
            <p:ph idx="1"/>
          </p:nvPr>
        </p:nvSpPr>
        <p:spPr>
          <a:xfrm>
            <a:off x="476166" y="1622106"/>
            <a:ext cx="8596668" cy="3846005"/>
          </a:xfrm>
        </p:spPr>
        <p:txBody>
          <a:bodyPr>
            <a:normAutofit/>
          </a:bodyPr>
          <a:lstStyle/>
          <a:p>
            <a:r>
              <a:rPr lang="en-GB" dirty="0"/>
              <a:t>Create two tables (</a:t>
            </a:r>
            <a:r>
              <a:rPr lang="en-GB" dirty="0" err="1"/>
              <a:t>TableA</a:t>
            </a:r>
            <a:r>
              <a:rPr lang="en-GB" dirty="0"/>
              <a:t>, </a:t>
            </a:r>
            <a:r>
              <a:rPr lang="en-GB" dirty="0" err="1"/>
              <a:t>TableB</a:t>
            </a:r>
            <a:r>
              <a:rPr lang="en-GB" dirty="0"/>
              <a:t>)</a:t>
            </a:r>
          </a:p>
          <a:p>
            <a:r>
              <a:rPr lang="en-GB" dirty="0"/>
              <a:t>Insert 2 records in each with values (1,2) ,(2,3)</a:t>
            </a:r>
          </a:p>
          <a:p>
            <a:r>
              <a:rPr lang="en-GB" dirty="0"/>
              <a:t>Show all join types on this example</a:t>
            </a:r>
          </a:p>
          <a:p>
            <a:endParaRPr lang="en-US" dirty="0"/>
          </a:p>
          <a:p>
            <a:r>
              <a:rPr lang="en-US" dirty="0"/>
              <a:t>Demo: </a:t>
            </a:r>
            <a:r>
              <a:rPr lang="fr-FR" dirty="0"/>
              <a:t>Session 2 – 05 </a:t>
            </a:r>
            <a:r>
              <a:rPr lang="fr-FR" dirty="0" err="1"/>
              <a:t>Join</a:t>
            </a:r>
            <a:r>
              <a:rPr lang="fr-FR" dirty="0"/>
              <a:t> </a:t>
            </a:r>
            <a:r>
              <a:rPr lang="fr-FR" dirty="0" err="1"/>
              <a:t>types.sql</a:t>
            </a:r>
            <a:endParaRPr lang="en-GB" dirty="0"/>
          </a:p>
        </p:txBody>
      </p:sp>
    </p:spTree>
    <p:extLst>
      <p:ext uri="{BB962C8B-B14F-4D97-AF65-F5344CB8AC3E}">
        <p14:creationId xmlns:p14="http://schemas.microsoft.com/office/powerpoint/2010/main" val="3640419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Workshop</a:t>
            </a:r>
          </a:p>
        </p:txBody>
      </p:sp>
      <p:sp>
        <p:nvSpPr>
          <p:cNvPr id="3" name="Content Placeholder 2"/>
          <p:cNvSpPr>
            <a:spLocks noGrp="1"/>
          </p:cNvSpPr>
          <p:nvPr>
            <p:ph idx="1"/>
          </p:nvPr>
        </p:nvSpPr>
        <p:spPr>
          <a:xfrm>
            <a:off x="476166" y="1622106"/>
            <a:ext cx="8596668" cy="3846005"/>
          </a:xfrm>
        </p:spPr>
        <p:txBody>
          <a:bodyPr>
            <a:normAutofit/>
          </a:bodyPr>
          <a:lstStyle/>
          <a:p>
            <a:r>
              <a:rPr lang="en-GB" dirty="0"/>
              <a:t>List all possible combinations of Customer names and Product names that can be ordered from specific customer </a:t>
            </a:r>
          </a:p>
          <a:p>
            <a:r>
              <a:rPr lang="en-GB" dirty="0"/>
              <a:t>List all Business Entities that has any order </a:t>
            </a:r>
          </a:p>
          <a:p>
            <a:r>
              <a:rPr lang="en-GB" dirty="0"/>
              <a:t>List all Entities without orders</a:t>
            </a:r>
          </a:p>
          <a:p>
            <a:r>
              <a:rPr lang="en-GB" dirty="0"/>
              <a:t>List all Customers without orders (using Right Join and using Left join)</a:t>
            </a:r>
          </a:p>
          <a:p>
            <a:endParaRPr lang="en-US" dirty="0"/>
          </a:p>
        </p:txBody>
      </p:sp>
    </p:spTree>
    <p:extLst>
      <p:ext uri="{BB962C8B-B14F-4D97-AF65-F5344CB8AC3E}">
        <p14:creationId xmlns:p14="http://schemas.microsoft.com/office/powerpoint/2010/main" val="2582900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Tree>
    <p:extLst>
      <p:ext uri="{BB962C8B-B14F-4D97-AF65-F5344CB8AC3E}">
        <p14:creationId xmlns:p14="http://schemas.microsoft.com/office/powerpoint/2010/main" val="225788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solution</a:t>
            </a:r>
          </a:p>
        </p:txBody>
      </p:sp>
      <p:sp>
        <p:nvSpPr>
          <p:cNvPr id="3" name="Content Placeholder 2"/>
          <p:cNvSpPr>
            <a:spLocks noGrp="1"/>
          </p:cNvSpPr>
          <p:nvPr>
            <p:ph idx="1"/>
          </p:nvPr>
        </p:nvSpPr>
        <p:spPr/>
        <p:txBody>
          <a:bodyPr/>
          <a:lstStyle/>
          <a:p>
            <a:r>
              <a:rPr lang="en-US" dirty="0"/>
              <a:t>New database: </a:t>
            </a:r>
            <a:r>
              <a:rPr lang="en-US" dirty="0" err="1"/>
              <a:t>SedcHOME</a:t>
            </a:r>
            <a:endParaRPr lang="en-US" dirty="0"/>
          </a:p>
          <a:p>
            <a:r>
              <a:rPr lang="en-US" dirty="0"/>
              <a:t>Provide create script (homework folder)</a:t>
            </a:r>
          </a:p>
          <a:p>
            <a:pPr marL="0" indent="0">
              <a:buNone/>
            </a:pPr>
            <a:endParaRPr lang="en-US" dirty="0"/>
          </a:p>
        </p:txBody>
      </p:sp>
    </p:spTree>
    <p:extLst>
      <p:ext uri="{BB962C8B-B14F-4D97-AF65-F5344CB8AC3E}">
        <p14:creationId xmlns:p14="http://schemas.microsoft.com/office/powerpoint/2010/main" val="2660876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Which SQL statement filters the resultset with additional conditions?</a:t>
            </a:r>
          </a:p>
          <a:p>
            <a:pPr marL="457200" lvl="1" indent="0">
              <a:buNone/>
            </a:pPr>
            <a:r>
              <a:rPr lang="en-US" b="1" dirty="0"/>
              <a:t>a.</a:t>
            </a:r>
            <a:r>
              <a:rPr lang="en-US" dirty="0"/>
              <a:t> ORDER</a:t>
            </a:r>
          </a:p>
          <a:p>
            <a:pPr marL="457200" lvl="1" indent="0">
              <a:buNone/>
            </a:pPr>
            <a:r>
              <a:rPr lang="en-US" b="1" dirty="0"/>
              <a:t>b. </a:t>
            </a:r>
            <a:r>
              <a:rPr lang="en-US" dirty="0"/>
              <a:t>FILTER</a:t>
            </a:r>
          </a:p>
          <a:p>
            <a:pPr marL="457200" lvl="1" indent="0">
              <a:buNone/>
            </a:pPr>
            <a:r>
              <a:rPr lang="en-US" b="1" dirty="0"/>
              <a:t>c. </a:t>
            </a:r>
            <a:r>
              <a:rPr lang="en-US" dirty="0"/>
              <a:t>WHERE</a:t>
            </a:r>
          </a:p>
          <a:p>
            <a:pPr marL="457200" lvl="1" indent="0">
              <a:buNone/>
            </a:pPr>
            <a:r>
              <a:rPr lang="en-US" b="1" dirty="0"/>
              <a:t>d. </a:t>
            </a:r>
            <a:r>
              <a:rPr lang="en-US" dirty="0"/>
              <a:t>REMOVE</a:t>
            </a:r>
          </a:p>
          <a:p>
            <a:r>
              <a:rPr lang="en-US" dirty="0"/>
              <a:t>Which SQL statement defines how records are ordered in sort operations?</a:t>
            </a:r>
          </a:p>
          <a:p>
            <a:pPr marL="457200" lvl="1" indent="0">
              <a:buNone/>
            </a:pPr>
            <a:r>
              <a:rPr lang="en-US" b="1" dirty="0"/>
              <a:t>a. </a:t>
            </a:r>
            <a:r>
              <a:rPr lang="en-US" dirty="0"/>
              <a:t>HIGHEST \ LOWEST</a:t>
            </a:r>
          </a:p>
          <a:p>
            <a:pPr marL="457200" lvl="1" indent="0">
              <a:buNone/>
            </a:pPr>
            <a:r>
              <a:rPr lang="en-US" b="1" dirty="0"/>
              <a:t>b. </a:t>
            </a:r>
            <a:r>
              <a:rPr lang="en-US" dirty="0"/>
              <a:t>TOP \ BOTTOM</a:t>
            </a:r>
          </a:p>
          <a:p>
            <a:pPr marL="457200" lvl="1" indent="0">
              <a:buNone/>
            </a:pPr>
            <a:r>
              <a:rPr lang="en-US" b="1" dirty="0"/>
              <a:t>c. </a:t>
            </a:r>
            <a:r>
              <a:rPr lang="en-US" dirty="0"/>
              <a:t>ASC \ DESC</a:t>
            </a:r>
          </a:p>
          <a:p>
            <a:pPr marL="457200" lvl="1" indent="0">
              <a:buNone/>
            </a:pPr>
            <a:r>
              <a:rPr lang="en-US" b="1" dirty="0"/>
              <a:t>d. </a:t>
            </a:r>
            <a:r>
              <a:rPr lang="en-US" dirty="0"/>
              <a:t>FIRST \ LAST</a:t>
            </a:r>
          </a:p>
        </p:txBody>
      </p:sp>
    </p:spTree>
    <p:extLst>
      <p:ext uri="{BB962C8B-B14F-4D97-AF65-F5344CB8AC3E}">
        <p14:creationId xmlns:p14="http://schemas.microsoft.com/office/powerpoint/2010/main" val="36163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fontScale="92500" lnSpcReduction="20000"/>
          </a:bodyPr>
          <a:lstStyle/>
          <a:p>
            <a:r>
              <a:rPr lang="en-US" dirty="0"/>
              <a:t>How to combine two result sets in order to have result containing all data from both tables without duplicates?</a:t>
            </a:r>
          </a:p>
          <a:p>
            <a:pPr marL="457200" lvl="1" indent="0">
              <a:buNone/>
            </a:pPr>
            <a:r>
              <a:rPr lang="en-US" b="1" dirty="0"/>
              <a:t>a. </a:t>
            </a:r>
            <a:r>
              <a:rPr lang="en-US" dirty="0"/>
              <a:t>INTERSECT</a:t>
            </a:r>
          </a:p>
          <a:p>
            <a:pPr marL="457200" lvl="1" indent="0">
              <a:buNone/>
            </a:pPr>
            <a:r>
              <a:rPr lang="en-US" b="1" dirty="0"/>
              <a:t>b. </a:t>
            </a:r>
            <a:r>
              <a:rPr lang="en-US" dirty="0"/>
              <a:t>UNION</a:t>
            </a:r>
          </a:p>
          <a:p>
            <a:pPr marL="457200" lvl="1" indent="0">
              <a:buNone/>
            </a:pPr>
            <a:r>
              <a:rPr lang="en-US" b="1" dirty="0"/>
              <a:t>c. </a:t>
            </a:r>
            <a:r>
              <a:rPr lang="en-US" dirty="0"/>
              <a:t>EXCEPT</a:t>
            </a:r>
          </a:p>
          <a:p>
            <a:pPr marL="457200" lvl="1" indent="0">
              <a:buNone/>
            </a:pPr>
            <a:r>
              <a:rPr lang="en-US" b="1" dirty="0"/>
              <a:t>d. </a:t>
            </a:r>
            <a:r>
              <a:rPr lang="en-US" dirty="0"/>
              <a:t>UNION ALL</a:t>
            </a:r>
          </a:p>
          <a:p>
            <a:r>
              <a:rPr lang="en-US" dirty="0"/>
              <a:t>Which type of constraint should be used in order to prevent having two or more same values in specific table column? Default, Check, Unique</a:t>
            </a:r>
          </a:p>
          <a:p>
            <a:pPr marL="457200" lvl="1" indent="0">
              <a:buNone/>
            </a:pPr>
            <a:r>
              <a:rPr lang="en-US" b="1" dirty="0"/>
              <a:t>a. </a:t>
            </a:r>
            <a:r>
              <a:rPr lang="en-US" dirty="0"/>
              <a:t>DEFAULT</a:t>
            </a:r>
          </a:p>
          <a:p>
            <a:pPr marL="457200" lvl="1" indent="0">
              <a:buNone/>
            </a:pPr>
            <a:r>
              <a:rPr lang="en-US" b="1" dirty="0"/>
              <a:t>b. </a:t>
            </a:r>
            <a:r>
              <a:rPr lang="en-US" dirty="0"/>
              <a:t>CHECK</a:t>
            </a:r>
          </a:p>
          <a:p>
            <a:pPr marL="457200" lvl="1" indent="0">
              <a:buNone/>
            </a:pPr>
            <a:r>
              <a:rPr lang="en-US" b="1" dirty="0"/>
              <a:t>c. </a:t>
            </a:r>
            <a:r>
              <a:rPr lang="en-US" dirty="0"/>
              <a:t>UNIQUE</a:t>
            </a:r>
          </a:p>
          <a:p>
            <a:pPr marL="457200" lvl="1" indent="0">
              <a:buNone/>
            </a:pPr>
            <a:r>
              <a:rPr lang="en-US" b="1" dirty="0"/>
              <a:t>d. </a:t>
            </a:r>
            <a:r>
              <a:rPr lang="en-US" dirty="0"/>
              <a:t>DISTINCT</a:t>
            </a:r>
          </a:p>
          <a:p>
            <a:r>
              <a:rPr lang="en-US" dirty="0"/>
              <a:t>Which of the join types returns only records that exist in both tables?</a:t>
            </a:r>
          </a:p>
          <a:p>
            <a:pPr marL="457200" lvl="1" indent="0">
              <a:buNone/>
            </a:pPr>
            <a:r>
              <a:rPr lang="en-US" b="1" dirty="0"/>
              <a:t>a. </a:t>
            </a:r>
            <a:r>
              <a:rPr lang="en-US" dirty="0"/>
              <a:t>CROSS JOIN</a:t>
            </a:r>
          </a:p>
          <a:p>
            <a:pPr marL="457200" lvl="1" indent="0">
              <a:buNone/>
            </a:pPr>
            <a:r>
              <a:rPr lang="en-US" b="1" dirty="0"/>
              <a:t>b. </a:t>
            </a:r>
            <a:r>
              <a:rPr lang="en-US" dirty="0"/>
              <a:t>INNER JOIN</a:t>
            </a:r>
          </a:p>
          <a:p>
            <a:pPr marL="457200" lvl="1" indent="0">
              <a:buNone/>
            </a:pPr>
            <a:r>
              <a:rPr lang="en-US" b="1" dirty="0"/>
              <a:t>c. </a:t>
            </a:r>
            <a:r>
              <a:rPr lang="en-US" dirty="0"/>
              <a:t>LEFT JOIN</a:t>
            </a:r>
          </a:p>
          <a:p>
            <a:pPr marL="457200" lvl="1" indent="0">
              <a:buNone/>
            </a:pPr>
            <a:r>
              <a:rPr lang="en-US" b="1" dirty="0"/>
              <a:t>d. </a:t>
            </a:r>
            <a:r>
              <a:rPr lang="en-US" dirty="0"/>
              <a:t>FULL JOIN</a:t>
            </a:r>
          </a:p>
        </p:txBody>
      </p:sp>
    </p:spTree>
    <p:extLst>
      <p:ext uri="{BB962C8B-B14F-4D97-AF65-F5344CB8AC3E}">
        <p14:creationId xmlns:p14="http://schemas.microsoft.com/office/powerpoint/2010/main" val="761919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78288"/>
          </a:xfrm>
        </p:spPr>
        <p:txBody>
          <a:bodyPr>
            <a:normAutofit/>
          </a:bodyPr>
          <a:lstStyle/>
          <a:p>
            <a:r>
              <a:rPr lang="en-US" dirty="0"/>
              <a:t>Quiz</a:t>
            </a:r>
          </a:p>
        </p:txBody>
      </p:sp>
      <p:sp>
        <p:nvSpPr>
          <p:cNvPr id="3" name="Content Placeholder 2"/>
          <p:cNvSpPr>
            <a:spLocks noGrp="1"/>
          </p:cNvSpPr>
          <p:nvPr>
            <p:ph idx="1"/>
          </p:nvPr>
        </p:nvSpPr>
        <p:spPr>
          <a:xfrm>
            <a:off x="677334" y="1378039"/>
            <a:ext cx="8596668" cy="5479961"/>
          </a:xfrm>
        </p:spPr>
        <p:txBody>
          <a:bodyPr>
            <a:normAutofit/>
          </a:bodyPr>
          <a:lstStyle/>
          <a:p>
            <a:r>
              <a:rPr lang="en-US" dirty="0"/>
              <a:t>What is the purpose of Foreign keys?</a:t>
            </a:r>
          </a:p>
          <a:p>
            <a:r>
              <a:rPr lang="en-US" dirty="0"/>
              <a:t>Provide example from real world where CROSS JOIN type can be used?</a:t>
            </a:r>
          </a:p>
          <a:p>
            <a:endParaRPr lang="en-US" dirty="0"/>
          </a:p>
        </p:txBody>
      </p:sp>
    </p:spTree>
    <p:extLst>
      <p:ext uri="{BB962C8B-B14F-4D97-AF65-F5344CB8AC3E}">
        <p14:creationId xmlns:p14="http://schemas.microsoft.com/office/powerpoint/2010/main" val="3605728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2</a:t>
            </a:r>
            <a:br>
              <a:rPr lang="en-US" dirty="0"/>
            </a:br>
            <a:endParaRPr lang="en-US" dirty="0"/>
          </a:p>
        </p:txBody>
      </p:sp>
    </p:spTree>
    <p:extLst>
      <p:ext uri="{BB962C8B-B14F-4D97-AF65-F5344CB8AC3E}">
        <p14:creationId xmlns:p14="http://schemas.microsoft.com/office/powerpoint/2010/main" val="14491139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 pre-requisite</a:t>
            </a:r>
          </a:p>
        </p:txBody>
      </p:sp>
      <p:sp>
        <p:nvSpPr>
          <p:cNvPr id="5" name="Content Placeholder 4"/>
          <p:cNvSpPr>
            <a:spLocks noGrp="1"/>
          </p:cNvSpPr>
          <p:nvPr>
            <p:ph idx="1"/>
          </p:nvPr>
        </p:nvSpPr>
        <p:spPr/>
        <p:txBody>
          <a:bodyPr/>
          <a:lstStyle/>
          <a:p>
            <a:r>
              <a:rPr lang="en-US" dirty="0"/>
              <a:t>Provide script for inserting dummy data in already created </a:t>
            </a:r>
            <a:r>
              <a:rPr lang="en-US" dirty="0" err="1"/>
              <a:t>SEDCHome</a:t>
            </a:r>
            <a:r>
              <a:rPr lang="en-US" dirty="0"/>
              <a:t> database</a:t>
            </a:r>
          </a:p>
          <a:p>
            <a:pPr marL="0" indent="0">
              <a:buNone/>
            </a:pPr>
            <a:r>
              <a:rPr lang="en-US" dirty="0"/>
              <a:t>Session 2 - 06 Insert example data in </a:t>
            </a:r>
            <a:r>
              <a:rPr lang="en-US" dirty="0" err="1"/>
              <a:t>SEDCHome</a:t>
            </a:r>
            <a:r>
              <a:rPr lang="en-US" dirty="0"/>
              <a:t> database - </a:t>
            </a:r>
            <a:r>
              <a:rPr lang="en-US" dirty="0" err="1"/>
              <a:t>data.sql</a:t>
            </a:r>
            <a:endParaRPr lang="en-US" dirty="0"/>
          </a:p>
        </p:txBody>
      </p:sp>
    </p:spTree>
    <p:extLst>
      <p:ext uri="{BB962C8B-B14F-4D97-AF65-F5344CB8AC3E}">
        <p14:creationId xmlns:p14="http://schemas.microsoft.com/office/powerpoint/2010/main" val="678919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1/6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a:t>
            </a:r>
          </a:p>
          <a:p>
            <a:r>
              <a:rPr lang="en-US" dirty="0"/>
              <a:t>Find all Students with </a:t>
            </a:r>
            <a:r>
              <a:rPr lang="en-US" dirty="0" err="1"/>
              <a:t>DateOfBirth</a:t>
            </a:r>
            <a:r>
              <a:rPr lang="en-US" dirty="0"/>
              <a:t> greater than ‘01.01.1999’</a:t>
            </a:r>
          </a:p>
          <a:p>
            <a:r>
              <a:rPr lang="en-US" dirty="0"/>
              <a:t>Find all Male students</a:t>
            </a:r>
          </a:p>
          <a:p>
            <a:r>
              <a:rPr lang="en-US" dirty="0"/>
              <a:t>Find all Students with </a:t>
            </a:r>
            <a:r>
              <a:rPr lang="en-US" dirty="0" err="1"/>
              <a:t>LastName</a:t>
            </a:r>
            <a:r>
              <a:rPr lang="en-US" dirty="0"/>
              <a:t> starting With ‘T’</a:t>
            </a:r>
          </a:p>
          <a:p>
            <a:r>
              <a:rPr lang="en-US" dirty="0"/>
              <a:t>Find all Students Enrolled in January/1998</a:t>
            </a:r>
          </a:p>
          <a:p>
            <a:r>
              <a:rPr lang="en-US" dirty="0"/>
              <a:t>Find all Students with </a:t>
            </a:r>
            <a:r>
              <a:rPr lang="en-US" dirty="0" err="1"/>
              <a:t>LastName</a:t>
            </a:r>
            <a:r>
              <a:rPr lang="en-US" dirty="0"/>
              <a:t> starting With ‘J’ enrolled in January/1998</a:t>
            </a:r>
          </a:p>
        </p:txBody>
      </p:sp>
    </p:spTree>
    <p:extLst>
      <p:ext uri="{BB962C8B-B14F-4D97-AF65-F5344CB8AC3E}">
        <p14:creationId xmlns:p14="http://schemas.microsoft.com/office/powerpoint/2010/main" val="2439904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2/6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 ordered by Last Name</a:t>
            </a:r>
          </a:p>
          <a:p>
            <a:r>
              <a:rPr lang="en-US" dirty="0"/>
              <a:t>List all Students ordered by </a:t>
            </a:r>
            <a:r>
              <a:rPr lang="en-US" dirty="0" err="1"/>
              <a:t>FirstName</a:t>
            </a:r>
            <a:endParaRPr lang="en-US" dirty="0"/>
          </a:p>
          <a:p>
            <a:r>
              <a:rPr lang="en-US" dirty="0"/>
              <a:t>Find all Male students ordered by </a:t>
            </a:r>
            <a:r>
              <a:rPr lang="en-US" dirty="0" err="1"/>
              <a:t>EnrolledDate</a:t>
            </a:r>
            <a:r>
              <a:rPr lang="en-US" dirty="0"/>
              <a:t>, starting from the last enrolled</a:t>
            </a:r>
          </a:p>
        </p:txBody>
      </p:sp>
    </p:spTree>
    <p:extLst>
      <p:ext uri="{BB962C8B-B14F-4D97-AF65-F5344CB8AC3E}">
        <p14:creationId xmlns:p14="http://schemas.microsoft.com/office/powerpoint/2010/main" val="1051533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3/6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Teacher First Names and Student First Names in single result set with duplicates</a:t>
            </a:r>
          </a:p>
          <a:p>
            <a:r>
              <a:rPr lang="en-US" dirty="0"/>
              <a:t>List all Teacher Last Names and Student Last Names in single result set. Remove duplicates</a:t>
            </a:r>
          </a:p>
          <a:p>
            <a:r>
              <a:rPr lang="en-US" dirty="0"/>
              <a:t>List all common First Names for Teachers and Students</a:t>
            </a:r>
          </a:p>
        </p:txBody>
      </p:sp>
    </p:spTree>
    <p:extLst>
      <p:ext uri="{BB962C8B-B14F-4D97-AF65-F5344CB8AC3E}">
        <p14:creationId xmlns:p14="http://schemas.microsoft.com/office/powerpoint/2010/main" val="3381447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4/6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Change </a:t>
            </a:r>
            <a:r>
              <a:rPr lang="en-US" dirty="0" err="1"/>
              <a:t>GradeDetails</a:t>
            </a:r>
            <a:r>
              <a:rPr lang="en-US" dirty="0"/>
              <a:t> table always to insert value 100 in </a:t>
            </a:r>
            <a:r>
              <a:rPr lang="en-US" dirty="0" err="1"/>
              <a:t>AchievementMaxPoints</a:t>
            </a:r>
            <a:r>
              <a:rPr lang="en-US" dirty="0"/>
              <a:t> column if no value is provided on insert</a:t>
            </a:r>
          </a:p>
          <a:p>
            <a:r>
              <a:rPr lang="en-US" dirty="0"/>
              <a:t>Change </a:t>
            </a:r>
            <a:r>
              <a:rPr lang="en-US" dirty="0" err="1"/>
              <a:t>GradeDetails</a:t>
            </a:r>
            <a:r>
              <a:rPr lang="en-US" dirty="0"/>
              <a:t> table to prevent inserting </a:t>
            </a:r>
            <a:r>
              <a:rPr lang="en-US" dirty="0" err="1"/>
              <a:t>AchievementPoints</a:t>
            </a:r>
            <a:r>
              <a:rPr lang="en-US" dirty="0"/>
              <a:t> that will more than </a:t>
            </a:r>
            <a:r>
              <a:rPr lang="en-US" dirty="0" err="1"/>
              <a:t>AchievementMaxPoints</a:t>
            </a:r>
            <a:endParaRPr lang="en-US" dirty="0"/>
          </a:p>
          <a:p>
            <a:r>
              <a:rPr lang="en-US" dirty="0"/>
              <a:t>Change </a:t>
            </a:r>
            <a:r>
              <a:rPr lang="en-US" dirty="0" err="1"/>
              <a:t>AchievementType</a:t>
            </a:r>
            <a:r>
              <a:rPr lang="en-US" dirty="0"/>
              <a:t> table to guarantee unique names across the Achievement types</a:t>
            </a:r>
          </a:p>
        </p:txBody>
      </p:sp>
    </p:spTree>
    <p:extLst>
      <p:ext uri="{BB962C8B-B14F-4D97-AF65-F5344CB8AC3E}">
        <p14:creationId xmlns:p14="http://schemas.microsoft.com/office/powerpoint/2010/main" val="753238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5/6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Create Foreign key constraints from diagram or with script</a:t>
            </a:r>
          </a:p>
        </p:txBody>
      </p:sp>
    </p:spTree>
    <p:extLst>
      <p:ext uri="{BB962C8B-B14F-4D97-AF65-F5344CB8AC3E}">
        <p14:creationId xmlns:p14="http://schemas.microsoft.com/office/powerpoint/2010/main" val="935312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Filtering and Sorting data</a:t>
            </a:r>
          </a:p>
        </p:txBody>
      </p:sp>
    </p:spTree>
    <p:extLst>
      <p:ext uri="{BB962C8B-B14F-4D97-AF65-F5344CB8AC3E}">
        <p14:creationId xmlns:p14="http://schemas.microsoft.com/office/powerpoint/2010/main" val="2757019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6/6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possible combinations of Courses names and </a:t>
            </a:r>
            <a:r>
              <a:rPr lang="en-US" dirty="0" err="1"/>
              <a:t>AchievementType</a:t>
            </a:r>
            <a:r>
              <a:rPr lang="en-US" dirty="0"/>
              <a:t> names that can be passed by student</a:t>
            </a:r>
          </a:p>
          <a:p>
            <a:r>
              <a:rPr lang="en-US" dirty="0"/>
              <a:t>List all Teachers that has any exam Grade</a:t>
            </a:r>
          </a:p>
          <a:p>
            <a:r>
              <a:rPr lang="en-US" dirty="0"/>
              <a:t>List all Teachers without exam Grade</a:t>
            </a:r>
          </a:p>
          <a:p>
            <a:r>
              <a:rPr lang="en-US" dirty="0"/>
              <a:t>List all Students without exam Grade (using Right Join)</a:t>
            </a:r>
          </a:p>
        </p:txBody>
      </p:sp>
    </p:spTree>
    <p:extLst>
      <p:ext uri="{BB962C8B-B14F-4D97-AF65-F5344CB8AC3E}">
        <p14:creationId xmlns:p14="http://schemas.microsoft.com/office/powerpoint/2010/main" val="310529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database with example data</a:t>
            </a:r>
          </a:p>
        </p:txBody>
      </p:sp>
      <p:sp>
        <p:nvSpPr>
          <p:cNvPr id="3" name="Content Placeholder 2"/>
          <p:cNvSpPr>
            <a:spLocks noGrp="1"/>
          </p:cNvSpPr>
          <p:nvPr>
            <p:ph idx="1"/>
          </p:nvPr>
        </p:nvSpPr>
        <p:spPr/>
        <p:txBody>
          <a:bodyPr/>
          <a:lstStyle/>
          <a:p>
            <a:r>
              <a:rPr lang="en-US" dirty="0"/>
              <a:t>Let’s populate the tables with example data</a:t>
            </a:r>
          </a:p>
          <a:p>
            <a:pPr lvl="1"/>
            <a:r>
              <a:rPr lang="en-US" dirty="0"/>
              <a:t>Execute script: Session 2 – 01 Insert example data in SEDC </a:t>
            </a:r>
            <a:r>
              <a:rPr lang="en-US" dirty="0" err="1"/>
              <a:t>database.sql</a:t>
            </a:r>
            <a:endParaRPr lang="en-US" dirty="0"/>
          </a:p>
          <a:p>
            <a:pPr lvl="1"/>
            <a:r>
              <a:rPr lang="en-US" dirty="0"/>
              <a:t>NOTE: Do not go into details with this script – JUST RUN IT</a:t>
            </a:r>
          </a:p>
        </p:txBody>
      </p:sp>
    </p:spTree>
    <p:extLst>
      <p:ext uri="{BB962C8B-B14F-4D97-AF65-F5344CB8AC3E}">
        <p14:creationId xmlns:p14="http://schemas.microsoft.com/office/powerpoint/2010/main" val="2683524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 </a:t>
            </a:r>
          </a:p>
        </p:txBody>
      </p:sp>
      <p:sp>
        <p:nvSpPr>
          <p:cNvPr id="3" name="Content Placeholder 2"/>
          <p:cNvSpPr>
            <a:spLocks noGrp="1"/>
          </p:cNvSpPr>
          <p:nvPr>
            <p:ph idx="1"/>
          </p:nvPr>
        </p:nvSpPr>
        <p:spPr>
          <a:xfrm>
            <a:off x="677334" y="1764792"/>
            <a:ext cx="8596668" cy="4642331"/>
          </a:xfrm>
        </p:spPr>
        <p:txBody>
          <a:bodyPr/>
          <a:lstStyle/>
          <a:p>
            <a:r>
              <a:rPr lang="en-GB" dirty="0"/>
              <a:t>Filtering expressions are used to reduce number of rows returned based on some criteria</a:t>
            </a:r>
            <a:endParaRPr lang="en-US" dirty="0"/>
          </a:p>
          <a:p>
            <a:r>
              <a:rPr lang="en-US" dirty="0"/>
              <a:t>WHERE statement</a:t>
            </a:r>
          </a:p>
          <a:p>
            <a:endParaRPr lang="en-US" dirty="0"/>
          </a:p>
          <a:p>
            <a:endParaRPr lang="en-US" dirty="0"/>
          </a:p>
          <a:p>
            <a:endParaRPr lang="en-US" dirty="0"/>
          </a:p>
          <a:p>
            <a:r>
              <a:rPr lang="en-US" dirty="0"/>
              <a:t>Example:</a:t>
            </a:r>
          </a:p>
          <a:p>
            <a:endParaRPr lang="en-US" dirty="0"/>
          </a:p>
          <a:p>
            <a:endParaRPr lang="en-US" dirty="0"/>
          </a:p>
        </p:txBody>
      </p:sp>
      <p:pic>
        <p:nvPicPr>
          <p:cNvPr id="4" name="Picture 3"/>
          <p:cNvPicPr>
            <a:picLocks noChangeAspect="1"/>
          </p:cNvPicPr>
          <p:nvPr/>
        </p:nvPicPr>
        <p:blipFill>
          <a:blip r:embed="rId2"/>
          <a:stretch>
            <a:fillRect/>
          </a:stretch>
        </p:blipFill>
        <p:spPr>
          <a:xfrm>
            <a:off x="5675076" y="2663509"/>
            <a:ext cx="4019550" cy="2695575"/>
          </a:xfrm>
          <a:prstGeom prst="rect">
            <a:avLst/>
          </a:prstGeom>
        </p:spPr>
      </p:pic>
      <p:sp>
        <p:nvSpPr>
          <p:cNvPr id="5" name="Rectangle 4"/>
          <p:cNvSpPr/>
          <p:nvPr/>
        </p:nvSpPr>
        <p:spPr>
          <a:xfrm>
            <a:off x="1033950" y="2773761"/>
            <a:ext cx="6096000" cy="2585323"/>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TableName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ColumnName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Value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Employee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FirstName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'Aleksandar'</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750942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 using Like</a:t>
            </a:r>
          </a:p>
        </p:txBody>
      </p:sp>
      <p:sp>
        <p:nvSpPr>
          <p:cNvPr id="3" name="Content Placeholder 2"/>
          <p:cNvSpPr>
            <a:spLocks noGrp="1"/>
          </p:cNvSpPr>
          <p:nvPr>
            <p:ph idx="1"/>
          </p:nvPr>
        </p:nvSpPr>
        <p:spPr>
          <a:xfrm>
            <a:off x="677334" y="1764792"/>
            <a:ext cx="8596668" cy="4642331"/>
          </a:xfrm>
        </p:spPr>
        <p:txBody>
          <a:bodyPr/>
          <a:lstStyle/>
          <a:p>
            <a:r>
              <a:rPr lang="en-US" dirty="0"/>
              <a:t>There are two wildcards used with Like operator</a:t>
            </a:r>
          </a:p>
          <a:p>
            <a:pPr lvl="1"/>
            <a:r>
              <a:rPr lang="en-US" dirty="0"/>
              <a:t>The percent sign (%) – zero, one or multiple characters</a:t>
            </a:r>
          </a:p>
          <a:p>
            <a:pPr lvl="1"/>
            <a:r>
              <a:rPr lang="en-US" dirty="0"/>
              <a:t>The underscore sign (_) – one single character</a:t>
            </a:r>
          </a:p>
          <a:p>
            <a:r>
              <a:rPr lang="en-US" dirty="0"/>
              <a:t>LIKE</a:t>
            </a:r>
          </a:p>
          <a:p>
            <a:endParaRPr lang="en-US" dirty="0"/>
          </a:p>
          <a:p>
            <a:endParaRPr lang="en-US" dirty="0"/>
          </a:p>
          <a:p>
            <a:r>
              <a:rPr lang="en-US" dirty="0"/>
              <a:t>Example:</a:t>
            </a:r>
          </a:p>
          <a:p>
            <a:endParaRPr lang="en-US" dirty="0"/>
          </a:p>
          <a:p>
            <a:endParaRPr lang="en-US" dirty="0"/>
          </a:p>
        </p:txBody>
      </p:sp>
      <p:pic>
        <p:nvPicPr>
          <p:cNvPr id="4" name="Picture 3"/>
          <p:cNvPicPr>
            <a:picLocks noChangeAspect="1"/>
          </p:cNvPicPr>
          <p:nvPr/>
        </p:nvPicPr>
        <p:blipFill>
          <a:blip r:embed="rId2"/>
          <a:stretch>
            <a:fillRect/>
          </a:stretch>
        </p:blipFill>
        <p:spPr>
          <a:xfrm>
            <a:off x="6410182" y="2546968"/>
            <a:ext cx="4019550" cy="2695575"/>
          </a:xfrm>
          <a:prstGeom prst="rect">
            <a:avLst/>
          </a:prstGeom>
        </p:spPr>
      </p:pic>
      <p:sp>
        <p:nvSpPr>
          <p:cNvPr id="5" name="Rectangle 4"/>
          <p:cNvSpPr/>
          <p:nvPr/>
        </p:nvSpPr>
        <p:spPr>
          <a:xfrm>
            <a:off x="1042915" y="3197793"/>
            <a:ext cx="6096000" cy="2308324"/>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TableName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ColumnName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LIKE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00"/>
                </a:solidFill>
                <a:effectLst/>
                <a:highlight>
                  <a:srgbClr val="FFFFFF"/>
                </a:highlight>
                <a:uLnTx/>
                <a:uFillTx/>
                <a:latin typeface="Consolas" panose="020B0609020204030204" pitchFamily="49" charset="0"/>
                <a:ea typeface="+mn-ea"/>
                <a:cs typeface="+mn-cs"/>
              </a:rPr>
              <a:t>pattern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Employee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FirstName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LIKE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‘Alek%'</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25819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 using NOT Like</a:t>
            </a:r>
          </a:p>
        </p:txBody>
      </p:sp>
      <p:sp>
        <p:nvSpPr>
          <p:cNvPr id="3" name="Content Placeholder 2"/>
          <p:cNvSpPr>
            <a:spLocks noGrp="1"/>
          </p:cNvSpPr>
          <p:nvPr>
            <p:ph idx="1"/>
          </p:nvPr>
        </p:nvSpPr>
        <p:spPr>
          <a:xfrm>
            <a:off x="677334" y="1764792"/>
            <a:ext cx="8596668" cy="4642331"/>
          </a:xfrm>
        </p:spPr>
        <p:txBody>
          <a:bodyPr/>
          <a:lstStyle/>
          <a:p>
            <a:r>
              <a:rPr lang="en-GB" dirty="0"/>
              <a:t>Filtering expressions are used to reduce number of rows returned based on some criteria</a:t>
            </a:r>
            <a:endParaRPr lang="en-US" dirty="0"/>
          </a:p>
          <a:p>
            <a:r>
              <a:rPr lang="en-US" dirty="0"/>
              <a:t>LIKE</a:t>
            </a:r>
          </a:p>
          <a:p>
            <a:endParaRPr lang="en-US" dirty="0"/>
          </a:p>
          <a:p>
            <a:endParaRPr lang="en-US" dirty="0"/>
          </a:p>
          <a:p>
            <a:r>
              <a:rPr lang="en-US" dirty="0"/>
              <a:t>Example:</a:t>
            </a:r>
          </a:p>
          <a:p>
            <a:endParaRPr lang="en-US" dirty="0"/>
          </a:p>
          <a:p>
            <a:endParaRPr lang="en-US" dirty="0"/>
          </a:p>
        </p:txBody>
      </p:sp>
      <p:pic>
        <p:nvPicPr>
          <p:cNvPr id="4" name="Picture 3"/>
          <p:cNvPicPr>
            <a:picLocks noChangeAspect="1"/>
          </p:cNvPicPr>
          <p:nvPr/>
        </p:nvPicPr>
        <p:blipFill>
          <a:blip r:embed="rId2"/>
          <a:stretch>
            <a:fillRect/>
          </a:stretch>
        </p:blipFill>
        <p:spPr>
          <a:xfrm>
            <a:off x="6410182" y="2546968"/>
            <a:ext cx="4019550" cy="2695575"/>
          </a:xfrm>
          <a:prstGeom prst="rect">
            <a:avLst/>
          </a:prstGeom>
        </p:spPr>
      </p:pic>
      <p:sp>
        <p:nvSpPr>
          <p:cNvPr id="5" name="Rectangle 4"/>
          <p:cNvSpPr/>
          <p:nvPr/>
        </p:nvSpPr>
        <p:spPr>
          <a:xfrm>
            <a:off x="1060844" y="2740593"/>
            <a:ext cx="6096000" cy="2308324"/>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TableName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ColumnName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NOT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LIKE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00"/>
                </a:solidFill>
                <a:effectLst/>
                <a:highlight>
                  <a:srgbClr val="FFFFFF"/>
                </a:highlight>
                <a:uLnTx/>
                <a:uFillTx/>
                <a:latin typeface="Consolas" panose="020B0609020204030204" pitchFamily="49" charset="0"/>
                <a:ea typeface="+mn-ea"/>
                <a:cs typeface="+mn-cs"/>
              </a:rPr>
              <a:t>pattern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Employee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FirstName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NOT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LIKE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'Aleks%'</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TextBox 5">
            <a:extLst>
              <a:ext uri="{FF2B5EF4-FFF2-40B4-BE49-F238E27FC236}">
                <a16:creationId xmlns:a16="http://schemas.microsoft.com/office/drawing/2014/main" id="{90ED58B7-342B-4F77-B890-3F61C65FC2A7}"/>
              </a:ext>
            </a:extLst>
          </p:cNvPr>
          <p:cNvSpPr txBox="1"/>
          <p:nvPr/>
        </p:nvSpPr>
        <p:spPr>
          <a:xfrm>
            <a:off x="1060844" y="5534440"/>
            <a:ext cx="566569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More info https://www.w3schools.com/sql/sql_like.asp</a:t>
            </a:r>
          </a:p>
        </p:txBody>
      </p:sp>
    </p:spTree>
    <p:extLst>
      <p:ext uri="{BB962C8B-B14F-4D97-AF65-F5344CB8AC3E}">
        <p14:creationId xmlns:p14="http://schemas.microsoft.com/office/powerpoint/2010/main" val="32314674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2677</Words>
  <Application>Microsoft Office PowerPoint</Application>
  <PresentationFormat>Widescreen</PresentationFormat>
  <Paragraphs>406</Paragraphs>
  <Slides>50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Consolas</vt:lpstr>
      <vt:lpstr>Trebuchet MS</vt:lpstr>
      <vt:lpstr>Wingdings</vt:lpstr>
      <vt:lpstr>Wingdings 3</vt:lpstr>
      <vt:lpstr>Facet</vt:lpstr>
      <vt:lpstr>Session  2</vt:lpstr>
      <vt:lpstr>Agenda</vt:lpstr>
      <vt:lpstr>Homework discussion </vt:lpstr>
      <vt:lpstr>Homework - solution</vt:lpstr>
      <vt:lpstr>Filtering and Sorting data</vt:lpstr>
      <vt:lpstr>Fill database with example data</vt:lpstr>
      <vt:lpstr>Filtering data </vt:lpstr>
      <vt:lpstr>Filtering data using Like</vt:lpstr>
      <vt:lpstr>Filtering data using NOT Like</vt:lpstr>
      <vt:lpstr>Filtering data - Workshop</vt:lpstr>
      <vt:lpstr>Sorting data </vt:lpstr>
      <vt:lpstr>Sorting data - Workshop</vt:lpstr>
      <vt:lpstr>Combining sets </vt:lpstr>
      <vt:lpstr>Combining sets - UNION</vt:lpstr>
      <vt:lpstr>Combining sets – UNION ALL</vt:lpstr>
      <vt:lpstr>Combining sets – INTERSECT</vt:lpstr>
      <vt:lpstr>Combining sets - Workshop</vt:lpstr>
      <vt:lpstr>Table Constraints</vt:lpstr>
      <vt:lpstr>Table Constraints - Default</vt:lpstr>
      <vt:lpstr>Table Constraints – Default 2</vt:lpstr>
      <vt:lpstr>Table Constraints - Check</vt:lpstr>
      <vt:lpstr>Table Constraints – Check 2</vt:lpstr>
      <vt:lpstr>Table Constraints - UNIQUE</vt:lpstr>
      <vt:lpstr>Table Constraints – UNIQUE 2</vt:lpstr>
      <vt:lpstr>Table constraints - Workshop</vt:lpstr>
      <vt:lpstr>Referential integrity</vt:lpstr>
      <vt:lpstr>Foreign key</vt:lpstr>
      <vt:lpstr>Foreign key</vt:lpstr>
      <vt:lpstr>Foreign key - Workshop</vt:lpstr>
      <vt:lpstr>Types of relations</vt:lpstr>
      <vt:lpstr>Types of relations - explained</vt:lpstr>
      <vt:lpstr>Join types</vt:lpstr>
      <vt:lpstr>Join types</vt:lpstr>
      <vt:lpstr>Join types – Cross join</vt:lpstr>
      <vt:lpstr>Join types – Inner join</vt:lpstr>
      <vt:lpstr>Join types – Outer join</vt:lpstr>
      <vt:lpstr>Join types - Demo</vt:lpstr>
      <vt:lpstr>Join types - Workshop</vt:lpstr>
      <vt:lpstr>Knowledge check</vt:lpstr>
      <vt:lpstr>Quiz</vt:lpstr>
      <vt:lpstr>Quiz</vt:lpstr>
      <vt:lpstr>Quiz</vt:lpstr>
      <vt:lpstr> Homework 2 </vt:lpstr>
      <vt:lpstr>Homework – pre-requisite</vt:lpstr>
      <vt:lpstr>Homework requirement 1/6</vt:lpstr>
      <vt:lpstr>Homework requirement 2/6</vt:lpstr>
      <vt:lpstr>Homework requirement 3/6</vt:lpstr>
      <vt:lpstr>Homework requirement 4/6</vt:lpstr>
      <vt:lpstr>Homework requirement 5/6</vt:lpstr>
      <vt:lpstr>Homework requirement 6/6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dc:title>
  <dc:creator>AngelaIvanovska</dc:creator>
  <cp:lastModifiedBy>AngelaIvanovska</cp:lastModifiedBy>
  <cp:revision>1</cp:revision>
  <dcterms:created xsi:type="dcterms:W3CDTF">2021-06-12T10:59:46Z</dcterms:created>
  <dcterms:modified xsi:type="dcterms:W3CDTF">2021-06-12T11:01:26Z</dcterms:modified>
</cp:coreProperties>
</file>