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209E8A-9B86-4084-93E3-9A29C4BAF1B2}">
  <a:tblStyle styleId="{8B209E8A-9B86-4084-93E3-9A29C4BAF1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4fecbbba4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4fecbbba4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4fecbbba4_5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f4fecbbba4_5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4f7ca0333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4f7ca0333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4f7ca0333_1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f4f7ca0333_1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4f7ca0333_1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f4f7ca0333_1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4f7ca0333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f4f7ca0333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4f7ca0333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4f7ca0333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f4f7ca0333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f4f7ca0333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4f7ca0333_2_2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f4f7ca0333_2_2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f4f7ca0333_2_2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f4f7ca0333_2_2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4f7ca0333_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4f7ca0333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4fecbbba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f4fecbbba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4f7ca0333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f4f7ca0333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4f7ca033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4f7ca033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4f7ca0333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4f7ca0333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4f7ca0333_2_2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4f7ca0333_2_2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4f7ca0333_1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4f7ca0333_1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4f7ca0333_2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4f7ca0333_2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4fecbbba4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4fecbbba4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4fecbbba4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4fecbbba4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0"/>
            <a:ext cx="9144000" cy="383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ctrTitle"/>
          </p:nvPr>
        </p:nvSpPr>
        <p:spPr>
          <a:xfrm>
            <a:off x="1016700" y="1584675"/>
            <a:ext cx="7110600" cy="188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1016700" y="3979825"/>
            <a:ext cx="7110600" cy="99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14"/>
          <p:cNvGrpSpPr/>
          <p:nvPr/>
        </p:nvGrpSpPr>
        <p:grpSpPr>
          <a:xfrm>
            <a:off x="0" y="4510813"/>
            <a:ext cx="9144000" cy="150575"/>
            <a:chOff x="0" y="3797750"/>
            <a:chExt cx="9144000" cy="150575"/>
          </a:xfrm>
        </p:grpSpPr>
        <p:cxnSp>
          <p:nvCxnSpPr>
            <p:cNvPr id="59" name="Google Shape;59;p14"/>
            <p:cNvCxnSpPr/>
            <p:nvPr/>
          </p:nvCxnSpPr>
          <p:spPr>
            <a:xfrm>
              <a:off x="0" y="3797750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" name="Google Shape;60;p14"/>
            <p:cNvCxnSpPr/>
            <p:nvPr/>
          </p:nvCxnSpPr>
          <p:spPr>
            <a:xfrm>
              <a:off x="0" y="3948325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" name="Google Shape;61;p14"/>
            <p:cNvCxnSpPr/>
            <p:nvPr/>
          </p:nvCxnSpPr>
          <p:spPr>
            <a:xfrm>
              <a:off x="0" y="3873038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4072700" y="313275"/>
            <a:ext cx="4757400" cy="4522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306750" y="313500"/>
            <a:ext cx="3452400" cy="4522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574350" y="576900"/>
            <a:ext cx="2917200" cy="399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276850" y="576900"/>
            <a:ext cx="4349100" cy="3860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3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836400" y="3032200"/>
            <a:ext cx="7490400" cy="157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8">
  <p:cSld name="AUTOLAYOUT_8"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2355525" y="312600"/>
            <a:ext cx="4518300" cy="4518300"/>
          </a:xfrm>
          <a:prstGeom prst="ellipse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2581178" y="538253"/>
            <a:ext cx="4066800" cy="4066800"/>
          </a:xfrm>
          <a:prstGeom prst="ellipse">
            <a:avLst/>
          </a:prstGeom>
          <a:noFill/>
          <a:ln cap="flat" cmpd="sng" w="28575">
            <a:solidFill>
              <a:srgbClr val="EE22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type="ctrTitle"/>
          </p:nvPr>
        </p:nvSpPr>
        <p:spPr>
          <a:xfrm>
            <a:off x="2857500" y="1679600"/>
            <a:ext cx="3505200" cy="178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7">
  <p:cSld name="AUTOLAYOUT_11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/>
          <p:nvPr/>
        </p:nvSpPr>
        <p:spPr>
          <a:xfrm>
            <a:off x="0" y="0"/>
            <a:ext cx="9144000" cy="216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317700" y="369325"/>
            <a:ext cx="6934800" cy="1579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4692403" y="2436725"/>
            <a:ext cx="4137600" cy="2226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2" type="body"/>
          </p:nvPr>
        </p:nvSpPr>
        <p:spPr>
          <a:xfrm>
            <a:off x="317700" y="2436725"/>
            <a:ext cx="4137600" cy="2226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1">
  <p:cSld name="AUTOLAYOUT_13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" name="Google Shape;91;p19"/>
          <p:cNvGrpSpPr/>
          <p:nvPr/>
        </p:nvGrpSpPr>
        <p:grpSpPr>
          <a:xfrm>
            <a:off x="0" y="4510813"/>
            <a:ext cx="9144000" cy="150575"/>
            <a:chOff x="0" y="3797750"/>
            <a:chExt cx="9144000" cy="150575"/>
          </a:xfrm>
        </p:grpSpPr>
        <p:cxnSp>
          <p:nvCxnSpPr>
            <p:cNvPr id="92" name="Google Shape;92;p19"/>
            <p:cNvCxnSpPr/>
            <p:nvPr/>
          </p:nvCxnSpPr>
          <p:spPr>
            <a:xfrm>
              <a:off x="0" y="3797750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" name="Google Shape;93;p19"/>
            <p:cNvCxnSpPr/>
            <p:nvPr/>
          </p:nvCxnSpPr>
          <p:spPr>
            <a:xfrm>
              <a:off x="0" y="3948325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" name="Google Shape;94;p19"/>
            <p:cNvCxnSpPr/>
            <p:nvPr/>
          </p:nvCxnSpPr>
          <p:spPr>
            <a:xfrm>
              <a:off x="0" y="3873038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2">
  <p:cSld name="AUTOLAYOUT_14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20"/>
          <p:cNvGrpSpPr/>
          <p:nvPr/>
        </p:nvGrpSpPr>
        <p:grpSpPr>
          <a:xfrm>
            <a:off x="0" y="4510813"/>
            <a:ext cx="9144000" cy="150575"/>
            <a:chOff x="0" y="3797750"/>
            <a:chExt cx="9144000" cy="150575"/>
          </a:xfrm>
        </p:grpSpPr>
        <p:cxnSp>
          <p:nvCxnSpPr>
            <p:cNvPr id="101" name="Google Shape;101;p20"/>
            <p:cNvCxnSpPr/>
            <p:nvPr/>
          </p:nvCxnSpPr>
          <p:spPr>
            <a:xfrm>
              <a:off x="0" y="3797750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" name="Google Shape;102;p20"/>
            <p:cNvCxnSpPr/>
            <p:nvPr/>
          </p:nvCxnSpPr>
          <p:spPr>
            <a:xfrm>
              <a:off x="0" y="3948325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" name="Google Shape;103;p20"/>
            <p:cNvCxnSpPr/>
            <p:nvPr/>
          </p:nvCxnSpPr>
          <p:spPr>
            <a:xfrm>
              <a:off x="0" y="3873038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AUTOLAYOUT_15">
    <p:bg>
      <p:bgPr>
        <a:solidFill>
          <a:srgbClr val="37474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0" y="0"/>
            <a:ext cx="4568400" cy="51435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6795047" y="584570"/>
            <a:ext cx="143700" cy="143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6795047" y="4415195"/>
            <a:ext cx="143700" cy="143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" name="Google Shape;112;p21"/>
          <p:cNvCxnSpPr/>
          <p:nvPr/>
        </p:nvCxnSpPr>
        <p:spPr>
          <a:xfrm>
            <a:off x="4895600" y="656926"/>
            <a:ext cx="394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21"/>
          <p:cNvCxnSpPr/>
          <p:nvPr/>
        </p:nvCxnSpPr>
        <p:spPr>
          <a:xfrm>
            <a:off x="4895600" y="4487700"/>
            <a:ext cx="394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21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9">
  <p:cSld name="AUTOLAYOUT_16"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" name="Google Shape;119;p22"/>
          <p:cNvCxnSpPr/>
          <p:nvPr/>
        </p:nvCxnSpPr>
        <p:spPr>
          <a:xfrm rot="10800000">
            <a:off x="2152475" y="2633250"/>
            <a:ext cx="481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22"/>
          <p:cNvSpPr txBox="1"/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2093075" y="2834825"/>
            <a:ext cx="4938600" cy="1553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0">
  <p:cSld name="AUTOLAYOUT_17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23"/>
          <p:cNvGrpSpPr/>
          <p:nvPr/>
        </p:nvGrpSpPr>
        <p:grpSpPr>
          <a:xfrm>
            <a:off x="0" y="4510813"/>
            <a:ext cx="9144000" cy="150575"/>
            <a:chOff x="0" y="3797750"/>
            <a:chExt cx="9144000" cy="150575"/>
          </a:xfrm>
        </p:grpSpPr>
        <p:cxnSp>
          <p:nvCxnSpPr>
            <p:cNvPr id="126" name="Google Shape;126;p23"/>
            <p:cNvCxnSpPr/>
            <p:nvPr/>
          </p:nvCxnSpPr>
          <p:spPr>
            <a:xfrm>
              <a:off x="0" y="3797750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7" name="Google Shape;127;p23"/>
            <p:cNvCxnSpPr/>
            <p:nvPr/>
          </p:nvCxnSpPr>
          <p:spPr>
            <a:xfrm>
              <a:off x="0" y="3948325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" name="Google Shape;128;p23"/>
            <p:cNvCxnSpPr/>
            <p:nvPr/>
          </p:nvCxnSpPr>
          <p:spPr>
            <a:xfrm>
              <a:off x="0" y="3873038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3">
  <p:cSld name="AUTOLAYOUT_18"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24"/>
          <p:cNvCxnSpPr/>
          <p:nvPr/>
        </p:nvCxnSpPr>
        <p:spPr>
          <a:xfrm>
            <a:off x="831620" y="615325"/>
            <a:ext cx="59487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24"/>
          <p:cNvSpPr txBox="1"/>
          <p:nvPr>
            <p:ph type="title"/>
          </p:nvPr>
        </p:nvSpPr>
        <p:spPr>
          <a:xfrm>
            <a:off x="832600" y="844000"/>
            <a:ext cx="5810400" cy="155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832600" y="2623081"/>
            <a:ext cx="5810400" cy="173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4">
  <p:cSld name="AUTOLAYOUT_19">
    <p:bg>
      <p:bgPr>
        <a:solidFill>
          <a:srgbClr val="2D314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D31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/>
          <p:nvPr/>
        </p:nvSpPr>
        <p:spPr>
          <a:xfrm>
            <a:off x="318029" y="318875"/>
            <a:ext cx="8470800" cy="4505700"/>
          </a:xfrm>
          <a:prstGeom prst="rect">
            <a:avLst/>
          </a:prstGeom>
          <a:solidFill>
            <a:srgbClr val="2D314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141725" y="656801"/>
            <a:ext cx="8860500" cy="3858300"/>
          </a:xfrm>
          <a:prstGeom prst="rect">
            <a:avLst/>
          </a:prstGeom>
          <a:solidFill>
            <a:srgbClr val="2D31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 txBox="1"/>
          <p:nvPr>
            <p:ph type="title"/>
          </p:nvPr>
        </p:nvSpPr>
        <p:spPr>
          <a:xfrm>
            <a:off x="1350600" y="977425"/>
            <a:ext cx="6442800" cy="133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1350600" y="2574700"/>
            <a:ext cx="6442800" cy="162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400"/>
              <a:buChar char="●"/>
              <a:defRPr sz="1400">
                <a:solidFill>
                  <a:srgbClr val="F2D7EE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●"/>
              <a:defRPr sz="1200">
                <a:solidFill>
                  <a:srgbClr val="F2D7EE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●"/>
              <a:defRPr sz="1200">
                <a:solidFill>
                  <a:srgbClr val="F2D7EE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AUTOLAYOUT_20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26"/>
          <p:cNvGrpSpPr/>
          <p:nvPr/>
        </p:nvGrpSpPr>
        <p:grpSpPr>
          <a:xfrm>
            <a:off x="0" y="4510813"/>
            <a:ext cx="9144000" cy="150575"/>
            <a:chOff x="0" y="3797750"/>
            <a:chExt cx="9144000" cy="150575"/>
          </a:xfrm>
        </p:grpSpPr>
        <p:cxnSp>
          <p:nvCxnSpPr>
            <p:cNvPr id="148" name="Google Shape;148;p26"/>
            <p:cNvCxnSpPr/>
            <p:nvPr/>
          </p:nvCxnSpPr>
          <p:spPr>
            <a:xfrm>
              <a:off x="0" y="3797750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" name="Google Shape;149;p26"/>
            <p:cNvCxnSpPr/>
            <p:nvPr/>
          </p:nvCxnSpPr>
          <p:spPr>
            <a:xfrm>
              <a:off x="0" y="3948325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" name="Google Shape;150;p26"/>
            <p:cNvCxnSpPr/>
            <p:nvPr/>
          </p:nvCxnSpPr>
          <p:spPr>
            <a:xfrm>
              <a:off x="0" y="3873038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pp.moqups.com/UmItvVIO7w/view/page/ad64222d5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ctrTitle"/>
          </p:nvPr>
        </p:nvSpPr>
        <p:spPr>
          <a:xfrm>
            <a:off x="475975" y="1584675"/>
            <a:ext cx="7977300" cy="18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Heritage College Code Testing Platform (HCCTP)</a:t>
            </a:r>
            <a:endParaRPr/>
          </a:p>
        </p:txBody>
      </p:sp>
      <p:sp>
        <p:nvSpPr>
          <p:cNvPr id="159" name="Google Shape;159;p27"/>
          <p:cNvSpPr txBox="1"/>
          <p:nvPr>
            <p:ph idx="1" type="subTitle"/>
          </p:nvPr>
        </p:nvSpPr>
        <p:spPr>
          <a:xfrm>
            <a:off x="1016700" y="3979825"/>
            <a:ext cx="71106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Sponsors: Allan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 </a:t>
            </a:r>
            <a:r>
              <a:rPr lang="en"/>
              <a:t>Cameron, David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Francis, </a:t>
            </a:r>
            <a:r>
              <a:rPr lang="en"/>
              <a:t>Kyle</a:t>
            </a:r>
            <a:r>
              <a:rPr lang="en"/>
              <a:t>, Santiago, </a:t>
            </a:r>
            <a:r>
              <a:rPr lang="en"/>
              <a:t>Serge, Shuai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graphicFrame>
        <p:nvGraphicFramePr>
          <p:cNvPr id="212" name="Google Shape;212;p36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{8B209E8A-9B86-4084-93E3-9A29C4BAF1B2}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Priority: 6</a:t>
                      </a:r>
                      <a:endParaRPr b="1" sz="11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a student, I would like to be able to compile my code for test cases in one spot instead of transferring code so that I can see my code results.</a:t>
                      </a:r>
                      <a:endParaRPr sz="16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Priority: 7</a:t>
                      </a:r>
                      <a:endParaRPr b="1" sz="11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a student, I want to be able to re-submit my code after a failed result.</a:t>
                      </a:r>
                      <a:endParaRPr sz="16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Priority: 8</a:t>
                      </a:r>
                      <a:endParaRPr b="1" sz="11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a teacher, I want to be able to see the sorted statistical test results for my students so that I know which questions the students are having trouble with.</a:t>
                      </a:r>
                      <a:endParaRPr sz="16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graphicFrame>
        <p:nvGraphicFramePr>
          <p:cNvPr id="218" name="Google Shape;218;p37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{8B209E8A-9B86-4084-93E3-9A29C4BAF1B2}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Priority: 9</a:t>
                      </a:r>
                      <a:endParaRPr b="1" sz="11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a student, I want to see how efficient my code is after testing to see how I can improve it.</a:t>
                      </a:r>
                      <a:endParaRPr sz="16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Priority: 10</a:t>
                      </a:r>
                      <a:endParaRPr b="1" sz="11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a teacher, I would like students to be able to submit .zip files so that they can run their whole solution against the test cases.</a:t>
                      </a:r>
                      <a:endParaRPr sz="16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Priority: 11</a:t>
                      </a:r>
                      <a:endParaRPr b="1" sz="11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a teacher, I would like a catalog of test functions, parameters, and outputs so I can use it for future test cases.</a:t>
                      </a:r>
                      <a:endParaRPr sz="16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big is this thing?</a:t>
            </a:r>
            <a:endParaRPr/>
          </a:p>
        </p:txBody>
      </p:sp>
      <p:sp>
        <p:nvSpPr>
          <p:cNvPr id="224" name="Google Shape;224;p38"/>
          <p:cNvSpPr/>
          <p:nvPr/>
        </p:nvSpPr>
        <p:spPr>
          <a:xfrm>
            <a:off x="745050" y="2387875"/>
            <a:ext cx="7958700" cy="12504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8"/>
          <p:cNvSpPr/>
          <p:nvPr/>
        </p:nvSpPr>
        <p:spPr>
          <a:xfrm rot="5400000">
            <a:off x="1860325" y="1926975"/>
            <a:ext cx="1328700" cy="314400"/>
          </a:xfrm>
          <a:prstGeom prst="homePlate">
            <a:avLst>
              <a:gd fmla="val 103602" name="adj"/>
            </a:avLst>
          </a:prstGeom>
          <a:solidFill>
            <a:srgbClr val="008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26" name="Google Shape;226;p38"/>
          <p:cNvSpPr txBox="1"/>
          <p:nvPr/>
        </p:nvSpPr>
        <p:spPr>
          <a:xfrm rot="1073499">
            <a:off x="725430" y="1671791"/>
            <a:ext cx="1710838" cy="4464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Construction</a:t>
            </a:r>
            <a:endParaRPr b="1" sz="1700"/>
          </a:p>
        </p:txBody>
      </p:sp>
      <p:sp>
        <p:nvSpPr>
          <p:cNvPr id="227" name="Google Shape;227;p38"/>
          <p:cNvSpPr/>
          <p:nvPr/>
        </p:nvSpPr>
        <p:spPr>
          <a:xfrm rot="5400000">
            <a:off x="3666763" y="1926975"/>
            <a:ext cx="1328700" cy="314400"/>
          </a:xfrm>
          <a:prstGeom prst="homePlate">
            <a:avLst>
              <a:gd fmla="val 103602" name="adj"/>
            </a:avLst>
          </a:prstGeom>
          <a:solidFill>
            <a:srgbClr val="008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8"/>
          <p:cNvSpPr/>
          <p:nvPr/>
        </p:nvSpPr>
        <p:spPr>
          <a:xfrm rot="5400000">
            <a:off x="7506000" y="1902600"/>
            <a:ext cx="1328700" cy="314400"/>
          </a:xfrm>
          <a:prstGeom prst="homePlate">
            <a:avLst>
              <a:gd fmla="val 103602" name="adj"/>
            </a:avLst>
          </a:prstGeom>
          <a:solidFill>
            <a:srgbClr val="008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8"/>
          <p:cNvSpPr txBox="1"/>
          <p:nvPr/>
        </p:nvSpPr>
        <p:spPr>
          <a:xfrm rot="1079697">
            <a:off x="2847703" y="1671892"/>
            <a:ext cx="1198317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Release 1</a:t>
            </a:r>
            <a:endParaRPr b="1" sz="1700"/>
          </a:p>
        </p:txBody>
      </p:sp>
      <p:sp>
        <p:nvSpPr>
          <p:cNvPr id="230" name="Google Shape;230;p38"/>
          <p:cNvSpPr txBox="1"/>
          <p:nvPr/>
        </p:nvSpPr>
        <p:spPr>
          <a:xfrm rot="1074026">
            <a:off x="6078087" y="1602474"/>
            <a:ext cx="1942324" cy="7081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Deployment &amp; System Testing</a:t>
            </a:r>
            <a:endParaRPr b="1" sz="1700"/>
          </a:p>
        </p:txBody>
      </p:sp>
      <p:sp>
        <p:nvSpPr>
          <p:cNvPr id="231" name="Google Shape;231;p38"/>
          <p:cNvSpPr txBox="1"/>
          <p:nvPr/>
        </p:nvSpPr>
        <p:spPr>
          <a:xfrm rot="1073644">
            <a:off x="1453990" y="2948254"/>
            <a:ext cx="1406960" cy="4464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~4 months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232" name="Google Shape;232;p38"/>
          <p:cNvSpPr txBox="1"/>
          <p:nvPr/>
        </p:nvSpPr>
        <p:spPr>
          <a:xfrm rot="1073644">
            <a:off x="2842815" y="2929454"/>
            <a:ext cx="1406960" cy="4464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~ 2 weeks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233" name="Google Shape;233;p38"/>
          <p:cNvSpPr txBox="1"/>
          <p:nvPr/>
        </p:nvSpPr>
        <p:spPr>
          <a:xfrm rot="1073644">
            <a:off x="6524915" y="2929454"/>
            <a:ext cx="1406960" cy="4464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~ 1 week</a:t>
            </a:r>
            <a:endParaRPr sz="1700">
              <a:solidFill>
                <a:schemeClr val="lt1"/>
              </a:solidFill>
            </a:endParaRPr>
          </a:p>
        </p:txBody>
      </p:sp>
      <p:pic>
        <p:nvPicPr>
          <p:cNvPr id="234" name="Google Shape;2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500" y="4121325"/>
            <a:ext cx="1066800" cy="8382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235" name="Google Shape;2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636950" y="4121325"/>
            <a:ext cx="1066800" cy="8382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236" name="Google Shape;23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5550" y="4173247"/>
            <a:ext cx="1277700" cy="786269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237" name="Google Shape;237;p38"/>
          <p:cNvPicPr preferRelativeResize="0"/>
          <p:nvPr/>
        </p:nvPicPr>
        <p:blipFill>
          <a:blip r:embed="rId5">
            <a:alphaModFix amt="83000"/>
          </a:blip>
          <a:stretch>
            <a:fillRect/>
          </a:stretch>
        </p:blipFill>
        <p:spPr>
          <a:xfrm>
            <a:off x="3580000" y="4489547"/>
            <a:ext cx="357601" cy="469976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38" name="Google Shape;238;p38"/>
          <p:cNvSpPr/>
          <p:nvPr/>
        </p:nvSpPr>
        <p:spPr>
          <a:xfrm rot="5400000">
            <a:off x="5259450" y="1842375"/>
            <a:ext cx="1328700" cy="314400"/>
          </a:xfrm>
          <a:prstGeom prst="homePlate">
            <a:avLst>
              <a:gd fmla="val 103602" name="adj"/>
            </a:avLst>
          </a:prstGeom>
          <a:solidFill>
            <a:srgbClr val="008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8"/>
          <p:cNvSpPr txBox="1"/>
          <p:nvPr/>
        </p:nvSpPr>
        <p:spPr>
          <a:xfrm rot="1079697">
            <a:off x="4568778" y="1703617"/>
            <a:ext cx="1198317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Release 2</a:t>
            </a:r>
            <a:endParaRPr b="1" sz="1700"/>
          </a:p>
        </p:txBody>
      </p:sp>
      <p:sp>
        <p:nvSpPr>
          <p:cNvPr id="240" name="Google Shape;240;p38"/>
          <p:cNvSpPr txBox="1"/>
          <p:nvPr/>
        </p:nvSpPr>
        <p:spPr>
          <a:xfrm rot="1073644">
            <a:off x="4445390" y="2929454"/>
            <a:ext cx="1406960" cy="4464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~3 months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1 Proposal (End of fall 2021)</a:t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Definition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Commitment/target: Target =&gt; Java, Database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the user should expect: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Student should be able to run test cases that teacher makes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2 (End of Winter term)</a:t>
            </a:r>
            <a:endParaRPr/>
          </a:p>
        </p:txBody>
      </p:sp>
      <p:sp>
        <p:nvSpPr>
          <p:cNvPr id="252" name="Google Shape;252;p40"/>
          <p:cNvSpPr txBox="1"/>
          <p:nvPr>
            <p:ph idx="1" type="body"/>
          </p:nvPr>
        </p:nvSpPr>
        <p:spPr>
          <a:xfrm>
            <a:off x="2093075" y="2834825"/>
            <a:ext cx="4938600" cy="15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reasonable: testing [python, javascript, php] code, Adding a course, Login, Adding work to course, Student upload file, basic statistics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is not reasonable: CSS, HTML, efficiency test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NOT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8" name="Google Shape;258;p41"/>
          <p:cNvGraphicFramePr/>
          <p:nvPr/>
        </p:nvGraphicFramePr>
        <p:xfrm>
          <a:off x="836225" y="106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{8B209E8A-9B86-4084-93E3-9A29C4BAF1B2}</a:tableStyleId>
              </a:tblPr>
              <a:tblGrid>
                <a:gridCol w="3619500"/>
                <a:gridCol w="3619500"/>
              </a:tblGrid>
              <a:tr h="4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Out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5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Upload test file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Efficiency testing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Testing student code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5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 course, work and test cases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5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Statistics on test results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563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Unresolved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</a:tr>
              <a:tr h="4563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317700" y="369325"/>
            <a:ext cx="6934800" cy="15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solution</a:t>
            </a:r>
            <a:endParaRPr/>
          </a:p>
        </p:txBody>
      </p:sp>
      <p:sp>
        <p:nvSpPr>
          <p:cNvPr id="264" name="Google Shape;264;p42"/>
          <p:cNvSpPr txBox="1"/>
          <p:nvPr>
            <p:ph idx="2" type="body"/>
          </p:nvPr>
        </p:nvSpPr>
        <p:spPr>
          <a:xfrm>
            <a:off x="317700" y="2436725"/>
            <a:ext cx="4137600" cy="17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Technologies: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C#, SQL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JQuery, Bootstrap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Visual Studio 2019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Asp.net </a:t>
            </a:r>
            <a:r>
              <a:rPr lang="en"/>
              <a:t>MVC, </a:t>
            </a:r>
            <a:r>
              <a:rPr lang="en"/>
              <a:t>EntityFrameworkCore</a:t>
            </a:r>
            <a:endParaRPr/>
          </a:p>
        </p:txBody>
      </p:sp>
      <p:pic>
        <p:nvPicPr>
          <p:cNvPr id="265" name="Google Shape;2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887" y="2222000"/>
            <a:ext cx="4575574" cy="267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keeps us up at night</a:t>
            </a:r>
            <a:endParaRPr/>
          </a:p>
        </p:txBody>
      </p:sp>
      <p:sp>
        <p:nvSpPr>
          <p:cNvPr id="271" name="Google Shape;271;p43"/>
          <p:cNvSpPr txBox="1"/>
          <p:nvPr>
            <p:ph idx="1" type="body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dealing with clara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 code efficiency analysis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 compiling code in browser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/>
          <p:nvPr>
            <p:ph type="title"/>
          </p:nvPr>
        </p:nvSpPr>
        <p:spPr>
          <a:xfrm>
            <a:off x="278175" y="107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Trade-off sliders</a:t>
            </a:r>
            <a:endParaRPr/>
          </a:p>
        </p:txBody>
      </p:sp>
      <p:graphicFrame>
        <p:nvGraphicFramePr>
          <p:cNvPr id="277" name="Google Shape;277;p44"/>
          <p:cNvGraphicFramePr/>
          <p:nvPr/>
        </p:nvGraphicFramePr>
        <p:xfrm>
          <a:off x="918975" y="17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{8B209E8A-9B86-4084-93E3-9A29C4BAF1B2}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The classic four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Feature completeness (scope)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Stay within budget (budget)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Deliver Project on time (time)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High quality, low defects (quality)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78" name="Google Shape;278;p44"/>
          <p:cNvCxnSpPr/>
          <p:nvPr/>
        </p:nvCxnSpPr>
        <p:spPr>
          <a:xfrm>
            <a:off x="1336725" y="3571686"/>
            <a:ext cx="2800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44"/>
          <p:cNvSpPr/>
          <p:nvPr/>
        </p:nvSpPr>
        <p:spPr>
          <a:xfrm>
            <a:off x="2416025" y="3374425"/>
            <a:ext cx="156300" cy="39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0" name="Google Shape;280;p44"/>
          <p:cNvCxnSpPr/>
          <p:nvPr/>
        </p:nvCxnSpPr>
        <p:spPr>
          <a:xfrm>
            <a:off x="1336725" y="2383036"/>
            <a:ext cx="2800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44"/>
          <p:cNvSpPr/>
          <p:nvPr/>
        </p:nvSpPr>
        <p:spPr>
          <a:xfrm>
            <a:off x="2879750" y="2185775"/>
            <a:ext cx="156300" cy="39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2" name="Google Shape;282;p44"/>
          <p:cNvCxnSpPr/>
          <p:nvPr/>
        </p:nvCxnSpPr>
        <p:spPr>
          <a:xfrm>
            <a:off x="1336725" y="3201911"/>
            <a:ext cx="2800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44"/>
          <p:cNvSpPr/>
          <p:nvPr/>
        </p:nvSpPr>
        <p:spPr>
          <a:xfrm>
            <a:off x="3518625" y="3004650"/>
            <a:ext cx="156300" cy="39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4" name="Google Shape;284;p44"/>
          <p:cNvCxnSpPr/>
          <p:nvPr/>
        </p:nvCxnSpPr>
        <p:spPr>
          <a:xfrm>
            <a:off x="1336725" y="2878736"/>
            <a:ext cx="2800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44"/>
          <p:cNvSpPr/>
          <p:nvPr/>
        </p:nvSpPr>
        <p:spPr>
          <a:xfrm>
            <a:off x="3109350" y="2681475"/>
            <a:ext cx="156300" cy="39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291" name="Google Shape;291;p45"/>
          <p:cNvSpPr txBox="1"/>
          <p:nvPr>
            <p:ph idx="1" type="body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Automatically validate courses for teacher; only allow courses for current semester?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 you want categories: labs, assignment and test? (Some categories for teacher only)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Course access once semester is over? Is data deleted or kept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 course data (all work, results and statistics) saved on teacher’s profile for future use if teaches course again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Teacher adds test cases by file upload only or can also add in browser?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Today we will be presenting our elevator pitch, user priorities, our definition of Release 1 (commitment/target), Release 2 estimates and mock-up.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297" name="Google Shape;297;p46"/>
          <p:cNvSpPr txBox="1"/>
          <p:nvPr>
            <p:ph idx="1" type="body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</a:t>
            </a:r>
            <a:r>
              <a:rPr lang="en"/>
              <a:t>: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For file upload, do you want due dates/end dates for student access to lab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End of semester, all student access and saved results deleted or should student have their result saved on a student profile?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Confirm file upload only for students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Should student files be zipped?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General design: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Browser priority (Edge, Chrome, Firefox…)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Mobile option?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type="title"/>
          </p:nvPr>
        </p:nvSpPr>
        <p:spPr>
          <a:xfrm>
            <a:off x="1350600" y="977425"/>
            <a:ext cx="6442800" cy="13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time!!!</a:t>
            </a:r>
            <a:endParaRPr/>
          </a:p>
        </p:txBody>
      </p:sp>
      <p:sp>
        <p:nvSpPr>
          <p:cNvPr id="303" name="Google Shape;303;p47"/>
          <p:cNvSpPr txBox="1"/>
          <p:nvPr>
            <p:ph idx="1" type="body"/>
          </p:nvPr>
        </p:nvSpPr>
        <p:spPr>
          <a:xfrm>
            <a:off x="1350600" y="2574700"/>
            <a:ext cx="6442800" cy="16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574350" y="576900"/>
            <a:ext cx="2917200" cy="39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elevator pitch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4276850" y="576900"/>
            <a:ext cx="4349100" cy="3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•For students and teachers of the Heritage CS program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•who need an application to perform tests on students’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•the Heritage College Code Testing Platform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•is a code testing tool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•that allows teachers to create test cases for lab/assignment for a course, and allow students to test their code.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•Unlike teachers having to manually mark a student’s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/>
              <a:t>•</a:t>
            </a:r>
            <a:r>
              <a:rPr lang="en" sz="1350">
                <a:solidFill>
                  <a:schemeClr val="lt1"/>
                </a:solidFill>
              </a:rPr>
              <a:t>Our project offers the teacher one common place to set up all the testing for labs and assignments and a quick way for students to check that their code works correctly.</a:t>
            </a:r>
            <a:endParaRPr sz="13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0"/>
          <p:cNvPicPr preferRelativeResize="0"/>
          <p:nvPr/>
        </p:nvPicPr>
        <p:blipFill rotWithShape="1">
          <a:blip r:embed="rId3">
            <a:alphaModFix amt="90000"/>
          </a:blip>
          <a:srcRect b="12423" l="0" r="0" t="12416"/>
          <a:stretch/>
        </p:blipFill>
        <p:spPr>
          <a:xfrm>
            <a:off x="0" y="0"/>
            <a:ext cx="9143994" cy="25747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0000" fadeDir="5400012" kx="0" rotWithShape="0" algn="bl" stPos="0" sy="-100000" ky="0"/>
          </a:effectLst>
        </p:spPr>
      </p:pic>
      <p:sp>
        <p:nvSpPr>
          <p:cNvPr id="177" name="Google Shape;177;p30"/>
          <p:cNvSpPr txBox="1"/>
          <p:nvPr>
            <p:ph type="title"/>
          </p:nvPr>
        </p:nvSpPr>
        <p:spPr>
          <a:xfrm>
            <a:off x="836400" y="3032200"/>
            <a:ext cx="7490400" cy="15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Context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237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3175" y="118525"/>
            <a:ext cx="4584925" cy="49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Mock-up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https://app.moqups.com/UmItvVIO7w/view/page/ad64222d5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ctrTitle"/>
          </p:nvPr>
        </p:nvSpPr>
        <p:spPr>
          <a:xfrm>
            <a:off x="2857500" y="1679600"/>
            <a:ext cx="3505200" cy="17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PRIORITIES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graphicFrame>
        <p:nvGraphicFramePr>
          <p:cNvPr id="200" name="Google Shape;200;p34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{8B209E8A-9B86-4084-93E3-9A29C4BAF1B2}</a:tableStyleId>
              </a:tblPr>
              <a:tblGrid>
                <a:gridCol w="2413000"/>
                <a:gridCol w="2413000"/>
                <a:gridCol w="2413000"/>
              </a:tblGrid>
              <a:tr h="138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Priority: 1</a:t>
                      </a:r>
                      <a:endParaRPr b="1" sz="11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a teacher, I want to add courses so that I can assign work to my students in that course.</a:t>
                      </a:r>
                      <a:endParaRPr sz="16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Priority: 2</a:t>
                      </a:r>
                      <a:endParaRPr b="1" sz="11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a teacher, I want to add work (labs, assignments, and tests) to my courses so that my students can upload their work.</a:t>
                      </a:r>
                      <a:endParaRPr b="1" sz="11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Priority: 3</a:t>
                      </a:r>
                      <a:endParaRPr b="1" sz="11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a teacher, I want to add test cases for the work I assign so that my students can test their code without needing my presence.</a:t>
                      </a:r>
                      <a:endParaRPr sz="16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graphicFrame>
        <p:nvGraphicFramePr>
          <p:cNvPr id="206" name="Google Shape;206;p35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{8B209E8A-9B86-4084-93E3-9A29C4BAF1B2}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Priority: 4</a:t>
                      </a:r>
                      <a:endParaRPr b="1" sz="11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a teacher, I would like to be able to set up test case settings such as course, session/instance, description and coding language so that my students know what to do</a:t>
                      </a:r>
                      <a:endParaRPr b="1" sz="11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Priority: 5</a:t>
                      </a:r>
                      <a:endParaRPr b="1" sz="11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a student, I want to be able to upload my code files for the work my teacher assigned so that I can run them against the test cases my teacher provided.</a:t>
                      </a:r>
                      <a:endParaRPr sz="16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Priority: 6</a:t>
                      </a:r>
                      <a:endParaRPr b="1" sz="11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a student, I want to manage a test result report of how my code did against the test cases so that I can see where my code failed and passed.</a:t>
                      </a:r>
                      <a:endParaRPr sz="16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