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95" r:id="rId6"/>
    <p:sldId id="296" r:id="rId7"/>
    <p:sldId id="259" r:id="rId8"/>
    <p:sldId id="260" r:id="rId9"/>
    <p:sldId id="297" r:id="rId10"/>
    <p:sldId id="299" r:id="rId11"/>
    <p:sldId id="298" r:id="rId12"/>
    <p:sldId id="301" r:id="rId13"/>
    <p:sldId id="304" r:id="rId14"/>
    <p:sldId id="302" r:id="rId15"/>
    <p:sldId id="306" r:id="rId16"/>
    <p:sldId id="308" r:id="rId17"/>
    <p:sldId id="300" r:id="rId18"/>
    <p:sldId id="307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hivo" panose="020B0604020202020204" charset="0"/>
      <p:regular r:id="rId25"/>
      <p:bold r:id="rId26"/>
      <p:italic r:id="rId27"/>
      <p:boldItalic r:id="rId28"/>
    </p:embeddedFont>
    <p:embeddedFont>
      <p:font typeface="Roboto Slab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1F6C8-9782-F7FF-2278-A8809DA762C8}" v="195" dt="2021-12-01T15:40:15.319"/>
    <p1510:client id="{37CBFC85-D06F-9D1E-2161-39C7A6044105}" v="89" dt="2021-12-01T15:43:07.362"/>
    <p1510:client id="{7A19D907-CE2A-E59B-8279-632DE28A4867}" v="29" dt="2021-12-03T18:03:41.824"/>
    <p1510:client id="{8627D89D-2308-D25E-5599-8CC4FAF18FF5}" v="216" dt="2021-12-01T14:54:57.825"/>
    <p1510:client id="{DEA3B7D4-5266-1DFB-0913-88652B629231}" v="68" dt="2021-12-08T16:26:00.112"/>
    <p1510:client id="{AD56F576-A47C-72AB-66FE-64C5AE3A3581}" v="1" dt="2021-12-01T15:27:09.395"/>
    <p1510:client id="{B528A2E4-9829-E6AC-CD40-82C38D9033A9}" v="739" dt="2021-12-01T18:24:01.361"/>
    <p1510:client id="{D08F995D-0A9A-4B86-4E90-8ED0CA7FDF05}" v="168" dt="2021-12-02T16:53:05.338"/>
  </p1510:revLst>
</p1510:revInfo>
</file>

<file path=ppt/tableStyles.xml><?xml version="1.0" encoding="utf-8"?>
<a:tblStyleLst xmlns:a="http://schemas.openxmlformats.org/drawingml/2006/main" def="{2EE3C9FA-EBAD-4885-90D2-0F3138BC2D0D}">
  <a:tblStyle styleId="{2EE3C9FA-EBAD-4885-90D2-0F3138BC2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9DB0D9-0BB1-4054-9C9A-B231B8B04C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74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Custom Error Page</a:t>
            </a:r>
          </a:p>
        </p:txBody>
      </p:sp>
    </p:spTree>
    <p:extLst>
      <p:ext uri="{BB962C8B-B14F-4D97-AF65-F5344CB8AC3E}">
        <p14:creationId xmlns:p14="http://schemas.microsoft.com/office/powerpoint/2010/main" val="164310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https://www.codeproject.com/Tips/1159173/Integrate-Serilog-Logging-Framework-with-ASP-NET-C</a:t>
            </a:r>
          </a:p>
        </p:txBody>
      </p:sp>
    </p:spTree>
    <p:extLst>
      <p:ext uri="{BB962C8B-B14F-4D97-AF65-F5344CB8AC3E}">
        <p14:creationId xmlns:p14="http://schemas.microsoft.com/office/powerpoint/2010/main" val="199919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ad37fb25d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ad37fb25d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i="1"/>
              <a:t>ASP.NET Core in 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5400"/>
              <a:t>Heritage College Code Testing Platform</a:t>
            </a:r>
            <a:br>
              <a:rPr lang="en-CA" sz="5400"/>
            </a:br>
            <a:r>
              <a:rPr lang="en-CA" sz="5400"/>
              <a:t>HCCTP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22AB8-27EA-4C19-876D-385FF1B56659}"/>
              </a:ext>
            </a:extLst>
          </p:cNvPr>
          <p:cNvSpPr txBox="1"/>
          <p:nvPr/>
        </p:nvSpPr>
        <p:spPr>
          <a:xfrm>
            <a:off x="3424277" y="3560989"/>
            <a:ext cx="575166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                                                               Release 1 - Sprint 1</a:t>
            </a:r>
          </a:p>
          <a:p>
            <a:endParaRPr lang="en-US" sz="1200"/>
          </a:p>
          <a:p>
            <a:r>
              <a:rPr lang="en-US" sz="1200" b="1"/>
              <a:t>                     Sponsors: </a:t>
            </a:r>
            <a:r>
              <a:rPr lang="en-US" sz="1200"/>
              <a:t>Allan McDonald</a:t>
            </a:r>
          </a:p>
          <a:p>
            <a:endParaRPr lang="en-US" sz="1200"/>
          </a:p>
          <a:p>
            <a:r>
              <a:rPr lang="en-US" sz="1200" b="1"/>
              <a:t>      Development Team:</a:t>
            </a:r>
          </a:p>
          <a:p>
            <a:r>
              <a:rPr lang="en-US" sz="1200"/>
              <a:t>   Cameron </a:t>
            </a:r>
            <a:r>
              <a:rPr lang="en-US" sz="1200" err="1"/>
              <a:t>Radmore</a:t>
            </a:r>
            <a:r>
              <a:rPr lang="en-US" sz="1200"/>
              <a:t>, David House, Francis Manning, Kyle </a:t>
            </a:r>
            <a:r>
              <a:rPr lang="en-US" sz="1200" err="1"/>
              <a:t>Radmore</a:t>
            </a:r>
            <a:r>
              <a:rPr lang="en-US" sz="1200"/>
              <a:t>, Santiago Cifuentes, Serge Arseneault, Shuai Yan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1F56-9D9D-492B-A03B-A91EEF0B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12" y="165844"/>
            <a:ext cx="5486400" cy="1814400"/>
          </a:xfrm>
        </p:spPr>
        <p:txBody>
          <a:bodyPr/>
          <a:lstStyle/>
          <a:p>
            <a:r>
              <a:rPr lang="en-US" b="0"/>
              <a:t>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1DC4D-A5EF-4478-9CC3-630B08D0F4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51604EA-BE74-4BD5-98C4-BAC93E2611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2" b="2747"/>
          <a:stretch/>
        </p:blipFill>
        <p:spPr>
          <a:xfrm>
            <a:off x="1513776" y="-7336"/>
            <a:ext cx="6392753" cy="51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0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63F8-EED2-4632-BEEC-88B29EB2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Serilog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CC92CE5-B7D6-4315-9B4C-A4124B05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108" y="1559987"/>
            <a:ext cx="1285875" cy="828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D99B50-CCD5-403F-98C7-40CBDFC871F9}"/>
              </a:ext>
            </a:extLst>
          </p:cNvPr>
          <p:cNvSpPr txBox="1"/>
          <p:nvPr/>
        </p:nvSpPr>
        <p:spPr>
          <a:xfrm>
            <a:off x="5944095" y="2617901"/>
            <a:ext cx="25555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ctp@cegep-heritage.qc.ca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BA77906-E00C-4ABE-8CF3-424E102DC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08" y="1404881"/>
            <a:ext cx="5871410" cy="3446658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68C5B717-AE05-4250-8C56-62EB164249D5}"/>
              </a:ext>
            </a:extLst>
          </p:cNvPr>
          <p:cNvSpPr txBox="1"/>
          <p:nvPr/>
        </p:nvSpPr>
        <p:spPr>
          <a:xfrm>
            <a:off x="1201796" y="1402260"/>
            <a:ext cx="301720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olidFill>
                  <a:srgbClr val="0070C0"/>
                </a:solidFill>
              </a:rPr>
              <a:t>app</a:t>
            </a:r>
            <a:r>
              <a:rPr lang="en-US" err="1">
                <a:solidFill>
                  <a:srgbClr val="BA6B09"/>
                </a:solidFill>
              </a:rPr>
              <a:t>.UseSerilogRequestLogging</a:t>
            </a:r>
            <a:r>
              <a:rPr lang="en-US">
                <a:solidFill>
                  <a:srgbClr val="BA6B09"/>
                </a:solidFill>
              </a:rPr>
              <a:t>();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39DEDEC-D2F1-44FC-9CC9-5FF3F0EC0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499" y="3662008"/>
            <a:ext cx="2261937" cy="6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326C-FA2E-4081-B346-AEB3CD54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71" y="-422853"/>
            <a:ext cx="7968342" cy="1814400"/>
          </a:xfrm>
        </p:spPr>
        <p:txBody>
          <a:bodyPr/>
          <a:lstStyle/>
          <a:p>
            <a:r>
              <a:rPr lang="en-US" dirty="0"/>
              <a:t>Writes log events to the file (Plain Text)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44C2F-8A8F-4A76-91D5-B69557B78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960DD75-DC81-432E-AD8E-3D45C65F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83" y="772062"/>
            <a:ext cx="7542232" cy="472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5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326C-FA2E-4081-B346-AEB3CD54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35" y="-528989"/>
            <a:ext cx="8425542" cy="1814400"/>
          </a:xfrm>
        </p:spPr>
        <p:txBody>
          <a:bodyPr/>
          <a:lstStyle/>
          <a:p>
            <a:r>
              <a:rPr lang="en-US" dirty="0"/>
              <a:t>Writes log events to the file (</a:t>
            </a:r>
            <a:r>
              <a:rPr lang="en-US" b="0" dirty="0"/>
              <a:t>Compact Json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44C2F-8A8F-4A76-91D5-B69557B78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9" name="Picture 9" descr="Text, letter&#10;&#10;Description automatically generated">
            <a:extLst>
              <a:ext uri="{FF2B5EF4-FFF2-40B4-BE49-F238E27FC236}">
                <a16:creationId xmlns:a16="http://schemas.microsoft.com/office/drawing/2014/main" id="{5BF0EC2E-1C9B-4864-9934-14F1B2F3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36" y="754363"/>
            <a:ext cx="6719207" cy="40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Log Levels</a:t>
            </a:r>
            <a:endParaRPr/>
          </a:p>
        </p:txBody>
      </p:sp>
      <p:sp>
        <p:nvSpPr>
          <p:cNvPr id="559" name="Google Shape;559;p4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D359E-9648-427F-A9C7-427E13D13EEB}"/>
              </a:ext>
            </a:extLst>
          </p:cNvPr>
          <p:cNvSpPr txBox="1"/>
          <p:nvPr/>
        </p:nvSpPr>
        <p:spPr>
          <a:xfrm>
            <a:off x="3703403" y="1532945"/>
            <a:ext cx="47477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Disastrous errors that may</a:t>
            </a:r>
          </a:p>
          <a:p>
            <a:r>
              <a:rPr lang="en-US"/>
              <a:t>      leave the app unable to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C2F9E-590A-4769-BE97-2E9C5C802F45}"/>
              </a:ext>
            </a:extLst>
          </p:cNvPr>
          <p:cNvSpPr txBox="1"/>
          <p:nvPr/>
        </p:nvSpPr>
        <p:spPr>
          <a:xfrm>
            <a:off x="4007828" y="2051131"/>
            <a:ext cx="50803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Unhandled errors and exceptions</a:t>
            </a:r>
          </a:p>
          <a:p>
            <a:r>
              <a:rPr lang="en-US"/>
              <a:t>      that don't affect other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C301C-D2D2-427C-B5F0-58897FEA889C}"/>
              </a:ext>
            </a:extLst>
          </p:cNvPr>
          <p:cNvSpPr txBox="1"/>
          <p:nvPr/>
        </p:nvSpPr>
        <p:spPr>
          <a:xfrm>
            <a:off x="4363949" y="2680855"/>
            <a:ext cx="46112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Unexpected conditions that you can work</a:t>
            </a:r>
          </a:p>
          <a:p>
            <a:r>
              <a:rPr lang="en-US"/>
              <a:t>      around, such as handled exceptions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657C7-2C3D-45B7-9A3F-D947ECBE6729}"/>
              </a:ext>
            </a:extLst>
          </p:cNvPr>
          <p:cNvSpPr txBox="1"/>
          <p:nvPr/>
        </p:nvSpPr>
        <p:spPr>
          <a:xfrm>
            <a:off x="4730280" y="3309286"/>
            <a:ext cx="35450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For tracking normal application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DCF9A-4308-4F36-83CD-7128FF88239E}"/>
              </a:ext>
            </a:extLst>
          </p:cNvPr>
          <p:cNvSpPr txBox="1"/>
          <p:nvPr/>
        </p:nvSpPr>
        <p:spPr>
          <a:xfrm>
            <a:off x="5017000" y="3810801"/>
            <a:ext cx="39203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For tracking detailed information, </a:t>
            </a:r>
          </a:p>
          <a:p>
            <a:r>
              <a:rPr lang="en-US"/>
              <a:t>      especially during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CBD38-8ED7-4B7C-A79B-6DD9CDBFFA16}"/>
              </a:ext>
            </a:extLst>
          </p:cNvPr>
          <p:cNvSpPr txBox="1"/>
          <p:nvPr/>
        </p:nvSpPr>
        <p:spPr>
          <a:xfrm>
            <a:off x="5423137" y="453318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For very detailed, sensitive </a:t>
            </a:r>
          </a:p>
          <a:p>
            <a:r>
              <a:rPr lang="en-US"/>
              <a:t>      information - rarely used</a:t>
            </a:r>
          </a:p>
        </p:txBody>
      </p:sp>
      <p:pic>
        <p:nvPicPr>
          <p:cNvPr id="9" name="Picture 9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950BD8A2-FFC0-4F2B-BF1B-941D4ECA5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91" y="1266194"/>
            <a:ext cx="6590162" cy="38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4C9C-8F45-4AEF-873A-00DDE0CF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1" y="-496403"/>
            <a:ext cx="6035340" cy="1814400"/>
          </a:xfrm>
        </p:spPr>
        <p:txBody>
          <a:bodyPr/>
          <a:lstStyle/>
          <a:p>
            <a:r>
              <a:rPr lang="en-US"/>
              <a:t>Writes log events to the Email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24BFAC-AFBD-4BF6-85ED-2EF46F0AF4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C8775EF-73ED-4963-A1E5-9143B6D3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87" y="830929"/>
            <a:ext cx="6488027" cy="43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E678-00BE-455E-8DBB-E35001CD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Goals of this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9D3F-555D-4A84-B36D-44350313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202" y="1909300"/>
            <a:ext cx="6122598" cy="2764800"/>
          </a:xfrm>
        </p:spPr>
        <p:txBody>
          <a:bodyPr/>
          <a:lstStyle/>
          <a:p>
            <a:r>
              <a:rPr lang="en-US"/>
              <a:t>Show the current state of the project</a:t>
            </a:r>
          </a:p>
          <a:p>
            <a:pPr>
              <a:lnSpc>
                <a:spcPct val="114999"/>
              </a:lnSpc>
            </a:pPr>
            <a:r>
              <a:rPr lang="en-US"/>
              <a:t>Get confirmation on completed tasks</a:t>
            </a:r>
          </a:p>
          <a:p>
            <a:pPr>
              <a:lnSpc>
                <a:spcPct val="114999"/>
              </a:lnSpc>
            </a:pPr>
            <a:r>
              <a:rPr lang="en-US"/>
              <a:t>Discuss next Sprint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589B8-4D97-4C88-800A-335437EB6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87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B367-C9F0-4E13-A8A4-12B53FF2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B79D-72A1-4827-A2EE-0B00C05A3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Sprint 1 Commit</a:t>
            </a:r>
          </a:p>
          <a:p>
            <a:pPr>
              <a:lnSpc>
                <a:spcPct val="114999"/>
              </a:lnSpc>
            </a:pPr>
            <a:r>
              <a:rPr lang="en-US"/>
              <a:t>Demo</a:t>
            </a:r>
          </a:p>
          <a:p>
            <a:pPr>
              <a:lnSpc>
                <a:spcPct val="114999"/>
              </a:lnSpc>
            </a:pPr>
            <a:r>
              <a:rPr lang="en-US"/>
              <a:t>Sprint 2 Deliverables</a:t>
            </a:r>
          </a:p>
          <a:p>
            <a:pPr>
              <a:lnSpc>
                <a:spcPct val="114999"/>
              </a:lnSpc>
            </a:pPr>
            <a:r>
              <a:rPr lang="en-US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044BF-99E9-4D6F-BA65-0329B08002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416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6381390" cy="11490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r>
              <a:rPr lang="en-US"/>
              <a:t>Sprint 1 Commit</a:t>
            </a:r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Let’s start with the Sprint 1 Commit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5</a:t>
            </a:fld>
            <a:endParaRPr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D1F89E-BA45-4B82-B803-B0E299D5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499208"/>
            <a:ext cx="8832395" cy="21382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97DCC4-B0B6-4301-AE8E-EA88A0DE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A1AEF-AA82-4801-9A0D-DC70EC98CB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673600"/>
            <a:ext cx="482600" cy="24606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98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B132-814F-4874-9504-5C994FD3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9F74C-7A69-418A-B65D-52F210DCC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98" y="1510328"/>
            <a:ext cx="5486400" cy="2764800"/>
          </a:xfrm>
        </p:spPr>
        <p:txBody>
          <a:bodyPr/>
          <a:lstStyle/>
          <a:p>
            <a:r>
              <a:rPr lang="en-US"/>
              <a:t>Deliverables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591FBDF-5744-488A-A2F9-6AF40AA5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28" y="1920187"/>
            <a:ext cx="7239717" cy="294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42F3-D6C2-4F7A-8E27-E57DD096F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2409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457200" y="-488883"/>
            <a:ext cx="7697202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b="0"/>
              <a:t>Comparison of programming languages</a:t>
            </a:r>
            <a:endParaRPr lang="en-US"/>
          </a:p>
        </p:txBody>
      </p:sp>
      <p:sp>
        <p:nvSpPr>
          <p:cNvPr id="251" name="Google Shape;251;p2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61A0FF-0291-4AE6-8741-F2D5DD85E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425"/>
              </p:ext>
            </p:extLst>
          </p:nvPr>
        </p:nvGraphicFramePr>
        <p:xfrm>
          <a:off x="473743" y="751973"/>
          <a:ext cx="7879400" cy="4079458"/>
        </p:xfrm>
        <a:graphic>
          <a:graphicData uri="http://schemas.openxmlformats.org/drawingml/2006/table">
            <a:tbl>
              <a:tblPr firstRow="1" bandRow="1">
                <a:tableStyleId>{2EE3C9FA-EBAD-4885-90D2-0F3138BC2D0D}</a:tableStyleId>
              </a:tblPr>
              <a:tblGrid>
                <a:gridCol w="1969850">
                  <a:extLst>
                    <a:ext uri="{9D8B030D-6E8A-4147-A177-3AD203B41FA5}">
                      <a16:colId xmlns:a16="http://schemas.microsoft.com/office/drawing/2014/main" val="2799253170"/>
                    </a:ext>
                  </a:extLst>
                </a:gridCol>
                <a:gridCol w="1969850">
                  <a:extLst>
                    <a:ext uri="{9D8B030D-6E8A-4147-A177-3AD203B41FA5}">
                      <a16:colId xmlns:a16="http://schemas.microsoft.com/office/drawing/2014/main" val="78391289"/>
                    </a:ext>
                  </a:extLst>
                </a:gridCol>
                <a:gridCol w="1969850">
                  <a:extLst>
                    <a:ext uri="{9D8B030D-6E8A-4147-A177-3AD203B41FA5}">
                      <a16:colId xmlns:a16="http://schemas.microsoft.com/office/drawing/2014/main" val="327668222"/>
                    </a:ext>
                  </a:extLst>
                </a:gridCol>
                <a:gridCol w="1969850">
                  <a:extLst>
                    <a:ext uri="{9D8B030D-6E8A-4147-A177-3AD203B41FA5}">
                      <a16:colId xmlns:a16="http://schemas.microsoft.com/office/drawing/2014/main" val="2531916723"/>
                    </a:ext>
                  </a:extLst>
                </a:gridCol>
              </a:tblGrid>
              <a:tr h="6735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Language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Data Type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Default Value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Reference Type</a:t>
                      </a:r>
                      <a:endParaRPr lang="en-US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43145989"/>
                  </a:ext>
                </a:extLst>
              </a:tr>
              <a:tr h="68307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C#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out / ref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23117454"/>
                  </a:ext>
                </a:extLst>
              </a:tr>
              <a:tr h="68307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Java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0612043"/>
                  </a:ext>
                </a:extLst>
              </a:tr>
              <a:tr h="69255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JavaScript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39396472"/>
                  </a:ext>
                </a:extLst>
              </a:tr>
              <a:tr h="68307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PHP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88985151"/>
                  </a:ext>
                </a:extLst>
              </a:tr>
              <a:tr h="66409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Python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✅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❌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0690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397627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05DF77CD8A24B87694B672D9DD7F9" ma:contentTypeVersion="13" ma:contentTypeDescription="Create a new document." ma:contentTypeScope="" ma:versionID="4e492b563d85d074d778a2d5c12764b1">
  <xsd:schema xmlns:xsd="http://www.w3.org/2001/XMLSchema" xmlns:xs="http://www.w3.org/2001/XMLSchema" xmlns:p="http://schemas.microsoft.com/office/2006/metadata/properties" xmlns:ns3="d1680ccb-c4eb-4f75-b9eb-10ae4c8e669b" xmlns:ns4="3ed56b45-c9e6-4b11-acd9-8cd9c29a8333" targetNamespace="http://schemas.microsoft.com/office/2006/metadata/properties" ma:root="true" ma:fieldsID="0f4716600c86958ac0875ed94e287470" ns3:_="" ns4:_="">
    <xsd:import namespace="d1680ccb-c4eb-4f75-b9eb-10ae4c8e669b"/>
    <xsd:import namespace="3ed56b45-c9e6-4b11-acd9-8cd9c29a83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80ccb-c4eb-4f75-b9eb-10ae4c8e66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56b45-c9e6-4b11-acd9-8cd9c29a8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EBED67-9278-403E-981B-E2583E3286A3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d1680ccb-c4eb-4f75-b9eb-10ae4c8e669b"/>
    <ds:schemaRef ds:uri="3ed56b45-c9e6-4b11-acd9-8cd9c29a8333"/>
  </ds:schemaRefs>
</ds:datastoreItem>
</file>

<file path=customXml/itemProps2.xml><?xml version="1.0" encoding="utf-8"?>
<ds:datastoreItem xmlns:ds="http://schemas.openxmlformats.org/officeDocument/2006/customXml" ds:itemID="{91C71569-2E49-42A7-829A-5C95CCACA25D}">
  <ds:schemaRefs>
    <ds:schemaRef ds:uri="3ed56b45-c9e6-4b11-acd9-8cd9c29a8333"/>
    <ds:schemaRef ds:uri="d1680ccb-c4eb-4f75-b9eb-10ae4c8e66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B8B8CD-0E2C-48B2-83F2-312AF18830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On-screen Show (16:9)</PresentationFormat>
  <Paragraphs>80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Chivo</vt:lpstr>
      <vt:lpstr>Roboto Slab</vt:lpstr>
      <vt:lpstr>Calibri</vt:lpstr>
      <vt:lpstr>Arial</vt:lpstr>
      <vt:lpstr>Macmorris template</vt:lpstr>
      <vt:lpstr>Heritage College Code Testing Platform HCCTP</vt:lpstr>
      <vt:lpstr>Goals of this Meeting</vt:lpstr>
      <vt:lpstr>Agenda</vt:lpstr>
      <vt:lpstr> Sprint 1 Commit</vt:lpstr>
      <vt:lpstr>PowerPoint Presentation</vt:lpstr>
      <vt:lpstr>Demo</vt:lpstr>
      <vt:lpstr>Sprint 2</vt:lpstr>
      <vt:lpstr>Questions?</vt:lpstr>
      <vt:lpstr>Comparison of programming languages</vt:lpstr>
      <vt:lpstr>Error</vt:lpstr>
      <vt:lpstr>Serilog</vt:lpstr>
      <vt:lpstr>Writes log events to the file (Plain Text)</vt:lpstr>
      <vt:lpstr>Writes log events to the file (Compact Json)</vt:lpstr>
      <vt:lpstr>Log Levels</vt:lpstr>
      <vt:lpstr>Writes log events to the Email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Heritage College Code Testing Platform HCCTP</dc:title>
  <dc:creator>Cifuentes, Santiago</dc:creator>
  <cp:lastModifiedBy>Radmore, Cameron</cp:lastModifiedBy>
  <cp:revision>29</cp:revision>
  <dcterms:modified xsi:type="dcterms:W3CDTF">2021-12-08T16:35:15Z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0x01010034D05DF77CD8A24B87694B672D9DD7F9</vt:lpwstr>
  </property>
</Properties>
</file>