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70" r:id="rId4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25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D1145-63DE-49C8-A59A-533A48FC4A0D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CB7CE-CF20-4236-8B09-F1D98A74F06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8836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07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03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043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114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5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233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260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993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478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730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E18-74FB-4994-9DD3-8FB452F92343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0608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9E18-74FB-4994-9DD3-8FB452F92343}" type="datetimeFigureOut">
              <a:rPr lang="en-NZ" smtClean="0"/>
              <a:t>31/08/2017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BD1FD-07F8-42B1-A9DE-699C404AA6C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072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85C104-C64E-4A16-AEF1-3FFD7C07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23" y="1055966"/>
            <a:ext cx="3300414" cy="51477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2FFD83-F8A1-4EEC-A443-12A5F16AD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58" y="525448"/>
            <a:ext cx="825166" cy="81303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67C711-D806-4A43-9C2A-8FACADF5C6D9}"/>
              </a:ext>
            </a:extLst>
          </p:cNvPr>
          <p:cNvSpPr txBox="1">
            <a:spLocks/>
          </p:cNvSpPr>
          <p:nvPr/>
        </p:nvSpPr>
        <p:spPr>
          <a:xfrm>
            <a:off x="1799724" y="485412"/>
            <a:ext cx="6143256" cy="49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Feature: ‘Mean Duration of Similar Trips’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14D495-DD67-41AB-B312-43C9FA8AE924}"/>
              </a:ext>
            </a:extLst>
          </p:cNvPr>
          <p:cNvSpPr txBox="1">
            <a:spLocks/>
          </p:cNvSpPr>
          <p:nvPr/>
        </p:nvSpPr>
        <p:spPr>
          <a:xfrm>
            <a:off x="5482522" y="1055965"/>
            <a:ext cx="5462777" cy="5509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For each trip in the Test set:</a:t>
            </a:r>
          </a:p>
          <a:p>
            <a:pPr marL="514350" indent="-514350" algn="l">
              <a:buFont typeface="+mj-lt"/>
              <a:buAutoNum type="alphaLcParenR"/>
            </a:pPr>
            <a:r>
              <a:rPr lang="en-NZ" sz="2800" dirty="0"/>
              <a:t>Find all ‘Similar Trips’ in the Train set: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2400" dirty="0"/>
              <a:t>Pickup location within 600m of and drop-off location with 600m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2400" dirty="0"/>
              <a:t>Pickup Time +/- 120 minutes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2400" dirty="0"/>
              <a:t>Within same ‘Day Group’ 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NZ" sz="2400" dirty="0"/>
              <a:t>M, F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NZ" sz="2400" dirty="0"/>
              <a:t>T, W, T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NZ" sz="2400" dirty="0"/>
              <a:t>S, S 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NZ" sz="2800" dirty="0"/>
              <a:t>Calculate the count, mean, SD and ‘SD percentage of mean’.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C0E16-2B09-4551-94DE-4823DBA6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23" y="1085816"/>
            <a:ext cx="3300414" cy="514774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CE27FB3-64FC-40E2-9359-B42B8B51B17A}"/>
              </a:ext>
            </a:extLst>
          </p:cNvPr>
          <p:cNvSpPr/>
          <p:nvPr/>
        </p:nvSpPr>
        <p:spPr>
          <a:xfrm>
            <a:off x="3713480" y="3170142"/>
            <a:ext cx="282742" cy="288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763422-D854-4A67-9642-B9E9F80F94E3}"/>
              </a:ext>
            </a:extLst>
          </p:cNvPr>
          <p:cNvSpPr/>
          <p:nvPr/>
        </p:nvSpPr>
        <p:spPr>
          <a:xfrm>
            <a:off x="2514600" y="4271439"/>
            <a:ext cx="282742" cy="288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796756-3371-4F25-8453-3094FE252949}"/>
              </a:ext>
            </a:extLst>
          </p:cNvPr>
          <p:cNvCxnSpPr>
            <a:cxnSpLocks/>
          </p:cNvCxnSpPr>
          <p:nvPr/>
        </p:nvCxnSpPr>
        <p:spPr>
          <a:xfrm flipV="1">
            <a:off x="2655971" y="3251200"/>
            <a:ext cx="1165183" cy="10972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A8F1B7-FB73-456F-8364-B7DEB824C908}"/>
              </a:ext>
            </a:extLst>
          </p:cNvPr>
          <p:cNvCxnSpPr>
            <a:cxnSpLocks/>
          </p:cNvCxnSpPr>
          <p:nvPr/>
        </p:nvCxnSpPr>
        <p:spPr>
          <a:xfrm flipV="1">
            <a:off x="2637477" y="3357059"/>
            <a:ext cx="1254363" cy="11689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205023-E973-4473-99F8-E6F6210AA2FB}"/>
              </a:ext>
            </a:extLst>
          </p:cNvPr>
          <p:cNvCxnSpPr>
            <a:cxnSpLocks/>
          </p:cNvCxnSpPr>
          <p:nvPr/>
        </p:nvCxnSpPr>
        <p:spPr>
          <a:xfrm flipV="1">
            <a:off x="2671384" y="3291840"/>
            <a:ext cx="1250376" cy="11322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E0ECE0-3054-4AE0-BC99-BC16CF0B8F71}"/>
              </a:ext>
            </a:extLst>
          </p:cNvPr>
          <p:cNvCxnSpPr>
            <a:cxnSpLocks/>
          </p:cNvCxnSpPr>
          <p:nvPr/>
        </p:nvCxnSpPr>
        <p:spPr>
          <a:xfrm flipV="1">
            <a:off x="2581509" y="3799840"/>
            <a:ext cx="240283" cy="589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71F600-6023-482C-9B33-077D45092CFC}"/>
              </a:ext>
            </a:extLst>
          </p:cNvPr>
          <p:cNvCxnSpPr>
            <a:cxnSpLocks/>
          </p:cNvCxnSpPr>
          <p:nvPr/>
        </p:nvCxnSpPr>
        <p:spPr>
          <a:xfrm flipH="1">
            <a:off x="3238232" y="3230991"/>
            <a:ext cx="653608" cy="2996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4B6A7D3-26ED-4B17-BFDD-4094E6E09FAB}"/>
              </a:ext>
            </a:extLst>
          </p:cNvPr>
          <p:cNvSpPr/>
          <p:nvPr/>
        </p:nvSpPr>
        <p:spPr>
          <a:xfrm flipV="1">
            <a:off x="3826893" y="3285070"/>
            <a:ext cx="61005" cy="74507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282BD0E-D893-45B1-8B62-13827F5000B5}"/>
              </a:ext>
            </a:extLst>
          </p:cNvPr>
          <p:cNvSpPr/>
          <p:nvPr/>
        </p:nvSpPr>
        <p:spPr>
          <a:xfrm flipV="1">
            <a:off x="2631403" y="4385732"/>
            <a:ext cx="61005" cy="74507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3BF8B9-83E8-4941-BE4D-8246DAF77234}"/>
              </a:ext>
            </a:extLst>
          </p:cNvPr>
          <p:cNvCxnSpPr>
            <a:cxnSpLocks/>
          </p:cNvCxnSpPr>
          <p:nvPr/>
        </p:nvCxnSpPr>
        <p:spPr>
          <a:xfrm flipV="1">
            <a:off x="2738882" y="4437505"/>
            <a:ext cx="295404" cy="326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4130E8E-F363-45DA-9EAE-C8D8664A0C5D}"/>
              </a:ext>
            </a:extLst>
          </p:cNvPr>
          <p:cNvSpPr txBox="1"/>
          <p:nvPr/>
        </p:nvSpPr>
        <p:spPr>
          <a:xfrm>
            <a:off x="3657600" y="2831254"/>
            <a:ext cx="9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C00CC"/>
                </a:solidFill>
              </a:rPr>
              <a:t>Drop-off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77FDC5-D537-4105-B3EE-B69A4DA312E9}"/>
              </a:ext>
            </a:extLst>
          </p:cNvPr>
          <p:cNvSpPr txBox="1"/>
          <p:nvPr/>
        </p:nvSpPr>
        <p:spPr>
          <a:xfrm>
            <a:off x="1998469" y="4453842"/>
            <a:ext cx="81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C00CC"/>
                </a:solidFill>
              </a:rPr>
              <a:t>Pickup</a:t>
            </a:r>
          </a:p>
        </p:txBody>
      </p:sp>
    </p:spTree>
    <p:extLst>
      <p:ext uri="{BB962C8B-B14F-4D97-AF65-F5344CB8AC3E}">
        <p14:creationId xmlns:p14="http://schemas.microsoft.com/office/powerpoint/2010/main" val="22500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805739" y="567957"/>
            <a:ext cx="8644547" cy="49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Exploration 1: Replace Existing Target with New Feature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30270" y="1367435"/>
            <a:ext cx="1724130" cy="7141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Baseline Submit File</a:t>
            </a:r>
            <a:endParaRPr lang="en-NZ" sz="24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630228" y="5084228"/>
            <a:ext cx="2022110" cy="1147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400" dirty="0"/>
              <a:t>Kernel: https://www.kaggle.com/gaborfodor/from-eda-to-the-top-lb-0-367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DBA4D-DC8A-450F-A554-473E920C9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4" y="393101"/>
            <a:ext cx="825166" cy="81303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8CCF5C-C9D1-4A93-9095-5A1CFA1BBBAC}"/>
              </a:ext>
            </a:extLst>
          </p:cNvPr>
          <p:cNvSpPr txBox="1">
            <a:spLocks/>
          </p:cNvSpPr>
          <p:nvPr/>
        </p:nvSpPr>
        <p:spPr>
          <a:xfrm>
            <a:off x="4271421" y="1367435"/>
            <a:ext cx="1724130" cy="7141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New Feature</a:t>
            </a:r>
            <a:endParaRPr lang="en-NZ" sz="2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4CBD38B-9570-4B40-BAF2-EA8D1EDB3745}"/>
              </a:ext>
            </a:extLst>
          </p:cNvPr>
          <p:cNvSpPr txBox="1">
            <a:spLocks/>
          </p:cNvSpPr>
          <p:nvPr/>
        </p:nvSpPr>
        <p:spPr>
          <a:xfrm>
            <a:off x="7061571" y="1343330"/>
            <a:ext cx="1724130" cy="7141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New  Submit File</a:t>
            </a:r>
            <a:endParaRPr lang="en-NZ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48560-104E-48D8-B675-B94D6ABC8A94}"/>
              </a:ext>
            </a:extLst>
          </p:cNvPr>
          <p:cNvSpPr txBox="1">
            <a:spLocks/>
          </p:cNvSpPr>
          <p:nvPr/>
        </p:nvSpPr>
        <p:spPr>
          <a:xfrm>
            <a:off x="1730270" y="2057440"/>
            <a:ext cx="1822027" cy="3007359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.38948</a:t>
            </a:r>
          </a:p>
          <a:p>
            <a:pPr algn="ctr"/>
            <a:endParaRPr lang="en-NZ" dirty="0"/>
          </a:p>
          <a:p>
            <a:pPr algn="ctr"/>
            <a:r>
              <a:rPr lang="en-NZ" dirty="0"/>
              <a:t>184</a:t>
            </a:r>
            <a:r>
              <a:rPr lang="en-NZ" baseline="30000" dirty="0"/>
              <a:t>th</a:t>
            </a:r>
            <a:r>
              <a:rPr lang="en-NZ" dirty="0"/>
              <a:t> of 941</a:t>
            </a:r>
          </a:p>
          <a:p>
            <a:pPr algn="ctr"/>
            <a:r>
              <a:rPr lang="en-NZ" dirty="0"/>
              <a:t>Top 20%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3C35A5-72F2-42D8-9985-5876179121B5}"/>
              </a:ext>
            </a:extLst>
          </p:cNvPr>
          <p:cNvSpPr txBox="1">
            <a:spLocks/>
          </p:cNvSpPr>
          <p:nvPr/>
        </p:nvSpPr>
        <p:spPr>
          <a:xfrm>
            <a:off x="3970008" y="2076869"/>
            <a:ext cx="2326957" cy="3007359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Where count&gt;=8 and SDP &lt;=0.35:</a:t>
            </a:r>
          </a:p>
          <a:p>
            <a:pPr algn="ctr"/>
            <a:r>
              <a:rPr lang="en-NZ" dirty="0"/>
              <a:t>Replace Target with NF (mean </a:t>
            </a:r>
            <a:r>
              <a:rPr lang="en-NZ" dirty="0" err="1"/>
              <a:t>trip_duration</a:t>
            </a:r>
            <a:r>
              <a:rPr lang="en-NZ" dirty="0"/>
              <a:t> of similar trips)</a:t>
            </a:r>
          </a:p>
          <a:p>
            <a:pPr algn="ctr"/>
            <a:r>
              <a:rPr lang="en-NZ" dirty="0"/>
              <a:t>    </a:t>
            </a:r>
          </a:p>
          <a:p>
            <a:pPr algn="ctr"/>
            <a:r>
              <a:rPr lang="en-NZ" dirty="0"/>
              <a:t>(24,774 rows adjusted)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51DE7-0CF6-494C-8CFE-78066B7B6360}"/>
              </a:ext>
            </a:extLst>
          </p:cNvPr>
          <p:cNvSpPr txBox="1">
            <a:spLocks/>
          </p:cNvSpPr>
          <p:nvPr/>
        </p:nvSpPr>
        <p:spPr>
          <a:xfrm>
            <a:off x="7061571" y="2076869"/>
            <a:ext cx="1822027" cy="3007359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.39117</a:t>
            </a:r>
          </a:p>
          <a:p>
            <a:pPr algn="ctr"/>
            <a:endParaRPr lang="en-NZ" dirty="0"/>
          </a:p>
          <a:p>
            <a:pPr algn="ctr"/>
            <a:r>
              <a:rPr lang="en-NZ" dirty="0"/>
              <a:t>No improvement</a:t>
            </a:r>
          </a:p>
          <a:p>
            <a:pPr algn="ctr"/>
            <a:endParaRPr lang="en-NZ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36044DB-3F3D-4CA2-A1FF-04BBC38F3E7A}"/>
              </a:ext>
            </a:extLst>
          </p:cNvPr>
          <p:cNvSpPr/>
          <p:nvPr/>
        </p:nvSpPr>
        <p:spPr>
          <a:xfrm>
            <a:off x="6367793" y="3275748"/>
            <a:ext cx="62992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3F593FCF-FEBB-4476-A166-AD236B001A59}"/>
              </a:ext>
            </a:extLst>
          </p:cNvPr>
          <p:cNvSpPr/>
          <p:nvPr/>
        </p:nvSpPr>
        <p:spPr>
          <a:xfrm>
            <a:off x="3579230" y="3387508"/>
            <a:ext cx="382377" cy="38608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5E498BC-A9EA-4FD6-B4C9-BE52DFBF3A93}"/>
              </a:ext>
            </a:extLst>
          </p:cNvPr>
          <p:cNvSpPr txBox="1">
            <a:spLocks/>
          </p:cNvSpPr>
          <p:nvPr/>
        </p:nvSpPr>
        <p:spPr>
          <a:xfrm>
            <a:off x="9101911" y="2076869"/>
            <a:ext cx="2585471" cy="3694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200" dirty="0"/>
              <a:t>Next steps: </a:t>
            </a:r>
          </a:p>
          <a:p>
            <a:pPr marL="358775" lvl="1" indent="-179388" algn="l">
              <a:buFont typeface="Arial" panose="020B0604020202020204" pitchFamily="34" charset="0"/>
              <a:buChar char="•"/>
            </a:pPr>
            <a:r>
              <a:rPr lang="en-NZ" sz="2200" dirty="0"/>
              <a:t>Include trips in opposite direction as ‘similar trips’</a:t>
            </a:r>
          </a:p>
          <a:p>
            <a:pPr marL="358775" lvl="1" indent="-179388" algn="l">
              <a:buFont typeface="Arial" panose="020B0604020202020204" pitchFamily="34" charset="0"/>
              <a:buChar char="•"/>
            </a:pPr>
            <a:r>
              <a:rPr lang="en-NZ" sz="2200" dirty="0"/>
              <a:t>Calculate NF for Train and process through Xgboost model</a:t>
            </a:r>
          </a:p>
        </p:txBody>
      </p:sp>
    </p:spTree>
    <p:extLst>
      <p:ext uri="{BB962C8B-B14F-4D97-AF65-F5344CB8AC3E}">
        <p14:creationId xmlns:p14="http://schemas.microsoft.com/office/powerpoint/2010/main" val="176561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4524735-E743-4F56-AAD2-C1473004E77A}"/>
              </a:ext>
            </a:extLst>
          </p:cNvPr>
          <p:cNvSpPr txBox="1">
            <a:spLocks/>
          </p:cNvSpPr>
          <p:nvPr/>
        </p:nvSpPr>
        <p:spPr>
          <a:xfrm>
            <a:off x="3542585" y="2056550"/>
            <a:ext cx="2553414" cy="3007359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If count&gt;=X and SDP &lt;.X:</a:t>
            </a:r>
          </a:p>
          <a:p>
            <a:pPr algn="ctr"/>
            <a:r>
              <a:rPr lang="en-NZ" dirty="0"/>
              <a:t>Then NF= ‘Mean Duration of Similar Trips’</a:t>
            </a:r>
          </a:p>
          <a:p>
            <a:pPr algn="ctr"/>
            <a:r>
              <a:rPr lang="en-NZ" dirty="0"/>
              <a:t>Else NF = -1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C4D3A-B35E-4759-BE32-DAA4B6C0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74" y="393101"/>
            <a:ext cx="825166" cy="81303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28DBF2-53EC-4229-A228-1611E1AA453F}"/>
              </a:ext>
            </a:extLst>
          </p:cNvPr>
          <p:cNvSpPr txBox="1">
            <a:spLocks/>
          </p:cNvSpPr>
          <p:nvPr/>
        </p:nvSpPr>
        <p:spPr>
          <a:xfrm>
            <a:off x="1805739" y="567957"/>
            <a:ext cx="8205247" cy="498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2800" dirty="0"/>
              <a:t>Exploration 2: As a New Feature in the Xgboost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3B8868-6D88-4929-9858-63E4032ACA04}"/>
              </a:ext>
            </a:extLst>
          </p:cNvPr>
          <p:cNvSpPr txBox="1">
            <a:spLocks/>
          </p:cNvSpPr>
          <p:nvPr/>
        </p:nvSpPr>
        <p:spPr>
          <a:xfrm>
            <a:off x="1730270" y="1367435"/>
            <a:ext cx="1724130" cy="7141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Train Dataset</a:t>
            </a:r>
            <a:endParaRPr lang="en-NZ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264387-154C-4FBE-8A49-C6552C837ED5}"/>
              </a:ext>
            </a:extLst>
          </p:cNvPr>
          <p:cNvSpPr txBox="1">
            <a:spLocks/>
          </p:cNvSpPr>
          <p:nvPr/>
        </p:nvSpPr>
        <p:spPr>
          <a:xfrm>
            <a:off x="1671585" y="5247516"/>
            <a:ext cx="1998047" cy="806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400" dirty="0"/>
              <a:t>Kernel: https://www.kaggle.com/gaborfodor/from-eda-to-the-top-lb-0-367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8B7A64A-A2C4-4EA1-9D85-91E281071A12}"/>
              </a:ext>
            </a:extLst>
          </p:cNvPr>
          <p:cNvSpPr txBox="1">
            <a:spLocks/>
          </p:cNvSpPr>
          <p:nvPr/>
        </p:nvSpPr>
        <p:spPr>
          <a:xfrm>
            <a:off x="3585047" y="2086002"/>
            <a:ext cx="2196986" cy="478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sz="1600" dirty="0"/>
              <a:t>Add New Feature (NF)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C629E15-8D2C-4BA5-B1F5-FC0FBD7EEDC6}"/>
              </a:ext>
            </a:extLst>
          </p:cNvPr>
          <p:cNvSpPr txBox="1">
            <a:spLocks/>
          </p:cNvSpPr>
          <p:nvPr/>
        </p:nvSpPr>
        <p:spPr>
          <a:xfrm>
            <a:off x="7583960" y="1343330"/>
            <a:ext cx="1724130" cy="7141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New  Submit File</a:t>
            </a:r>
            <a:endParaRPr lang="en-NZ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2AF1F-2FB6-423A-9DB2-6D39231C6485}"/>
              </a:ext>
            </a:extLst>
          </p:cNvPr>
          <p:cNvSpPr txBox="1">
            <a:spLocks/>
          </p:cNvSpPr>
          <p:nvPr/>
        </p:nvSpPr>
        <p:spPr>
          <a:xfrm>
            <a:off x="1730270" y="2057440"/>
            <a:ext cx="1822027" cy="3007359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NZ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10E4B-433B-439E-ACFC-51D1DDD58509}"/>
              </a:ext>
            </a:extLst>
          </p:cNvPr>
          <p:cNvSpPr txBox="1">
            <a:spLocks/>
          </p:cNvSpPr>
          <p:nvPr/>
        </p:nvSpPr>
        <p:spPr>
          <a:xfrm>
            <a:off x="7583960" y="2076869"/>
            <a:ext cx="1822027" cy="3007359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.?????</a:t>
            </a:r>
          </a:p>
          <a:p>
            <a:pPr algn="ctr"/>
            <a:endParaRPr lang="en-NZ" dirty="0"/>
          </a:p>
          <a:p>
            <a:pPr algn="ctr"/>
            <a:r>
              <a:rPr lang="en-NZ" dirty="0"/>
              <a:t>Xx of xx</a:t>
            </a:r>
          </a:p>
          <a:p>
            <a:pPr algn="ctr"/>
            <a:r>
              <a:rPr lang="en-NZ" dirty="0"/>
              <a:t>Top ??%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CBC3F0B-086E-462E-B690-703ABFF7AD48}"/>
              </a:ext>
            </a:extLst>
          </p:cNvPr>
          <p:cNvSpPr/>
          <p:nvPr/>
        </p:nvSpPr>
        <p:spPr>
          <a:xfrm>
            <a:off x="6265333" y="2799543"/>
            <a:ext cx="1176579" cy="137283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DFB07-0E1E-4D52-8312-66B72AFD3A41}"/>
              </a:ext>
            </a:extLst>
          </p:cNvPr>
          <p:cNvSpPr txBox="1"/>
          <p:nvPr/>
        </p:nvSpPr>
        <p:spPr>
          <a:xfrm>
            <a:off x="6184184" y="3162792"/>
            <a:ext cx="110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Xgboost Model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4B639C6-BB14-4583-AE27-3E66D1F089CE}"/>
              </a:ext>
            </a:extLst>
          </p:cNvPr>
          <p:cNvSpPr/>
          <p:nvPr/>
        </p:nvSpPr>
        <p:spPr>
          <a:xfrm>
            <a:off x="4483726" y="1585765"/>
            <a:ext cx="399627" cy="352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948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235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Radford</dc:creator>
  <cp:lastModifiedBy>Alan Radford</cp:lastModifiedBy>
  <cp:revision>47</cp:revision>
  <cp:lastPrinted>2017-08-31T04:31:10Z</cp:lastPrinted>
  <dcterms:created xsi:type="dcterms:W3CDTF">2017-02-24T02:54:54Z</dcterms:created>
  <dcterms:modified xsi:type="dcterms:W3CDTF">2017-08-31T04:46:00Z</dcterms:modified>
</cp:coreProperties>
</file>