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71" r:id="rId2"/>
    <p:sldId id="275" r:id="rId3"/>
    <p:sldId id="280" r:id="rId4"/>
    <p:sldId id="288" r:id="rId5"/>
    <p:sldId id="281" r:id="rId6"/>
    <p:sldId id="277" r:id="rId7"/>
    <p:sldId id="278" r:id="rId8"/>
    <p:sldId id="282" r:id="rId9"/>
    <p:sldId id="283" r:id="rId10"/>
    <p:sldId id="284" r:id="rId11"/>
    <p:sldId id="285" r:id="rId12"/>
    <p:sldId id="287" r:id="rId13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3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D1145-63DE-49C8-A59A-533A48FC4A0D}" type="datetimeFigureOut">
              <a:rPr lang="en-NZ" smtClean="0"/>
              <a:t>14/09/2017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CB7CE-CF20-4236-8B09-F1D98A74F0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8836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14/09/2017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07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14/09/2017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03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14/09/2017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043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14/09/2017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114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14/09/2017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5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14/09/2017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233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14/09/2017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260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14/09/2017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993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14/09/2017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0478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14/09/2017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730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14/09/2017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608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49E18-74FB-4994-9DD3-8FB452F92343}" type="datetimeFigureOut">
              <a:rPr lang="en-NZ" smtClean="0"/>
              <a:t>14/09/2017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072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805738" y="341075"/>
            <a:ext cx="8885178" cy="813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3200" dirty="0"/>
              <a:t>Plan B: Just tune it!    </a:t>
            </a:r>
          </a:p>
          <a:p>
            <a:pPr algn="l"/>
            <a:r>
              <a:rPr lang="en-NZ" sz="3200" dirty="0"/>
              <a:t>Bayesian Optimisation for Hyperparameter Tuning</a:t>
            </a:r>
          </a:p>
          <a:p>
            <a:pPr algn="l"/>
            <a:r>
              <a:rPr lang="en-NZ" sz="32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DBA4D-DC8A-450F-A554-473E920C9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74" y="393101"/>
            <a:ext cx="825166" cy="81303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783F685-FEEA-4F8E-B87E-A15C4B4B940D}"/>
              </a:ext>
            </a:extLst>
          </p:cNvPr>
          <p:cNvSpPr txBox="1">
            <a:spLocks/>
          </p:cNvSpPr>
          <p:nvPr/>
        </p:nvSpPr>
        <p:spPr>
          <a:xfrm>
            <a:off x="1805738" y="1611455"/>
            <a:ext cx="9209592" cy="3256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800" dirty="0"/>
              <a:t>Using the same kernel: https://www.kaggle.com/gaborfodor/from-eda-to-the-top-lb-0-367 </a:t>
            </a:r>
          </a:p>
          <a:p>
            <a:pPr algn="l"/>
            <a:endParaRPr lang="en-NZ" sz="1800" dirty="0"/>
          </a:p>
          <a:p>
            <a:pPr algn="l"/>
            <a:r>
              <a:rPr lang="en-NZ" sz="1800" dirty="0"/>
              <a:t>Python Package:</a:t>
            </a:r>
          </a:p>
          <a:p>
            <a:pPr algn="l">
              <a:tabLst>
                <a:tab pos="447675" algn="l"/>
              </a:tabLst>
            </a:pPr>
            <a:r>
              <a:rPr lang="en-NZ" sz="1800" dirty="0"/>
              <a:t>	‘pip install </a:t>
            </a:r>
            <a:r>
              <a:rPr lang="en-NZ" sz="1800" dirty="0" err="1"/>
              <a:t>bayesianoptomization</a:t>
            </a:r>
            <a:r>
              <a:rPr lang="en-NZ" sz="1800" dirty="0"/>
              <a:t>’	</a:t>
            </a:r>
          </a:p>
          <a:p>
            <a:pPr algn="l">
              <a:tabLst>
                <a:tab pos="447675" algn="l"/>
              </a:tabLst>
            </a:pPr>
            <a:r>
              <a:rPr lang="en-NZ" sz="1800" dirty="0"/>
              <a:t>	refer: https://github.com/fmfn/BayesianOptimization/blob/master/README.md</a:t>
            </a:r>
          </a:p>
          <a:p>
            <a:pPr algn="l">
              <a:tabLst>
                <a:tab pos="447675" algn="l"/>
              </a:tabLst>
            </a:pPr>
            <a:r>
              <a:rPr lang="en-NZ" sz="1800" dirty="0"/>
              <a:t>		 https://www.kaggle.com/omarito/xgboost-bayesianoptimization</a:t>
            </a:r>
          </a:p>
          <a:p>
            <a:pPr algn="l"/>
            <a:endParaRPr lang="en-NZ" sz="1800" dirty="0"/>
          </a:p>
          <a:p>
            <a:pPr algn="l"/>
            <a:r>
              <a:rPr lang="en-NZ" sz="1800" dirty="0"/>
              <a:t>Paper: ‘Practical Bayesian </a:t>
            </a:r>
            <a:r>
              <a:rPr lang="en-NZ" sz="1800" dirty="0" err="1"/>
              <a:t>Optomization</a:t>
            </a:r>
            <a:r>
              <a:rPr lang="en-NZ" sz="1800" dirty="0"/>
              <a:t> of Machine Learning Algorithms’ </a:t>
            </a:r>
          </a:p>
          <a:p>
            <a:pPr algn="l"/>
            <a:r>
              <a:rPr lang="en-NZ" sz="1800" dirty="0"/>
              <a:t>Bayesian Optimization information on YouTube:</a:t>
            </a:r>
          </a:p>
          <a:p>
            <a:pPr lvl="1" algn="l"/>
            <a:r>
              <a:rPr lang="en-NZ" sz="1800" dirty="0"/>
              <a:t>Machine learning - Introduction to Gaussian processes – Nando de Freitas</a:t>
            </a:r>
          </a:p>
          <a:p>
            <a:pPr lvl="1" algn="l"/>
            <a:r>
              <a:rPr lang="en-NZ" sz="1800" dirty="0"/>
              <a:t>Machine learning - Gaussian processes – Nando de Freitas</a:t>
            </a:r>
          </a:p>
          <a:p>
            <a:pPr lvl="1" algn="l"/>
            <a:r>
              <a:rPr lang="en-NZ" sz="1800" dirty="0"/>
              <a:t>Machine learning - Bayesian optimization and multi-armed bandits– Nando de Freitas</a:t>
            </a:r>
          </a:p>
          <a:p>
            <a:pPr algn="l"/>
            <a:r>
              <a:rPr lang="en-NZ" sz="1800" b="1" dirty="0"/>
              <a:t> </a:t>
            </a:r>
          </a:p>
          <a:p>
            <a:pPr algn="l"/>
            <a:endParaRPr lang="en-NZ" sz="1800" dirty="0"/>
          </a:p>
          <a:p>
            <a:pPr algn="l"/>
            <a:endParaRPr lang="en-NZ" sz="1800" dirty="0"/>
          </a:p>
          <a:p>
            <a:pPr algn="l"/>
            <a:endParaRPr lang="en-NZ" sz="1800" dirty="0"/>
          </a:p>
          <a:p>
            <a:pPr algn="l"/>
            <a:endParaRPr lang="en-NZ" sz="1800" dirty="0"/>
          </a:p>
          <a:p>
            <a:pPr algn="l"/>
            <a:endParaRPr lang="en-NZ" sz="1800" dirty="0"/>
          </a:p>
          <a:p>
            <a:pPr algn="l"/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3133443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805738" y="362330"/>
            <a:ext cx="9620824" cy="843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800" dirty="0"/>
              <a:t>Plan B: Just tune it!  -  Bayesian Optimisation for Hyperparameter Tuning (continued)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DBA4D-DC8A-450F-A554-473E920C9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74" y="393101"/>
            <a:ext cx="825166" cy="81303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3F0215-C2A7-4A44-B479-52C0237FE4E7}"/>
              </a:ext>
            </a:extLst>
          </p:cNvPr>
          <p:cNvSpPr txBox="1">
            <a:spLocks/>
          </p:cNvSpPr>
          <p:nvPr/>
        </p:nvSpPr>
        <p:spPr>
          <a:xfrm>
            <a:off x="1805738" y="776251"/>
            <a:ext cx="9343380" cy="429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dirty="0"/>
              <a:t>Output – 1 of 3</a:t>
            </a:r>
            <a:endParaRPr lang="en-NZ" sz="11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3A3DD4-A115-46A4-B425-FC4DA7BF3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676" y="1281647"/>
            <a:ext cx="7360497" cy="49531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DC18A6-05B8-4CB3-AE13-D1C75BCB6915}"/>
              </a:ext>
            </a:extLst>
          </p:cNvPr>
          <p:cNvSpPr/>
          <p:nvPr/>
        </p:nvSpPr>
        <p:spPr>
          <a:xfrm>
            <a:off x="1722933" y="2002439"/>
            <a:ext cx="7822119" cy="177014"/>
          </a:xfrm>
          <a:prstGeom prst="rect">
            <a:avLst/>
          </a:prstGeom>
          <a:solidFill>
            <a:schemeClr val="accent4">
              <a:lumMod val="20000"/>
              <a:lumOff val="8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5E9CF9-CA07-44B2-AEA4-5A2CA9B70701}"/>
              </a:ext>
            </a:extLst>
          </p:cNvPr>
          <p:cNvSpPr/>
          <p:nvPr/>
        </p:nvSpPr>
        <p:spPr>
          <a:xfrm>
            <a:off x="1722933" y="1830396"/>
            <a:ext cx="7822119" cy="177014"/>
          </a:xfrm>
          <a:prstGeom prst="rect">
            <a:avLst/>
          </a:prstGeom>
          <a:solidFill>
            <a:schemeClr val="accent4">
              <a:lumMod val="20000"/>
              <a:lumOff val="8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9FDB52-8621-4836-9761-49D17274E4E6}"/>
              </a:ext>
            </a:extLst>
          </p:cNvPr>
          <p:cNvSpPr/>
          <p:nvPr/>
        </p:nvSpPr>
        <p:spPr>
          <a:xfrm>
            <a:off x="1722933" y="5349491"/>
            <a:ext cx="7822119" cy="177014"/>
          </a:xfrm>
          <a:prstGeom prst="rect">
            <a:avLst/>
          </a:prstGeom>
          <a:solidFill>
            <a:schemeClr val="accent4">
              <a:lumMod val="20000"/>
              <a:lumOff val="8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34AE6D-21AF-4E43-9088-14E538A57C68}"/>
              </a:ext>
            </a:extLst>
          </p:cNvPr>
          <p:cNvSpPr/>
          <p:nvPr/>
        </p:nvSpPr>
        <p:spPr>
          <a:xfrm>
            <a:off x="1722932" y="4683744"/>
            <a:ext cx="7822119" cy="177014"/>
          </a:xfrm>
          <a:prstGeom prst="rect">
            <a:avLst/>
          </a:prstGeom>
          <a:solidFill>
            <a:schemeClr val="accent4">
              <a:lumMod val="20000"/>
              <a:lumOff val="8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269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805738" y="362330"/>
            <a:ext cx="9620824" cy="843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800" dirty="0"/>
              <a:t>Plan B: Just tune it!  -  Bayesian Optimisation for Hyperparameter Tuning (continued)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DBA4D-DC8A-450F-A554-473E920C9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74" y="393101"/>
            <a:ext cx="825166" cy="81303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3F0215-C2A7-4A44-B479-52C0237FE4E7}"/>
              </a:ext>
            </a:extLst>
          </p:cNvPr>
          <p:cNvSpPr txBox="1">
            <a:spLocks/>
          </p:cNvSpPr>
          <p:nvPr/>
        </p:nvSpPr>
        <p:spPr>
          <a:xfrm>
            <a:off x="1805738" y="776251"/>
            <a:ext cx="9343380" cy="429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dirty="0"/>
              <a:t>Output – 2 of 3</a:t>
            </a:r>
            <a:endParaRPr lang="en-NZ" sz="11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40AE4-18B6-4D6D-9DFD-DD7737695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051" y="1294836"/>
            <a:ext cx="7274561" cy="49203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D4127B-8504-4004-AE2B-9AA1F4A97E9A}"/>
              </a:ext>
            </a:extLst>
          </p:cNvPr>
          <p:cNvSpPr/>
          <p:nvPr/>
        </p:nvSpPr>
        <p:spPr>
          <a:xfrm>
            <a:off x="1570534" y="3392354"/>
            <a:ext cx="7822119" cy="177014"/>
          </a:xfrm>
          <a:prstGeom prst="rect">
            <a:avLst/>
          </a:prstGeom>
          <a:solidFill>
            <a:schemeClr val="accent4">
              <a:lumMod val="20000"/>
              <a:lumOff val="8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893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805738" y="362330"/>
            <a:ext cx="9620824" cy="843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800" dirty="0"/>
              <a:t>Plan B: Just tune it!  -  Bayesian Optimisation for Hyperparameter Tuning (continued)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DBA4D-DC8A-450F-A554-473E920C9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74" y="393101"/>
            <a:ext cx="825166" cy="81303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3F0215-C2A7-4A44-B479-52C0237FE4E7}"/>
              </a:ext>
            </a:extLst>
          </p:cNvPr>
          <p:cNvSpPr txBox="1">
            <a:spLocks/>
          </p:cNvSpPr>
          <p:nvPr/>
        </p:nvSpPr>
        <p:spPr>
          <a:xfrm>
            <a:off x="1805738" y="776251"/>
            <a:ext cx="9343380" cy="429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dirty="0"/>
              <a:t>Output – 3 of 3</a:t>
            </a:r>
            <a:endParaRPr lang="en-NZ" sz="11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3B76D8-217C-4B0D-8625-1856BEBE0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672" y="1290374"/>
            <a:ext cx="8002719" cy="509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9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805738" y="362330"/>
            <a:ext cx="9620824" cy="843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800" dirty="0"/>
              <a:t>Plan B: Just tune it!  -  Bayesian Optimisation for Hyperparameter Tuning (continued)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DBA4D-DC8A-450F-A554-473E920C9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74" y="393101"/>
            <a:ext cx="825166" cy="81303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070CEC-590F-4DE4-8E7F-BB15B560630E}"/>
              </a:ext>
            </a:extLst>
          </p:cNvPr>
          <p:cNvSpPr txBox="1">
            <a:spLocks/>
          </p:cNvSpPr>
          <p:nvPr/>
        </p:nvSpPr>
        <p:spPr>
          <a:xfrm>
            <a:off x="1949547" y="866340"/>
            <a:ext cx="9797024" cy="49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800" dirty="0"/>
              <a:t>Finding the parameters that give us the best score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8F5B9A-CE60-48A5-AC32-8C6286EBC10F}"/>
              </a:ext>
            </a:extLst>
          </p:cNvPr>
          <p:cNvSpPr txBox="1">
            <a:spLocks/>
          </p:cNvSpPr>
          <p:nvPr/>
        </p:nvSpPr>
        <p:spPr>
          <a:xfrm>
            <a:off x="1655421" y="4462721"/>
            <a:ext cx="8788811" cy="107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000" dirty="0"/>
              <a:t>Have to run several times and gradually, manually attempt to zero-in on likely area.</a:t>
            </a:r>
          </a:p>
          <a:p>
            <a:pPr algn="l"/>
            <a:r>
              <a:rPr lang="en-NZ" sz="2000" dirty="0"/>
              <a:t>We take the parameters of the highest scoring observation, which might not be optimum. </a:t>
            </a:r>
          </a:p>
          <a:p>
            <a:pPr algn="l"/>
            <a:endParaRPr lang="en-NZ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E431D2-7CB1-4C4C-A709-167A2C527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952" y="1690384"/>
            <a:ext cx="3714750" cy="2495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9DBBFD-6551-4AC8-AD19-8606CA662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807" y="1690384"/>
            <a:ext cx="3714750" cy="24955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5BD1E6-8E70-478D-B279-2E50DAD8355E}"/>
              </a:ext>
            </a:extLst>
          </p:cNvPr>
          <p:cNvSpPr txBox="1">
            <a:spLocks/>
          </p:cNvSpPr>
          <p:nvPr/>
        </p:nvSpPr>
        <p:spPr>
          <a:xfrm>
            <a:off x="6878414" y="1460507"/>
            <a:ext cx="1834268" cy="394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000" dirty="0"/>
              <a:t>Random Search </a:t>
            </a:r>
          </a:p>
          <a:p>
            <a:pPr algn="l"/>
            <a:endParaRPr lang="en-NZ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6F83367-50C4-4832-B5B2-B024F9099EA7}"/>
              </a:ext>
            </a:extLst>
          </p:cNvPr>
          <p:cNvSpPr txBox="1">
            <a:spLocks/>
          </p:cNvSpPr>
          <p:nvPr/>
        </p:nvSpPr>
        <p:spPr>
          <a:xfrm>
            <a:off x="2880353" y="1460507"/>
            <a:ext cx="1834268" cy="394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000" dirty="0"/>
              <a:t>Grid Search </a:t>
            </a:r>
          </a:p>
          <a:p>
            <a:pPr algn="l"/>
            <a:endParaRPr lang="en-NZ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EF247F-5F5C-454A-9C4A-D0DEE04B9261}"/>
              </a:ext>
            </a:extLst>
          </p:cNvPr>
          <p:cNvCxnSpPr>
            <a:cxnSpLocks/>
          </p:cNvCxnSpPr>
          <p:nvPr/>
        </p:nvCxnSpPr>
        <p:spPr>
          <a:xfrm>
            <a:off x="2874090" y="2714126"/>
            <a:ext cx="0" cy="1471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8CFC9D-E956-4DE4-B154-A603210773A2}"/>
              </a:ext>
            </a:extLst>
          </p:cNvPr>
          <p:cNvCxnSpPr>
            <a:cxnSpLocks/>
          </p:cNvCxnSpPr>
          <p:nvPr/>
        </p:nvCxnSpPr>
        <p:spPr>
          <a:xfrm>
            <a:off x="3418823" y="3055284"/>
            <a:ext cx="0" cy="113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809EDA-B60D-43F7-9F83-26A80C78BC12}"/>
              </a:ext>
            </a:extLst>
          </p:cNvPr>
          <p:cNvCxnSpPr>
            <a:cxnSpLocks/>
          </p:cNvCxnSpPr>
          <p:nvPr/>
        </p:nvCxnSpPr>
        <p:spPr>
          <a:xfrm>
            <a:off x="3926127" y="2795369"/>
            <a:ext cx="0" cy="1390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5EE95-FEDA-4B2D-945C-548EEF28BAE7}"/>
              </a:ext>
            </a:extLst>
          </p:cNvPr>
          <p:cNvCxnSpPr>
            <a:cxnSpLocks/>
          </p:cNvCxnSpPr>
          <p:nvPr/>
        </p:nvCxnSpPr>
        <p:spPr>
          <a:xfrm>
            <a:off x="4445957" y="2842342"/>
            <a:ext cx="0" cy="134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6281F1E-669A-436F-B225-089DCABDEC26}"/>
              </a:ext>
            </a:extLst>
          </p:cNvPr>
          <p:cNvSpPr/>
          <p:nvPr/>
        </p:nvSpPr>
        <p:spPr>
          <a:xfrm>
            <a:off x="2815491" y="2681232"/>
            <a:ext cx="117197" cy="1282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127D1-8800-4A0C-A9DE-3743CC6AEF99}"/>
              </a:ext>
            </a:extLst>
          </p:cNvPr>
          <p:cNvCxnSpPr>
            <a:cxnSpLocks/>
          </p:cNvCxnSpPr>
          <p:nvPr/>
        </p:nvCxnSpPr>
        <p:spPr>
          <a:xfrm>
            <a:off x="6707148" y="2778234"/>
            <a:ext cx="0" cy="134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91709A-1878-4AA9-A8DD-104802FE7891}"/>
              </a:ext>
            </a:extLst>
          </p:cNvPr>
          <p:cNvCxnSpPr>
            <a:cxnSpLocks/>
          </p:cNvCxnSpPr>
          <p:nvPr/>
        </p:nvCxnSpPr>
        <p:spPr>
          <a:xfrm>
            <a:off x="7297374" y="2497197"/>
            <a:ext cx="0" cy="162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036E6B-31B3-489C-A8CA-EE8660755CDC}"/>
              </a:ext>
            </a:extLst>
          </p:cNvPr>
          <p:cNvCxnSpPr>
            <a:cxnSpLocks/>
          </p:cNvCxnSpPr>
          <p:nvPr/>
        </p:nvCxnSpPr>
        <p:spPr>
          <a:xfrm>
            <a:off x="8578478" y="2964406"/>
            <a:ext cx="0" cy="115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97DE678-B744-46DB-BDA7-D5B3EF8CAF6B}"/>
              </a:ext>
            </a:extLst>
          </p:cNvPr>
          <p:cNvCxnSpPr>
            <a:cxnSpLocks/>
          </p:cNvCxnSpPr>
          <p:nvPr/>
        </p:nvCxnSpPr>
        <p:spPr>
          <a:xfrm>
            <a:off x="8443799" y="2842342"/>
            <a:ext cx="0" cy="1279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C54357-D5F6-41CF-B23B-ADF02B1799E3}"/>
              </a:ext>
            </a:extLst>
          </p:cNvPr>
          <p:cNvCxnSpPr>
            <a:cxnSpLocks/>
          </p:cNvCxnSpPr>
          <p:nvPr/>
        </p:nvCxnSpPr>
        <p:spPr>
          <a:xfrm>
            <a:off x="7790013" y="2964406"/>
            <a:ext cx="5535" cy="115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13E9417-AAAD-48A6-B544-42674BB349D3}"/>
              </a:ext>
            </a:extLst>
          </p:cNvPr>
          <p:cNvSpPr/>
          <p:nvPr/>
        </p:nvSpPr>
        <p:spPr>
          <a:xfrm>
            <a:off x="7238775" y="2433089"/>
            <a:ext cx="117197" cy="1282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8E3C28-6CAB-4ABE-9C27-DF137A65689C}"/>
              </a:ext>
            </a:extLst>
          </p:cNvPr>
          <p:cNvCxnSpPr>
            <a:cxnSpLocks/>
          </p:cNvCxnSpPr>
          <p:nvPr/>
        </p:nvCxnSpPr>
        <p:spPr>
          <a:xfrm>
            <a:off x="8883278" y="3450030"/>
            <a:ext cx="0" cy="671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6AE22EF-F8B0-459F-9F03-A7DB303312E3}"/>
              </a:ext>
            </a:extLst>
          </p:cNvPr>
          <p:cNvCxnSpPr>
            <a:cxnSpLocks/>
          </p:cNvCxnSpPr>
          <p:nvPr/>
        </p:nvCxnSpPr>
        <p:spPr>
          <a:xfrm>
            <a:off x="8344562" y="2745340"/>
            <a:ext cx="0" cy="1376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CA7BFA6-80DF-4C49-8DE1-BF648E283D79}"/>
              </a:ext>
            </a:extLst>
          </p:cNvPr>
          <p:cNvSpPr txBox="1">
            <a:spLocks/>
          </p:cNvSpPr>
          <p:nvPr/>
        </p:nvSpPr>
        <p:spPr>
          <a:xfrm>
            <a:off x="1410825" y="2580267"/>
            <a:ext cx="489192" cy="330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400" dirty="0"/>
              <a:t>f(x)</a:t>
            </a:r>
          </a:p>
          <a:p>
            <a:pPr algn="l"/>
            <a:endParaRPr lang="en-NZ" sz="14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05803FAA-58E2-4CA9-A25A-86416D5B2337}"/>
              </a:ext>
            </a:extLst>
          </p:cNvPr>
          <p:cNvSpPr txBox="1">
            <a:spLocks/>
          </p:cNvSpPr>
          <p:nvPr/>
        </p:nvSpPr>
        <p:spPr>
          <a:xfrm>
            <a:off x="3524879" y="4121826"/>
            <a:ext cx="489192" cy="330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400" dirty="0"/>
              <a:t>x</a:t>
            </a:r>
          </a:p>
          <a:p>
            <a:pPr algn="l"/>
            <a:endParaRPr lang="en-NZ" sz="1400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5123C48-E1FE-4515-862B-3645819F70A2}"/>
              </a:ext>
            </a:extLst>
          </p:cNvPr>
          <p:cNvSpPr txBox="1">
            <a:spLocks/>
          </p:cNvSpPr>
          <p:nvPr/>
        </p:nvSpPr>
        <p:spPr>
          <a:xfrm>
            <a:off x="7473008" y="4103976"/>
            <a:ext cx="489192" cy="330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400" dirty="0"/>
              <a:t>x</a:t>
            </a:r>
          </a:p>
          <a:p>
            <a:pPr algn="l"/>
            <a:endParaRPr lang="en-NZ" sz="1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84AB3FA-EAEC-4393-8B75-E74796EE730A}"/>
              </a:ext>
            </a:extLst>
          </p:cNvPr>
          <p:cNvSpPr txBox="1">
            <a:spLocks/>
          </p:cNvSpPr>
          <p:nvPr/>
        </p:nvSpPr>
        <p:spPr>
          <a:xfrm>
            <a:off x="5496813" y="2561305"/>
            <a:ext cx="489192" cy="330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400" dirty="0"/>
              <a:t>f(x)</a:t>
            </a:r>
          </a:p>
          <a:p>
            <a:pPr algn="l"/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397325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6B82EFE-06C2-4AA0-9AEC-77D66E738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62" y="3739400"/>
            <a:ext cx="5061893" cy="211559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805738" y="362330"/>
            <a:ext cx="9620824" cy="843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800" dirty="0"/>
              <a:t>Plan B: Just tune it!  -  Bayesian Optimisation for Hyperparameter Tuning (continued)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DBA4D-DC8A-450F-A554-473E920C9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74" y="393101"/>
            <a:ext cx="825166" cy="81303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070CEC-590F-4DE4-8E7F-BB15B560630E}"/>
              </a:ext>
            </a:extLst>
          </p:cNvPr>
          <p:cNvSpPr txBox="1">
            <a:spLocks/>
          </p:cNvSpPr>
          <p:nvPr/>
        </p:nvSpPr>
        <p:spPr>
          <a:xfrm>
            <a:off x="1805738" y="708927"/>
            <a:ext cx="9797024" cy="49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800" dirty="0"/>
              <a:t>Behold ‘Bayesian </a:t>
            </a:r>
            <a:r>
              <a:rPr lang="en-NZ" sz="2800" dirty="0" err="1"/>
              <a:t>Optomization</a:t>
            </a:r>
            <a:r>
              <a:rPr lang="en-NZ" sz="2800" dirty="0"/>
              <a:t> for Hyperparameter Tuning’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74960D-E86C-4608-B565-79F67B5DC2D8}"/>
              </a:ext>
            </a:extLst>
          </p:cNvPr>
          <p:cNvSpPr txBox="1">
            <a:spLocks/>
          </p:cNvSpPr>
          <p:nvPr/>
        </p:nvSpPr>
        <p:spPr>
          <a:xfrm>
            <a:off x="6000303" y="1461477"/>
            <a:ext cx="4816552" cy="2020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dirty="0"/>
              <a:t>Uses all previous observations to construct a probabilistic model for f(x) and calculates where in x to next evaluate.  </a:t>
            </a:r>
          </a:p>
          <a:p>
            <a:pPr algn="l"/>
            <a:r>
              <a:rPr lang="en-NZ" dirty="0"/>
              <a:t>(Doesn’t rely on the local gradient, hessian approx., etc.)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9E54B1-46B5-47B6-974A-0BDC7C313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88" y="3794743"/>
            <a:ext cx="5012075" cy="20602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369EF6-C2E8-44A1-B032-3CA9F5067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588" y="1485520"/>
            <a:ext cx="5146154" cy="2106077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E313080D-E27B-476E-9AF2-596C6A5159BC}"/>
              </a:ext>
            </a:extLst>
          </p:cNvPr>
          <p:cNvSpPr/>
          <p:nvPr/>
        </p:nvSpPr>
        <p:spPr>
          <a:xfrm>
            <a:off x="2877877" y="4459135"/>
            <a:ext cx="255185" cy="281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0343E1E-0D18-4684-8C74-F6670EA48617}"/>
              </a:ext>
            </a:extLst>
          </p:cNvPr>
          <p:cNvSpPr txBox="1">
            <a:spLocks/>
          </p:cNvSpPr>
          <p:nvPr/>
        </p:nvSpPr>
        <p:spPr>
          <a:xfrm>
            <a:off x="2475375" y="4087152"/>
            <a:ext cx="1969030" cy="348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000" dirty="0"/>
              <a:t>Next observation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AFE98D-5BFF-4E82-BC17-A4EEE8B80A55}"/>
              </a:ext>
            </a:extLst>
          </p:cNvPr>
          <p:cNvSpPr/>
          <p:nvPr/>
        </p:nvSpPr>
        <p:spPr>
          <a:xfrm>
            <a:off x="7003313" y="4096576"/>
            <a:ext cx="652130" cy="362559"/>
          </a:xfrm>
          <a:prstGeom prst="ellipse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A356E2D-51D7-4C08-950D-EC4CA98D67B5}"/>
              </a:ext>
            </a:extLst>
          </p:cNvPr>
          <p:cNvSpPr txBox="1">
            <a:spLocks/>
          </p:cNvSpPr>
          <p:nvPr/>
        </p:nvSpPr>
        <p:spPr>
          <a:xfrm>
            <a:off x="7551243" y="4065070"/>
            <a:ext cx="2351210" cy="223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800" dirty="0"/>
              <a:t>Finds global maximum</a:t>
            </a:r>
          </a:p>
        </p:txBody>
      </p:sp>
    </p:spTree>
    <p:extLst>
      <p:ext uri="{BB962C8B-B14F-4D97-AF65-F5344CB8AC3E}">
        <p14:creationId xmlns:p14="http://schemas.microsoft.com/office/powerpoint/2010/main" val="378910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805738" y="362330"/>
            <a:ext cx="9620824" cy="843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800" dirty="0"/>
              <a:t>Plan B: Just tune it!  -  Bayesian Optimisation for Hyperparameter Tuning (continued)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DBA4D-DC8A-450F-A554-473E920C9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74" y="393101"/>
            <a:ext cx="825166" cy="81303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070CEC-590F-4DE4-8E7F-BB15B560630E}"/>
              </a:ext>
            </a:extLst>
          </p:cNvPr>
          <p:cNvSpPr txBox="1">
            <a:spLocks/>
          </p:cNvSpPr>
          <p:nvPr/>
        </p:nvSpPr>
        <p:spPr>
          <a:xfrm>
            <a:off x="3232298" y="931448"/>
            <a:ext cx="7980604" cy="49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800" dirty="0"/>
              <a:t>Exploitation     versus       Exploration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9A4272-53A7-42B2-9274-9F83FE0D7D79}"/>
              </a:ext>
            </a:extLst>
          </p:cNvPr>
          <p:cNvSpPr txBox="1">
            <a:spLocks/>
          </p:cNvSpPr>
          <p:nvPr/>
        </p:nvSpPr>
        <p:spPr>
          <a:xfrm>
            <a:off x="4642885" y="4958316"/>
            <a:ext cx="3721396" cy="18996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000" b="1" dirty="0"/>
              <a:t>Acquisition Functions:</a:t>
            </a:r>
            <a:r>
              <a:rPr lang="en-NZ" sz="2000" dirty="0"/>
              <a:t>       </a:t>
            </a:r>
          </a:p>
          <a:p>
            <a:pPr algn="l"/>
            <a:r>
              <a:rPr lang="en-NZ" sz="1800" dirty="0"/>
              <a:t>- Upper Confidence Bounds</a:t>
            </a:r>
          </a:p>
          <a:p>
            <a:pPr algn="l"/>
            <a:r>
              <a:rPr lang="en-NZ" sz="1800" dirty="0"/>
              <a:t>- Expected Improvement</a:t>
            </a:r>
          </a:p>
          <a:p>
            <a:pPr algn="l"/>
            <a:r>
              <a:rPr lang="en-NZ" sz="1800" dirty="0"/>
              <a:t>- Probability of Improvement</a:t>
            </a:r>
          </a:p>
          <a:p>
            <a:pPr algn="l"/>
            <a:endParaRPr lang="en-NZ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CB90BC0-A523-40C8-9F04-1C30531EC2CB}"/>
              </a:ext>
            </a:extLst>
          </p:cNvPr>
          <p:cNvSpPr txBox="1">
            <a:spLocks/>
          </p:cNvSpPr>
          <p:nvPr/>
        </p:nvSpPr>
        <p:spPr>
          <a:xfrm>
            <a:off x="3551272" y="3889788"/>
            <a:ext cx="5270204" cy="496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000" dirty="0"/>
              <a:t>&lt; Exploitation-----------------------Exploration &gt;</a:t>
            </a:r>
          </a:p>
          <a:p>
            <a:pPr algn="l"/>
            <a:endParaRPr lang="en-NZ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097AC95-632E-476D-BAEC-70D27BC28312}"/>
              </a:ext>
            </a:extLst>
          </p:cNvPr>
          <p:cNvSpPr txBox="1">
            <a:spLocks/>
          </p:cNvSpPr>
          <p:nvPr/>
        </p:nvSpPr>
        <p:spPr>
          <a:xfrm>
            <a:off x="3469756" y="4212309"/>
            <a:ext cx="2006009" cy="574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000" dirty="0"/>
              <a:t>Points are around the peaks </a:t>
            </a:r>
          </a:p>
          <a:p>
            <a:endParaRPr lang="en-NZ" sz="20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0581FC8-82B7-42EC-8DC4-40BBFACCD0DF}"/>
              </a:ext>
            </a:extLst>
          </p:cNvPr>
          <p:cNvSpPr txBox="1">
            <a:spLocks/>
          </p:cNvSpPr>
          <p:nvPr/>
        </p:nvSpPr>
        <p:spPr>
          <a:xfrm>
            <a:off x="6334991" y="4212309"/>
            <a:ext cx="2394336" cy="574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000" dirty="0"/>
              <a:t>Points are spread-out across the range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BD671-412C-4D9F-9E61-F0698A552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157" y="1441807"/>
            <a:ext cx="4222537" cy="23868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6CB891-1AA8-46C4-84BF-B27C8647F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379" y="1360225"/>
            <a:ext cx="4217804" cy="240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805738" y="362330"/>
            <a:ext cx="9620824" cy="843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800" dirty="0"/>
              <a:t>Plan B: Just tune it!  -  Bayesian Optimisation for Hyperparameter Tuning (continued)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DBA4D-DC8A-450F-A554-473E920C9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74" y="393101"/>
            <a:ext cx="825166" cy="81303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070CEC-590F-4DE4-8E7F-BB15B560630E}"/>
              </a:ext>
            </a:extLst>
          </p:cNvPr>
          <p:cNvSpPr txBox="1">
            <a:spLocks/>
          </p:cNvSpPr>
          <p:nvPr/>
        </p:nvSpPr>
        <p:spPr>
          <a:xfrm>
            <a:off x="1890677" y="862970"/>
            <a:ext cx="8893796" cy="49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800" dirty="0"/>
              <a:t>What does this look like in code?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0A785F-B5AB-4A0F-A842-8FBF52951E5D}"/>
              </a:ext>
            </a:extLst>
          </p:cNvPr>
          <p:cNvSpPr txBox="1">
            <a:spLocks/>
          </p:cNvSpPr>
          <p:nvPr/>
        </p:nvSpPr>
        <p:spPr>
          <a:xfrm>
            <a:off x="8167723" y="1571169"/>
            <a:ext cx="3746978" cy="247144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358775" algn="l"/>
              </a:tabLst>
            </a:pPr>
            <a:r>
              <a:rPr lang="en-NZ" sz="1800" dirty="0"/>
              <a:t>def </a:t>
            </a:r>
            <a:r>
              <a:rPr lang="en-NZ" sz="1800" dirty="0" err="1"/>
              <a:t>FunctionToOpt</a:t>
            </a:r>
            <a:r>
              <a:rPr lang="en-NZ" sz="1800" dirty="0"/>
              <a:t>(param1, param2):</a:t>
            </a:r>
          </a:p>
          <a:p>
            <a:pPr marL="265113" algn="l"/>
            <a:r>
              <a:rPr lang="en-NZ" sz="1800" dirty="0"/>
              <a:t>set default </a:t>
            </a:r>
            <a:r>
              <a:rPr lang="en-NZ" sz="1800" dirty="0" err="1"/>
              <a:t>xgb</a:t>
            </a:r>
            <a:r>
              <a:rPr lang="en-NZ" sz="1800" dirty="0"/>
              <a:t> parameters</a:t>
            </a:r>
          </a:p>
          <a:p>
            <a:pPr marL="265113" algn="l"/>
            <a:r>
              <a:rPr lang="en-NZ" sz="1800" dirty="0"/>
              <a:t>xgb.cv(…. cross validation</a:t>
            </a:r>
          </a:p>
          <a:p>
            <a:pPr marL="265113" algn="l"/>
            <a:r>
              <a:rPr lang="en-NZ" sz="1800" dirty="0"/>
              <a:t>return score </a:t>
            </a:r>
          </a:p>
          <a:p>
            <a:pPr algn="l"/>
            <a:endParaRPr lang="en-NZ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09EA91-6BDC-44C0-9C73-7EF45CFEB91F}"/>
              </a:ext>
            </a:extLst>
          </p:cNvPr>
          <p:cNvSpPr txBox="1">
            <a:spLocks/>
          </p:cNvSpPr>
          <p:nvPr/>
        </p:nvSpPr>
        <p:spPr>
          <a:xfrm>
            <a:off x="928150" y="1556230"/>
            <a:ext cx="7053943" cy="441830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358775" algn="l"/>
              </a:tabLst>
            </a:pPr>
            <a:r>
              <a:rPr lang="en-NZ" sz="1800" dirty="0" err="1"/>
              <a:t>params</a:t>
            </a:r>
            <a:r>
              <a:rPr lang="en-NZ" sz="1800" dirty="0"/>
              <a:t> = {'</a:t>
            </a:r>
            <a:r>
              <a:rPr lang="en-NZ" sz="1800" dirty="0" err="1"/>
              <a:t>max_depth</a:t>
            </a:r>
            <a:r>
              <a:rPr lang="en-NZ" sz="1800" dirty="0"/>
              <a:t>’: (2, 20),</a:t>
            </a:r>
          </a:p>
          <a:p>
            <a:pPr algn="l">
              <a:tabLst>
                <a:tab pos="358775" algn="l"/>
              </a:tabLst>
            </a:pPr>
            <a:r>
              <a:rPr lang="en-NZ" sz="1800" dirty="0"/>
              <a:t>		'</a:t>
            </a:r>
            <a:r>
              <a:rPr lang="en-NZ" sz="1800" dirty="0" err="1"/>
              <a:t>min_child_weight</a:t>
            </a:r>
            <a:r>
              <a:rPr lang="en-NZ" sz="1800" dirty="0"/>
              <a:t>’:(1, 120)}</a:t>
            </a:r>
          </a:p>
          <a:p>
            <a:pPr algn="l">
              <a:tabLst>
                <a:tab pos="358775" algn="l"/>
              </a:tabLst>
            </a:pPr>
            <a:endParaRPr lang="en-NZ" sz="1800" dirty="0"/>
          </a:p>
          <a:p>
            <a:pPr algn="l">
              <a:tabLst>
                <a:tab pos="358775" algn="l"/>
              </a:tabLst>
            </a:pPr>
            <a:r>
              <a:rPr lang="en-NZ" sz="1800" dirty="0"/>
              <a:t># Build BO object</a:t>
            </a:r>
          </a:p>
          <a:p>
            <a:pPr algn="l">
              <a:tabLst>
                <a:tab pos="358775" algn="l"/>
              </a:tabLst>
            </a:pPr>
            <a:r>
              <a:rPr lang="en-NZ" sz="1800" dirty="0" err="1"/>
              <a:t>xgb_bayesopt</a:t>
            </a:r>
            <a:r>
              <a:rPr lang="en-NZ" sz="1800" dirty="0"/>
              <a:t> = </a:t>
            </a:r>
            <a:r>
              <a:rPr lang="en-NZ" sz="1800" dirty="0" err="1"/>
              <a:t>BayesianOptomization</a:t>
            </a:r>
            <a:r>
              <a:rPr lang="en-NZ" sz="1800" dirty="0"/>
              <a:t>(</a:t>
            </a:r>
            <a:r>
              <a:rPr lang="en-NZ" sz="1800" dirty="0" err="1"/>
              <a:t>FunctionToOpt</a:t>
            </a:r>
            <a:r>
              <a:rPr lang="en-NZ" sz="1800" dirty="0"/>
              <a:t>, </a:t>
            </a:r>
            <a:r>
              <a:rPr lang="en-NZ" sz="1800" dirty="0" err="1"/>
              <a:t>params</a:t>
            </a:r>
            <a:r>
              <a:rPr lang="en-NZ" sz="1800" dirty="0"/>
              <a:t>)</a:t>
            </a:r>
          </a:p>
          <a:p>
            <a:pPr algn="l">
              <a:tabLst>
                <a:tab pos="358775" algn="l"/>
              </a:tabLst>
            </a:pPr>
            <a:endParaRPr lang="en-NZ" sz="1800" dirty="0"/>
          </a:p>
          <a:p>
            <a:pPr algn="l">
              <a:tabLst>
                <a:tab pos="358775" algn="l"/>
              </a:tabLst>
            </a:pPr>
            <a:r>
              <a:rPr lang="en-NZ" sz="1800" dirty="0"/>
              <a:t># Run BO</a:t>
            </a:r>
          </a:p>
          <a:p>
            <a:pPr algn="l">
              <a:tabLst>
                <a:tab pos="358775" algn="l"/>
              </a:tabLst>
            </a:pPr>
            <a:r>
              <a:rPr lang="en-NZ" sz="1800" dirty="0" err="1"/>
              <a:t>xgb_bayesopt.maximize</a:t>
            </a:r>
            <a:r>
              <a:rPr lang="en-NZ" sz="1800" dirty="0"/>
              <a:t>(</a:t>
            </a:r>
            <a:r>
              <a:rPr lang="en-NZ" sz="1800" dirty="0" err="1"/>
              <a:t>init_points</a:t>
            </a:r>
            <a:r>
              <a:rPr lang="en-NZ" sz="1800" dirty="0"/>
              <a:t>=4, </a:t>
            </a:r>
            <a:r>
              <a:rPr lang="en-NZ" sz="1800" dirty="0" err="1"/>
              <a:t>n_iter</a:t>
            </a:r>
            <a:r>
              <a:rPr lang="en-NZ" sz="1800" dirty="0"/>
              <a:t>=200, </a:t>
            </a:r>
            <a:r>
              <a:rPr lang="en-NZ" sz="1800" dirty="0" err="1"/>
              <a:t>acq</a:t>
            </a:r>
            <a:r>
              <a:rPr lang="en-NZ" sz="1800" dirty="0"/>
              <a:t>="</a:t>
            </a:r>
            <a:r>
              <a:rPr lang="en-NZ" sz="1800" dirty="0" err="1"/>
              <a:t>ucb</a:t>
            </a:r>
            <a:r>
              <a:rPr lang="en-NZ" sz="1800" dirty="0"/>
              <a:t>", kappa=10)</a:t>
            </a:r>
          </a:p>
          <a:p>
            <a:pPr algn="l">
              <a:tabLst>
                <a:tab pos="358775" algn="l"/>
              </a:tabLst>
            </a:pPr>
            <a:endParaRPr lang="en-NZ" sz="1800" dirty="0"/>
          </a:p>
          <a:p>
            <a:pPr algn="l">
              <a:tabLst>
                <a:tab pos="358775" algn="l"/>
              </a:tabLst>
            </a:pPr>
            <a:r>
              <a:rPr lang="en-NZ" sz="1800" dirty="0"/>
              <a:t>print('Best Score='xgb_bayesopt.res['max']['</a:t>
            </a:r>
            <a:r>
              <a:rPr lang="en-NZ" sz="1800" dirty="0" err="1"/>
              <a:t>max_val</a:t>
            </a:r>
            <a:r>
              <a:rPr lang="en-NZ" sz="1800" dirty="0"/>
              <a:t>']</a:t>
            </a:r>
          </a:p>
          <a:p>
            <a:pPr algn="l">
              <a:tabLst>
                <a:tab pos="358775" algn="l"/>
              </a:tabLst>
            </a:pPr>
            <a:r>
              <a:rPr lang="en-NZ" sz="1800" dirty="0"/>
              <a:t>print('Best </a:t>
            </a:r>
            <a:r>
              <a:rPr lang="en-NZ" sz="1800" dirty="0" err="1"/>
              <a:t>Params</a:t>
            </a:r>
            <a:r>
              <a:rPr lang="en-NZ" sz="1800" dirty="0"/>
              <a:t>= ', xgb_bayesopt.res['max']['</a:t>
            </a:r>
            <a:r>
              <a:rPr lang="en-NZ" sz="1800" dirty="0" err="1"/>
              <a:t>max_params</a:t>
            </a:r>
            <a:r>
              <a:rPr lang="en-NZ" sz="1800" dirty="0"/>
              <a:t>'])</a:t>
            </a:r>
          </a:p>
          <a:p>
            <a:pPr algn="l">
              <a:tabLst>
                <a:tab pos="358775" algn="l"/>
              </a:tabLst>
            </a:pPr>
            <a:r>
              <a:rPr lang="en-NZ" sz="1800" dirty="0"/>
              <a:t>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60B1C9-DCEA-4D56-83D0-A8B87ADCA885}"/>
              </a:ext>
            </a:extLst>
          </p:cNvPr>
          <p:cNvCxnSpPr>
            <a:cxnSpLocks/>
          </p:cNvCxnSpPr>
          <p:nvPr/>
        </p:nvCxnSpPr>
        <p:spPr>
          <a:xfrm flipV="1">
            <a:off x="5397023" y="1711929"/>
            <a:ext cx="2839452" cy="1381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11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805738" y="362330"/>
            <a:ext cx="8644547" cy="49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800" dirty="0"/>
              <a:t>Plan B: Just tune it! - Bayesian Optimisation for Hyperparameter Tuning (continued)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DBA4D-DC8A-450F-A554-473E920C9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74" y="393101"/>
            <a:ext cx="825166" cy="81303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070CEC-590F-4DE4-8E7F-BB15B560630E}"/>
              </a:ext>
            </a:extLst>
          </p:cNvPr>
          <p:cNvSpPr txBox="1">
            <a:spLocks/>
          </p:cNvSpPr>
          <p:nvPr/>
        </p:nvSpPr>
        <p:spPr>
          <a:xfrm>
            <a:off x="252784" y="1925692"/>
            <a:ext cx="2394163" cy="1255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000" dirty="0" err="1"/>
              <a:t>Max_depth</a:t>
            </a:r>
            <a:r>
              <a:rPr lang="en-NZ" sz="2000" dirty="0"/>
              <a:t> (2, 20)</a:t>
            </a:r>
          </a:p>
          <a:p>
            <a:pPr algn="l"/>
            <a:r>
              <a:rPr lang="en-NZ" sz="2000" dirty="0" err="1"/>
              <a:t>Mcw</a:t>
            </a:r>
            <a:r>
              <a:rPr lang="en-NZ" sz="2000" dirty="0"/>
              <a:t> (0, 120)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75516F-17AC-4359-AFD7-F75E0903D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885" y="1829308"/>
            <a:ext cx="8469678" cy="42277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D9DEEB-A1E6-4397-8399-CE3F33B74891}"/>
              </a:ext>
            </a:extLst>
          </p:cNvPr>
          <p:cNvSpPr txBox="1">
            <a:spLocks/>
          </p:cNvSpPr>
          <p:nvPr/>
        </p:nvSpPr>
        <p:spPr>
          <a:xfrm>
            <a:off x="2292180" y="1345249"/>
            <a:ext cx="9343380" cy="429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dirty="0" err="1"/>
              <a:t>xgb_bayesopt.maximize</a:t>
            </a:r>
            <a:r>
              <a:rPr lang="en-NZ" dirty="0"/>
              <a:t>(</a:t>
            </a:r>
            <a:r>
              <a:rPr lang="en-NZ" dirty="0" err="1"/>
              <a:t>init_points</a:t>
            </a:r>
            <a:r>
              <a:rPr lang="en-NZ" dirty="0"/>
              <a:t>=4, </a:t>
            </a:r>
            <a:r>
              <a:rPr lang="en-NZ" dirty="0" err="1"/>
              <a:t>n_iter</a:t>
            </a:r>
            <a:r>
              <a:rPr lang="en-NZ" dirty="0"/>
              <a:t>=200, </a:t>
            </a:r>
            <a:r>
              <a:rPr lang="en-NZ" dirty="0" err="1"/>
              <a:t>acq</a:t>
            </a:r>
            <a:r>
              <a:rPr lang="en-NZ" dirty="0"/>
              <a:t>="</a:t>
            </a:r>
            <a:r>
              <a:rPr lang="en-NZ" dirty="0" err="1"/>
              <a:t>ucb</a:t>
            </a:r>
            <a:r>
              <a:rPr lang="en-NZ" dirty="0"/>
              <a:t>", kappa=10)</a:t>
            </a:r>
            <a:r>
              <a:rPr lang="en-NZ" sz="1400" b="1" dirty="0"/>
              <a:t>  </a:t>
            </a:r>
            <a:endParaRPr lang="en-NZ" sz="1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D89C17-DD22-4F18-96A9-08F024294828}"/>
              </a:ext>
            </a:extLst>
          </p:cNvPr>
          <p:cNvSpPr txBox="1">
            <a:spLocks/>
          </p:cNvSpPr>
          <p:nvPr/>
        </p:nvSpPr>
        <p:spPr>
          <a:xfrm>
            <a:off x="1805738" y="861190"/>
            <a:ext cx="9343380" cy="429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dirty="0"/>
              <a:t>Phase 1: Initial Tune for ‘Tree Complexity’ </a:t>
            </a:r>
            <a:endParaRPr lang="en-NZ" sz="11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98A402-D80C-4F2C-B72C-2FE108D94448}"/>
              </a:ext>
            </a:extLst>
          </p:cNvPr>
          <p:cNvSpPr txBox="1">
            <a:spLocks/>
          </p:cNvSpPr>
          <p:nvPr/>
        </p:nvSpPr>
        <p:spPr>
          <a:xfrm>
            <a:off x="335287" y="3450420"/>
            <a:ext cx="1956893" cy="1118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dirty="0"/>
              <a:t>Seems to be working!</a:t>
            </a:r>
          </a:p>
        </p:txBody>
      </p:sp>
    </p:spTree>
    <p:extLst>
      <p:ext uri="{BB962C8B-B14F-4D97-AF65-F5344CB8AC3E}">
        <p14:creationId xmlns:p14="http://schemas.microsoft.com/office/powerpoint/2010/main" val="136078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0DBA4D-DC8A-450F-A554-473E920C9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74" y="393101"/>
            <a:ext cx="825166" cy="81303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D5924B-EB0B-47E6-9021-FEF72C84C77B}"/>
              </a:ext>
            </a:extLst>
          </p:cNvPr>
          <p:cNvSpPr txBox="1">
            <a:spLocks/>
          </p:cNvSpPr>
          <p:nvPr/>
        </p:nvSpPr>
        <p:spPr>
          <a:xfrm>
            <a:off x="2262643" y="861190"/>
            <a:ext cx="6896710" cy="567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dirty="0"/>
              <a:t>The same data on a heatmap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4C0B6-FDED-4756-9F34-377E137E6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477" y="1258835"/>
            <a:ext cx="7237876" cy="526114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35A725-3CEF-45A7-975C-D4ACB1C07758}"/>
              </a:ext>
            </a:extLst>
          </p:cNvPr>
          <p:cNvSpPr txBox="1">
            <a:spLocks/>
          </p:cNvSpPr>
          <p:nvPr/>
        </p:nvSpPr>
        <p:spPr>
          <a:xfrm>
            <a:off x="1805738" y="362330"/>
            <a:ext cx="8644547" cy="49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800" dirty="0"/>
              <a:t>Plan B: Just tune it! - Bayesian Optimisation for Hyperparameter Tuning (continued) </a:t>
            </a:r>
          </a:p>
        </p:txBody>
      </p:sp>
    </p:spTree>
    <p:extLst>
      <p:ext uri="{BB962C8B-B14F-4D97-AF65-F5344CB8AC3E}">
        <p14:creationId xmlns:p14="http://schemas.microsoft.com/office/powerpoint/2010/main" val="263562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344624" y="362330"/>
            <a:ext cx="9620824" cy="843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800" dirty="0"/>
              <a:t>Plan B: Just tune it!  -  Bayesian Optimisation for Hyperparameter Tuning (continued)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DBA4D-DC8A-450F-A554-473E920C9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58" y="362330"/>
            <a:ext cx="825166" cy="81303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809C66-A72A-4AB9-B643-1A1583DE1C22}"/>
              </a:ext>
            </a:extLst>
          </p:cNvPr>
          <p:cNvSpPr txBox="1">
            <a:spLocks/>
          </p:cNvSpPr>
          <p:nvPr/>
        </p:nvSpPr>
        <p:spPr>
          <a:xfrm>
            <a:off x="385086" y="1529237"/>
            <a:ext cx="2414091" cy="1899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800" dirty="0" err="1"/>
              <a:t>Max_depth</a:t>
            </a:r>
            <a:r>
              <a:rPr lang="en-NZ" sz="1800" dirty="0"/>
              <a:t> (4, 10)</a:t>
            </a:r>
          </a:p>
          <a:p>
            <a:pPr algn="l"/>
            <a:r>
              <a:rPr lang="en-NZ" sz="1800" dirty="0" err="1"/>
              <a:t>Mcw</a:t>
            </a:r>
            <a:r>
              <a:rPr lang="en-NZ" sz="1800" dirty="0"/>
              <a:t> (70, 130) </a:t>
            </a:r>
          </a:p>
          <a:p>
            <a:pPr algn="l"/>
            <a:r>
              <a:rPr lang="en-NZ" sz="1800" dirty="0" err="1"/>
              <a:t>Colsample</a:t>
            </a:r>
            <a:r>
              <a:rPr lang="en-NZ" sz="1800" dirty="0"/>
              <a:t> (0.65, 1)</a:t>
            </a:r>
          </a:p>
          <a:p>
            <a:pPr algn="l"/>
            <a:r>
              <a:rPr lang="en-NZ" sz="1800" dirty="0"/>
              <a:t>Gamma (0, 5)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421EDC-4FC9-43D5-A6D1-0E9532B6EEF1}"/>
              </a:ext>
            </a:extLst>
          </p:cNvPr>
          <p:cNvSpPr txBox="1">
            <a:spLocks/>
          </p:cNvSpPr>
          <p:nvPr/>
        </p:nvSpPr>
        <p:spPr>
          <a:xfrm>
            <a:off x="171956" y="3429000"/>
            <a:ext cx="3160020" cy="2203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800" dirty="0" err="1"/>
              <a:t>xgb_bayesopt.maximize</a:t>
            </a:r>
            <a:r>
              <a:rPr lang="en-NZ" sz="1800" dirty="0"/>
              <a:t>(</a:t>
            </a:r>
            <a:r>
              <a:rPr lang="en-NZ" sz="1800" dirty="0" err="1"/>
              <a:t>init_points</a:t>
            </a:r>
            <a:r>
              <a:rPr lang="en-NZ" sz="1800" dirty="0"/>
              <a:t>=10, </a:t>
            </a:r>
            <a:r>
              <a:rPr lang="en-NZ" sz="1800" dirty="0" err="1"/>
              <a:t>n_iter</a:t>
            </a:r>
            <a:r>
              <a:rPr lang="en-NZ" sz="1800" dirty="0"/>
              <a:t>=250, </a:t>
            </a:r>
            <a:r>
              <a:rPr lang="en-NZ" sz="1800" dirty="0" err="1"/>
              <a:t>acq</a:t>
            </a:r>
            <a:r>
              <a:rPr lang="en-NZ" sz="1800" dirty="0"/>
              <a:t>="</a:t>
            </a:r>
            <a:r>
              <a:rPr lang="en-NZ" sz="1800" dirty="0" err="1"/>
              <a:t>ucb</a:t>
            </a:r>
            <a:r>
              <a:rPr lang="en-NZ" sz="1800" dirty="0"/>
              <a:t>", kappa=10)</a:t>
            </a:r>
            <a:r>
              <a:rPr lang="en-NZ" sz="1800" b="1" dirty="0"/>
              <a:t>  </a:t>
            </a:r>
          </a:p>
          <a:p>
            <a:pPr algn="l"/>
            <a:r>
              <a:rPr lang="en-NZ" sz="1800" dirty="0" err="1"/>
              <a:t>xgb_bayesopt.maximize</a:t>
            </a:r>
            <a:r>
              <a:rPr lang="en-NZ" sz="1800" dirty="0"/>
              <a:t>(</a:t>
            </a:r>
            <a:r>
              <a:rPr lang="en-NZ" sz="1800" dirty="0" err="1"/>
              <a:t>n_iter</a:t>
            </a:r>
            <a:r>
              <a:rPr lang="en-NZ" sz="1800" dirty="0"/>
              <a:t>=50, </a:t>
            </a:r>
            <a:r>
              <a:rPr lang="en-NZ" sz="1800" dirty="0" err="1"/>
              <a:t>acq</a:t>
            </a:r>
            <a:r>
              <a:rPr lang="en-NZ" sz="1800" dirty="0"/>
              <a:t>="</a:t>
            </a:r>
            <a:r>
              <a:rPr lang="en-NZ" sz="1800" dirty="0" err="1"/>
              <a:t>ucb</a:t>
            </a:r>
            <a:r>
              <a:rPr lang="en-NZ" sz="1800" dirty="0"/>
              <a:t>", kappa=5)</a:t>
            </a:r>
            <a:r>
              <a:rPr lang="en-NZ" sz="1800" b="1" dirty="0"/>
              <a:t>  </a:t>
            </a:r>
            <a:r>
              <a:rPr lang="en-NZ" sz="1800" dirty="0"/>
              <a:t>- more exploitation</a:t>
            </a:r>
          </a:p>
          <a:p>
            <a:pPr algn="l"/>
            <a:endParaRPr lang="en-NZ" sz="1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3F0215-C2A7-4A44-B479-52C0237FE4E7}"/>
              </a:ext>
            </a:extLst>
          </p:cNvPr>
          <p:cNvSpPr txBox="1">
            <a:spLocks/>
          </p:cNvSpPr>
          <p:nvPr/>
        </p:nvSpPr>
        <p:spPr>
          <a:xfrm>
            <a:off x="1344624" y="798439"/>
            <a:ext cx="9343380" cy="429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dirty="0"/>
              <a:t>Phase 2: Refined</a:t>
            </a:r>
            <a:endParaRPr lang="en-NZ" sz="11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3AE2C-172F-4045-A110-741C81E61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248" y="0"/>
            <a:ext cx="7939097" cy="685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1372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805738" y="362330"/>
            <a:ext cx="9620824" cy="843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800" dirty="0"/>
              <a:t>Plan B: Just tune it!  -  Bayesian Optimisation for Hyperparameter Tuning (continued)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DBA4D-DC8A-450F-A554-473E920C9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74" y="393101"/>
            <a:ext cx="825166" cy="81303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237E68-8EF6-4CFC-861B-6C0B0D94EF2E}"/>
              </a:ext>
            </a:extLst>
          </p:cNvPr>
          <p:cNvSpPr txBox="1">
            <a:spLocks/>
          </p:cNvSpPr>
          <p:nvPr/>
        </p:nvSpPr>
        <p:spPr>
          <a:xfrm>
            <a:off x="1876194" y="878136"/>
            <a:ext cx="2410012" cy="543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dirty="0"/>
              <a:t>Final score</a:t>
            </a:r>
          </a:p>
          <a:p>
            <a:pPr algn="l"/>
            <a:endParaRPr lang="en-NZ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7059A1-AF9E-4683-ACB7-03C060B8B2A7}"/>
              </a:ext>
            </a:extLst>
          </p:cNvPr>
          <p:cNvSpPr txBox="1">
            <a:spLocks/>
          </p:cNvSpPr>
          <p:nvPr/>
        </p:nvSpPr>
        <p:spPr>
          <a:xfrm>
            <a:off x="1941662" y="4889662"/>
            <a:ext cx="7613790" cy="1968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dirty="0"/>
              <a:t>Thoughts: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dirty="0"/>
              <a:t>It works!  A good tool to have in your ML toolbox.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dirty="0"/>
              <a:t>It might not work for every </a:t>
            </a:r>
            <a:r>
              <a:rPr lang="en-NZ" dirty="0" err="1"/>
              <a:t>algo</a:t>
            </a:r>
            <a:r>
              <a:rPr lang="en-NZ" dirty="0"/>
              <a:t>, or might take a very long time – your ML function might not have a clear global maximum.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dirty="0"/>
              <a:t>Might want to use Grid and Random search for fine tuning.</a:t>
            </a:r>
          </a:p>
          <a:p>
            <a:pPr algn="l"/>
            <a:endParaRPr lang="en-NZ" sz="2000" dirty="0"/>
          </a:p>
          <a:p>
            <a:pPr algn="l"/>
            <a:endParaRPr lang="en-NZ" sz="2000" dirty="0"/>
          </a:p>
          <a:p>
            <a:pPr algn="l"/>
            <a:endParaRPr lang="en-NZ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9A8B648-70DC-4C09-A261-956E4A684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569314"/>
              </p:ext>
            </p:extLst>
          </p:nvPr>
        </p:nvGraphicFramePr>
        <p:xfrm>
          <a:off x="1994931" y="1317402"/>
          <a:ext cx="578982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942">
                  <a:extLst>
                    <a:ext uri="{9D8B030D-6E8A-4147-A177-3AD203B41FA5}">
                      <a16:colId xmlns:a16="http://schemas.microsoft.com/office/drawing/2014/main" val="1223271612"/>
                    </a:ext>
                  </a:extLst>
                </a:gridCol>
                <a:gridCol w="2024905">
                  <a:extLst>
                    <a:ext uri="{9D8B030D-6E8A-4147-A177-3AD203B41FA5}">
                      <a16:colId xmlns:a16="http://schemas.microsoft.com/office/drawing/2014/main" val="2502629378"/>
                    </a:ext>
                  </a:extLst>
                </a:gridCol>
                <a:gridCol w="1834979">
                  <a:extLst>
                    <a:ext uri="{9D8B030D-6E8A-4147-A177-3AD203B41FA5}">
                      <a16:colId xmlns:a16="http://schemas.microsoft.com/office/drawing/2014/main" val="3815814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1"/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BO Tuning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49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NZ" sz="1600" dirty="0" err="1"/>
                        <a:t>max_depth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9 (8.96096)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39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NZ" sz="1600" dirty="0" err="1"/>
                        <a:t>min_child_weight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90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NZ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colsample_bytree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14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NZ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subsample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59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NZ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gamma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2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NZ" sz="16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5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NZ" sz="1600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95937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85D4143-9E95-4E1A-A9AD-6B04E9C0D109}"/>
              </a:ext>
            </a:extLst>
          </p:cNvPr>
          <p:cNvSpPr txBox="1">
            <a:spLocks/>
          </p:cNvSpPr>
          <p:nvPr/>
        </p:nvSpPr>
        <p:spPr>
          <a:xfrm>
            <a:off x="4164710" y="4305221"/>
            <a:ext cx="1674616" cy="543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000" dirty="0"/>
              <a:t>.38948  221</a:t>
            </a:r>
            <a:r>
              <a:rPr lang="en-NZ" sz="2000" baseline="30000" dirty="0"/>
              <a:t>st</a:t>
            </a:r>
            <a:r>
              <a:rPr lang="en-NZ" sz="2000" dirty="0"/>
              <a:t> </a:t>
            </a:r>
          </a:p>
          <a:p>
            <a:pPr algn="l"/>
            <a:endParaRPr lang="en-NZ" sz="2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012F38B-B0EA-4527-8875-D3ED91598183}"/>
              </a:ext>
            </a:extLst>
          </p:cNvPr>
          <p:cNvSpPr txBox="1">
            <a:spLocks/>
          </p:cNvSpPr>
          <p:nvPr/>
        </p:nvSpPr>
        <p:spPr>
          <a:xfrm>
            <a:off x="1994930" y="4315043"/>
            <a:ext cx="2410012" cy="543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000" dirty="0"/>
              <a:t>Public LB Score:</a:t>
            </a:r>
          </a:p>
          <a:p>
            <a:pPr algn="l"/>
            <a:endParaRPr lang="en-NZ" sz="2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275717B-B749-4768-8699-FB9F674306A9}"/>
              </a:ext>
            </a:extLst>
          </p:cNvPr>
          <p:cNvSpPr txBox="1">
            <a:spLocks/>
          </p:cNvSpPr>
          <p:nvPr/>
        </p:nvSpPr>
        <p:spPr>
          <a:xfrm>
            <a:off x="6283243" y="4315043"/>
            <a:ext cx="1745831" cy="543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000" dirty="0"/>
              <a:t>.38555 - up 12 places to 209</a:t>
            </a:r>
            <a:r>
              <a:rPr lang="en-NZ" sz="2000" baseline="30000" dirty="0"/>
              <a:t>th</a:t>
            </a:r>
            <a:r>
              <a:rPr lang="en-NZ" sz="2000" dirty="0"/>
              <a:t> </a:t>
            </a:r>
          </a:p>
          <a:p>
            <a:pPr algn="l"/>
            <a:endParaRPr lang="en-NZ" sz="20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BC7620-DF65-49FF-A952-C14B981CE7F2}"/>
              </a:ext>
            </a:extLst>
          </p:cNvPr>
          <p:cNvSpPr txBox="1">
            <a:spLocks/>
          </p:cNvSpPr>
          <p:nvPr/>
        </p:nvSpPr>
        <p:spPr>
          <a:xfrm>
            <a:off x="8330675" y="3751397"/>
            <a:ext cx="2893471" cy="1219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000" dirty="0"/>
              <a:t>After increasing number boost rounds to 200 and lambda=1:  .38379 - up 21 places to 188</a:t>
            </a:r>
            <a:r>
              <a:rPr lang="en-NZ" sz="2000" baseline="30000" dirty="0"/>
              <a:t>th.</a:t>
            </a:r>
            <a:r>
              <a:rPr lang="en-NZ" sz="2000" dirty="0"/>
              <a:t> </a:t>
            </a:r>
          </a:p>
          <a:p>
            <a:pPr algn="l"/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04652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4324</TotalTime>
  <Words>666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Radford</dc:creator>
  <cp:lastModifiedBy>Alan Radford</cp:lastModifiedBy>
  <cp:revision>86</cp:revision>
  <cp:lastPrinted>2017-09-14T05:49:22Z</cp:lastPrinted>
  <dcterms:created xsi:type="dcterms:W3CDTF">2017-02-24T02:54:54Z</dcterms:created>
  <dcterms:modified xsi:type="dcterms:W3CDTF">2017-09-14T06:02:22Z</dcterms:modified>
</cp:coreProperties>
</file>