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71" r:id="rId2"/>
    <p:sldId id="289" r:id="rId3"/>
    <p:sldId id="288" r:id="rId4"/>
    <p:sldId id="290" r:id="rId5"/>
    <p:sldId id="283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28/09/2017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41076"/>
            <a:ext cx="9129484" cy="642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Update - Bayesian Optimisation for Hyperparameter Tuning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0" y="341076"/>
            <a:ext cx="825166" cy="81303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83F685-FEEA-4F8E-B87E-A15C4B4B940D}"/>
              </a:ext>
            </a:extLst>
          </p:cNvPr>
          <p:cNvSpPr txBox="1">
            <a:spLocks/>
          </p:cNvSpPr>
          <p:nvPr/>
        </p:nvSpPr>
        <p:spPr>
          <a:xfrm>
            <a:off x="1693006" y="1216884"/>
            <a:ext cx="8835120" cy="4698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Added: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‘Early Stopping’ if no improvement to score in previous x0 observations. 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Monitor parameter convergence (approach to global maximum).  After every 10 observations, show the top 6 scores.  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Save BO object at end of each batch to enable restart.</a:t>
            </a:r>
          </a:p>
          <a:p>
            <a:pPr algn="l">
              <a:tabLst>
                <a:tab pos="447675" algn="l"/>
              </a:tabLst>
            </a:pPr>
            <a:r>
              <a:rPr lang="en-NZ" sz="2000" dirty="0"/>
              <a:t>Resolved (or identified):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Issue with negative scores; always convert to positive. 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Use Expected Improvement (</a:t>
            </a:r>
            <a:r>
              <a:rPr lang="en-NZ" sz="2000" dirty="0" err="1"/>
              <a:t>ei</a:t>
            </a:r>
            <a:r>
              <a:rPr lang="en-NZ" sz="2000" dirty="0"/>
              <a:t>); avoid ‘</a:t>
            </a:r>
            <a:r>
              <a:rPr lang="en-NZ" sz="2000" dirty="0" err="1"/>
              <a:t>ucb’s</a:t>
            </a:r>
            <a:r>
              <a:rPr lang="en-NZ" sz="2000" dirty="0"/>
              <a:t> obsession with edges’. </a:t>
            </a:r>
          </a:p>
          <a:p>
            <a:pPr marL="285750" indent="-285750" algn="l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NZ" sz="2000" dirty="0"/>
              <a:t>Possible degradation as BO generates parameters as float when some </a:t>
            </a:r>
            <a:r>
              <a:rPr lang="en-NZ" sz="2000" dirty="0" err="1"/>
              <a:t>xgb</a:t>
            </a:r>
            <a:r>
              <a:rPr lang="en-NZ" sz="2000" dirty="0"/>
              <a:t> parameters require integer.  When passing parameters to </a:t>
            </a:r>
            <a:r>
              <a:rPr lang="en-NZ" sz="2000" dirty="0" err="1"/>
              <a:t>xgb</a:t>
            </a:r>
            <a:r>
              <a:rPr lang="en-NZ" sz="2000" dirty="0"/>
              <a:t>, use </a:t>
            </a:r>
            <a:r>
              <a:rPr lang="en-NZ" sz="2000" dirty="0" err="1"/>
              <a:t>int</a:t>
            </a:r>
            <a:r>
              <a:rPr lang="en-NZ" sz="2000" dirty="0"/>
              <a:t>(round(n)) rather than </a:t>
            </a:r>
            <a:r>
              <a:rPr lang="en-NZ" sz="2000" dirty="0" err="1"/>
              <a:t>int</a:t>
            </a:r>
            <a:r>
              <a:rPr lang="en-NZ" sz="2000" dirty="0"/>
              <a:t>(n). </a:t>
            </a:r>
          </a:p>
          <a:p>
            <a:pPr algn="l"/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13344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F593C1-BDAF-4056-B001-F5D9673E7355}"/>
              </a:ext>
            </a:extLst>
          </p:cNvPr>
          <p:cNvSpPr txBox="1">
            <a:spLocks/>
          </p:cNvSpPr>
          <p:nvPr/>
        </p:nvSpPr>
        <p:spPr>
          <a:xfrm>
            <a:off x="1404905" y="373931"/>
            <a:ext cx="9620824" cy="47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Update: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8" y="362330"/>
            <a:ext cx="825166" cy="8130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809C66-A72A-4AB9-B643-1A1583DE1C22}"/>
              </a:ext>
            </a:extLst>
          </p:cNvPr>
          <p:cNvSpPr txBox="1">
            <a:spLocks/>
          </p:cNvSpPr>
          <p:nvPr/>
        </p:nvSpPr>
        <p:spPr>
          <a:xfrm>
            <a:off x="519458" y="2480155"/>
            <a:ext cx="2414091" cy="1899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 err="1"/>
              <a:t>max_depth</a:t>
            </a:r>
            <a:r>
              <a:rPr lang="en-NZ" sz="1800" dirty="0"/>
              <a:t> (2, 18)</a:t>
            </a:r>
          </a:p>
          <a:p>
            <a:pPr algn="l"/>
            <a:r>
              <a:rPr lang="en-NZ" sz="1800" dirty="0" err="1"/>
              <a:t>mcw</a:t>
            </a:r>
            <a:r>
              <a:rPr lang="en-NZ" sz="1800" dirty="0"/>
              <a:t> (20, 200) </a:t>
            </a:r>
          </a:p>
          <a:p>
            <a:pPr algn="l"/>
            <a:r>
              <a:rPr lang="en-NZ" sz="1800" dirty="0" err="1"/>
              <a:t>colsample</a:t>
            </a:r>
            <a:r>
              <a:rPr lang="en-NZ" sz="1800" dirty="0"/>
              <a:t> (0.2, 1)</a:t>
            </a:r>
          </a:p>
          <a:p>
            <a:pPr algn="l"/>
            <a:r>
              <a:rPr lang="en-NZ" sz="1800" dirty="0"/>
              <a:t>subsample (0.2, 1)</a:t>
            </a:r>
          </a:p>
          <a:p>
            <a:pPr algn="l"/>
            <a:r>
              <a:rPr lang="en-NZ" sz="1800" dirty="0"/>
              <a:t>lambda (0)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421EDC-4FC9-43D5-A6D1-0E9532B6EEF1}"/>
              </a:ext>
            </a:extLst>
          </p:cNvPr>
          <p:cNvSpPr txBox="1">
            <a:spLocks/>
          </p:cNvSpPr>
          <p:nvPr/>
        </p:nvSpPr>
        <p:spPr>
          <a:xfrm>
            <a:off x="519458" y="1412311"/>
            <a:ext cx="3160020" cy="106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Attempted wide parameter value range for all relevant parameters.</a:t>
            </a:r>
            <a:r>
              <a:rPr lang="en-NZ" sz="1800" b="1" dirty="0"/>
              <a:t>  </a:t>
            </a:r>
            <a:endParaRPr lang="en-NZ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46BA1-7AE2-4314-A69F-FF441D48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09" y="373931"/>
            <a:ext cx="7213881" cy="59754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829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A0FF29-53AA-4286-B265-E8DC9E76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33" y="1206132"/>
            <a:ext cx="10001250" cy="38481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84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Update: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3F0215-C2A7-4A44-B479-52C0237FE4E7}"/>
              </a:ext>
            </a:extLst>
          </p:cNvPr>
          <p:cNvSpPr txBox="1">
            <a:spLocks/>
          </p:cNvSpPr>
          <p:nvPr/>
        </p:nvSpPr>
        <p:spPr>
          <a:xfrm>
            <a:off x="1805738" y="776251"/>
            <a:ext cx="9343380" cy="42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Output – 1</a:t>
            </a:r>
            <a:endParaRPr lang="en-NZ" sz="11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4AE6D-21AF-4E43-9088-14E538A57C68}"/>
              </a:ext>
            </a:extLst>
          </p:cNvPr>
          <p:cNvSpPr/>
          <p:nvPr/>
        </p:nvSpPr>
        <p:spPr>
          <a:xfrm>
            <a:off x="1472411" y="2839609"/>
            <a:ext cx="7822119" cy="177014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538D06-D692-483B-B61A-519B24E9646D}"/>
              </a:ext>
            </a:extLst>
          </p:cNvPr>
          <p:cNvSpPr/>
          <p:nvPr/>
        </p:nvSpPr>
        <p:spPr>
          <a:xfrm>
            <a:off x="1472411" y="3446503"/>
            <a:ext cx="7822119" cy="413921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8C4907-A6B7-4579-B3ED-11D97B35A84E}"/>
              </a:ext>
            </a:extLst>
          </p:cNvPr>
          <p:cNvSpPr txBox="1">
            <a:spLocks/>
          </p:cNvSpPr>
          <p:nvPr/>
        </p:nvSpPr>
        <p:spPr>
          <a:xfrm>
            <a:off x="4302496" y="5212263"/>
            <a:ext cx="4992034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.4	10		87	1</a:t>
            </a:r>
          </a:p>
          <a:p>
            <a:pPr algn="l"/>
            <a:r>
              <a:rPr lang="en-NZ" sz="2000" dirty="0"/>
              <a:t>.98	  8	              155	1</a:t>
            </a:r>
          </a:p>
          <a:p>
            <a:pPr algn="l"/>
            <a:endParaRPr lang="en-NZ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CCE551E-1A5F-4DFF-B0A4-E7E3E4D7F6F9}"/>
              </a:ext>
            </a:extLst>
          </p:cNvPr>
          <p:cNvSpPr txBox="1">
            <a:spLocks/>
          </p:cNvSpPr>
          <p:nvPr/>
        </p:nvSpPr>
        <p:spPr>
          <a:xfrm>
            <a:off x="1162754" y="5212263"/>
            <a:ext cx="2018198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Best parameters?</a:t>
            </a:r>
          </a:p>
          <a:p>
            <a:pPr algn="l"/>
            <a:endParaRPr lang="en-NZ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C46648-DB88-4C5A-97EA-EA31099C3B63}"/>
              </a:ext>
            </a:extLst>
          </p:cNvPr>
          <p:cNvSpPr/>
          <p:nvPr/>
        </p:nvSpPr>
        <p:spPr>
          <a:xfrm>
            <a:off x="1472410" y="2402488"/>
            <a:ext cx="7822119" cy="1774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2A194A-8652-4B2F-951F-CB3D6026D1E8}"/>
              </a:ext>
            </a:extLst>
          </p:cNvPr>
          <p:cNvCxnSpPr>
            <a:cxnSpLocks/>
          </p:cNvCxnSpPr>
          <p:nvPr/>
        </p:nvCxnSpPr>
        <p:spPr>
          <a:xfrm>
            <a:off x="3161414" y="2586089"/>
            <a:ext cx="0" cy="34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B20FAA-5FBB-4BF8-A606-9DF83C49FFC0}"/>
              </a:ext>
            </a:extLst>
          </p:cNvPr>
          <p:cNvCxnSpPr>
            <a:cxnSpLocks/>
          </p:cNvCxnSpPr>
          <p:nvPr/>
        </p:nvCxnSpPr>
        <p:spPr>
          <a:xfrm>
            <a:off x="4770474" y="2635708"/>
            <a:ext cx="0" cy="34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604C64-98E6-49A0-A0DB-59F8D1B1C61D}"/>
              </a:ext>
            </a:extLst>
          </p:cNvPr>
          <p:cNvCxnSpPr>
            <a:cxnSpLocks/>
          </p:cNvCxnSpPr>
          <p:nvPr/>
        </p:nvCxnSpPr>
        <p:spPr>
          <a:xfrm>
            <a:off x="5791200" y="2586089"/>
            <a:ext cx="0" cy="34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4E4AE9-AD54-4112-AFEB-236F91F2DE24}"/>
              </a:ext>
            </a:extLst>
          </p:cNvPr>
          <p:cNvCxnSpPr>
            <a:cxnSpLocks/>
          </p:cNvCxnSpPr>
          <p:nvPr/>
        </p:nvCxnSpPr>
        <p:spPr>
          <a:xfrm>
            <a:off x="8576930" y="2512736"/>
            <a:ext cx="0" cy="34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10DDA4-A2A6-4D19-9CF7-48DC7FEB6748}"/>
              </a:ext>
            </a:extLst>
          </p:cNvPr>
          <p:cNvCxnSpPr>
            <a:cxnSpLocks/>
          </p:cNvCxnSpPr>
          <p:nvPr/>
        </p:nvCxnSpPr>
        <p:spPr>
          <a:xfrm>
            <a:off x="7471144" y="2507957"/>
            <a:ext cx="0" cy="343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273C63-A6C8-48E8-A84A-8D145597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85" y="1866483"/>
            <a:ext cx="5448300" cy="37814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F593C1-BDAF-4056-B001-F5D9673E7355}"/>
              </a:ext>
            </a:extLst>
          </p:cNvPr>
          <p:cNvSpPr txBox="1">
            <a:spLocks/>
          </p:cNvSpPr>
          <p:nvPr/>
        </p:nvSpPr>
        <p:spPr>
          <a:xfrm>
            <a:off x="1404905" y="373931"/>
            <a:ext cx="9620824" cy="47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Update: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8" y="362330"/>
            <a:ext cx="825166" cy="8130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809C66-A72A-4AB9-B643-1A1583DE1C22}"/>
              </a:ext>
            </a:extLst>
          </p:cNvPr>
          <p:cNvSpPr txBox="1">
            <a:spLocks/>
          </p:cNvSpPr>
          <p:nvPr/>
        </p:nvSpPr>
        <p:spPr>
          <a:xfrm>
            <a:off x="519458" y="2480155"/>
            <a:ext cx="2414091" cy="1899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 err="1"/>
              <a:t>max_depth</a:t>
            </a:r>
            <a:r>
              <a:rPr lang="en-NZ" sz="1800" dirty="0"/>
              <a:t> (2, 18)</a:t>
            </a:r>
          </a:p>
          <a:p>
            <a:pPr algn="l"/>
            <a:r>
              <a:rPr lang="en-NZ" sz="1800" dirty="0" err="1"/>
              <a:t>mcw</a:t>
            </a:r>
            <a:r>
              <a:rPr lang="en-NZ" sz="1800" dirty="0"/>
              <a:t> (20, 200) </a:t>
            </a:r>
          </a:p>
          <a:p>
            <a:pPr algn="l"/>
            <a:r>
              <a:rPr lang="en-NZ" sz="1800" dirty="0" err="1"/>
              <a:t>colsample</a:t>
            </a:r>
            <a:r>
              <a:rPr lang="en-NZ" sz="1800" dirty="0"/>
              <a:t> (0.2, 1)</a:t>
            </a:r>
          </a:p>
          <a:p>
            <a:pPr algn="l"/>
            <a:r>
              <a:rPr lang="en-NZ" sz="1800" dirty="0"/>
              <a:t>subsample (0.2, 1)</a:t>
            </a:r>
          </a:p>
          <a:p>
            <a:pPr algn="l"/>
            <a:r>
              <a:rPr lang="en-NZ" sz="1800" dirty="0"/>
              <a:t>lambda (0, 5)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421EDC-4FC9-43D5-A6D1-0E9532B6EEF1}"/>
              </a:ext>
            </a:extLst>
          </p:cNvPr>
          <p:cNvSpPr txBox="1">
            <a:spLocks/>
          </p:cNvSpPr>
          <p:nvPr/>
        </p:nvSpPr>
        <p:spPr>
          <a:xfrm>
            <a:off x="1404905" y="917533"/>
            <a:ext cx="3695550" cy="36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Candidate 1 – Lambda Tuning</a:t>
            </a:r>
            <a:r>
              <a:rPr lang="en-NZ" sz="1800" b="1" dirty="0"/>
              <a:t>  </a:t>
            </a:r>
            <a:endParaRPr lang="en-NZ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38D1B-9973-4F91-A722-34FC00420214}"/>
              </a:ext>
            </a:extLst>
          </p:cNvPr>
          <p:cNvSpPr/>
          <p:nvPr/>
        </p:nvSpPr>
        <p:spPr>
          <a:xfrm>
            <a:off x="6854085" y="3430036"/>
            <a:ext cx="4584744" cy="208775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5C82B-6B86-4636-AEB5-6C9664D75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79" y="1352457"/>
            <a:ext cx="4232033" cy="34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8" y="362330"/>
            <a:ext cx="9620824" cy="47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800" dirty="0"/>
              <a:t>Update: Bayesian Optimisation for Hyperparameter Tuning (continued)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237E68-8EF6-4CFC-861B-6C0B0D94EF2E}"/>
              </a:ext>
            </a:extLst>
          </p:cNvPr>
          <p:cNvSpPr txBox="1">
            <a:spLocks/>
          </p:cNvSpPr>
          <p:nvPr/>
        </p:nvSpPr>
        <p:spPr>
          <a:xfrm>
            <a:off x="1876194" y="878136"/>
            <a:ext cx="2410012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Final score</a:t>
            </a:r>
          </a:p>
          <a:p>
            <a:pPr algn="l"/>
            <a:endParaRPr lang="en-NZ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A8B648-70DC-4C09-A261-956E4A68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0135"/>
              </p:ext>
            </p:extLst>
          </p:nvPr>
        </p:nvGraphicFramePr>
        <p:xfrm>
          <a:off x="963144" y="1472917"/>
          <a:ext cx="57898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942">
                  <a:extLst>
                    <a:ext uri="{9D8B030D-6E8A-4147-A177-3AD203B41FA5}">
                      <a16:colId xmlns:a16="http://schemas.microsoft.com/office/drawing/2014/main" val="1223271612"/>
                    </a:ext>
                  </a:extLst>
                </a:gridCol>
                <a:gridCol w="2024905">
                  <a:extLst>
                    <a:ext uri="{9D8B030D-6E8A-4147-A177-3AD203B41FA5}">
                      <a16:colId xmlns:a16="http://schemas.microsoft.com/office/drawing/2014/main" val="2502629378"/>
                    </a:ext>
                  </a:extLst>
                </a:gridCol>
                <a:gridCol w="1834979">
                  <a:extLst>
                    <a:ext uri="{9D8B030D-6E8A-4147-A177-3AD203B41FA5}">
                      <a16:colId xmlns:a16="http://schemas.microsoft.com/office/drawing/2014/main" val="381581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/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Last Meetup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9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 err="1"/>
                        <a:t>max_depth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9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 err="1"/>
                        <a:t>min_child_weight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0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4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subsample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9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gamma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2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5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593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5D4143-9E95-4E1A-A9AD-6B04E9C0D109}"/>
              </a:ext>
            </a:extLst>
          </p:cNvPr>
          <p:cNvSpPr txBox="1">
            <a:spLocks/>
          </p:cNvSpPr>
          <p:nvPr/>
        </p:nvSpPr>
        <p:spPr>
          <a:xfrm>
            <a:off x="3187415" y="4531463"/>
            <a:ext cx="1530463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.38948  221</a:t>
            </a:r>
            <a:r>
              <a:rPr lang="en-NZ" sz="2000" baseline="30000" dirty="0"/>
              <a:t>st</a:t>
            </a:r>
            <a:r>
              <a:rPr lang="en-NZ" sz="2000" dirty="0"/>
              <a:t> </a:t>
            </a:r>
          </a:p>
          <a:p>
            <a:pPr algn="l"/>
            <a:endParaRPr lang="en-NZ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12F38B-B0EA-4527-8875-D3ED91598183}"/>
              </a:ext>
            </a:extLst>
          </p:cNvPr>
          <p:cNvSpPr txBox="1">
            <a:spLocks/>
          </p:cNvSpPr>
          <p:nvPr/>
        </p:nvSpPr>
        <p:spPr>
          <a:xfrm>
            <a:off x="963144" y="4531463"/>
            <a:ext cx="2410012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Public LB Score:</a:t>
            </a:r>
          </a:p>
          <a:p>
            <a:pPr algn="l"/>
            <a:endParaRPr lang="en-NZ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75717B-B749-4768-8699-FB9F674306A9}"/>
              </a:ext>
            </a:extLst>
          </p:cNvPr>
          <p:cNvSpPr txBox="1">
            <a:spLocks/>
          </p:cNvSpPr>
          <p:nvPr/>
        </p:nvSpPr>
        <p:spPr>
          <a:xfrm>
            <a:off x="4967769" y="4531463"/>
            <a:ext cx="1745831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. 38379  188</a:t>
            </a:r>
            <a:r>
              <a:rPr lang="en-NZ" sz="2000" baseline="30000" dirty="0"/>
              <a:t>th</a:t>
            </a:r>
            <a:r>
              <a:rPr lang="en-NZ" sz="2000" dirty="0"/>
              <a:t> </a:t>
            </a:r>
          </a:p>
          <a:p>
            <a:pPr algn="l"/>
            <a:endParaRPr lang="en-NZ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BC7620-DF65-49FF-A952-C14B981CE7F2}"/>
              </a:ext>
            </a:extLst>
          </p:cNvPr>
          <p:cNvSpPr txBox="1">
            <a:spLocks/>
          </p:cNvSpPr>
          <p:nvPr/>
        </p:nvSpPr>
        <p:spPr>
          <a:xfrm>
            <a:off x="4871589" y="5075161"/>
            <a:ext cx="2345686" cy="1219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After increasing number boost rounds to 200 and lambda=1</a:t>
            </a:r>
          </a:p>
          <a:p>
            <a:pPr algn="l"/>
            <a:endParaRPr lang="en-NZ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59DFCB-D79B-47F7-8919-04C9BE9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6543"/>
              </p:ext>
            </p:extLst>
          </p:nvPr>
        </p:nvGraphicFramePr>
        <p:xfrm>
          <a:off x="7017205" y="1472917"/>
          <a:ext cx="13116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632">
                  <a:extLst>
                    <a:ext uri="{9D8B030D-6E8A-4147-A177-3AD203B41FA5}">
                      <a16:colId xmlns:a16="http://schemas.microsoft.com/office/drawing/2014/main" val="408807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/>
                        <a:t>Candidate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4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993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FB1F12-D420-4343-A44E-1C11D53FD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17407"/>
              </p:ext>
            </p:extLst>
          </p:nvPr>
        </p:nvGraphicFramePr>
        <p:xfrm>
          <a:off x="8424247" y="1472917"/>
          <a:ext cx="13931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148">
                  <a:extLst>
                    <a:ext uri="{9D8B030D-6E8A-4147-A177-3AD203B41FA5}">
                      <a16:colId xmlns:a16="http://schemas.microsoft.com/office/drawing/2014/main" val="408807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NZ" sz="1600" dirty="0"/>
                        <a:t>Candidate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4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NZ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99307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7B2057-9FC4-4A6B-B078-38FAE4AA7DDD}"/>
              </a:ext>
            </a:extLst>
          </p:cNvPr>
          <p:cNvSpPr txBox="1">
            <a:spLocks/>
          </p:cNvSpPr>
          <p:nvPr/>
        </p:nvSpPr>
        <p:spPr>
          <a:xfrm>
            <a:off x="7136410" y="4531463"/>
            <a:ext cx="1222879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.38xxx  2xx</a:t>
            </a:r>
            <a:r>
              <a:rPr lang="en-NZ" sz="2000" baseline="30000" dirty="0"/>
              <a:t>st</a:t>
            </a:r>
            <a:r>
              <a:rPr lang="en-NZ" sz="2000" dirty="0"/>
              <a:t> </a:t>
            </a:r>
          </a:p>
          <a:p>
            <a:pPr algn="l"/>
            <a:endParaRPr lang="en-NZ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B05B807-28DA-4AD1-8C10-5A3C70F5F548}"/>
              </a:ext>
            </a:extLst>
          </p:cNvPr>
          <p:cNvSpPr txBox="1">
            <a:spLocks/>
          </p:cNvSpPr>
          <p:nvPr/>
        </p:nvSpPr>
        <p:spPr>
          <a:xfrm>
            <a:off x="8513000" y="4531463"/>
            <a:ext cx="1222879" cy="54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000" dirty="0"/>
              <a:t>.38xxx  2xx</a:t>
            </a:r>
            <a:r>
              <a:rPr lang="en-NZ" sz="2000" baseline="30000" dirty="0"/>
              <a:t>st</a:t>
            </a:r>
            <a:r>
              <a:rPr lang="en-NZ" sz="2000" dirty="0"/>
              <a:t> </a:t>
            </a:r>
          </a:p>
          <a:p>
            <a:pPr algn="l"/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04652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</TotalTime>
  <Words>313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103</cp:revision>
  <cp:lastPrinted>2017-09-14T05:49:22Z</cp:lastPrinted>
  <dcterms:created xsi:type="dcterms:W3CDTF">2017-02-24T02:54:54Z</dcterms:created>
  <dcterms:modified xsi:type="dcterms:W3CDTF">2017-09-27T23:25:11Z</dcterms:modified>
</cp:coreProperties>
</file>