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2" r:id="rId2"/>
    <p:sldId id="273" r:id="rId3"/>
    <p:sldId id="274" r:id="rId4"/>
    <p:sldId id="275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1145-63DE-49C8-A59A-533A48FC4A0D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B7CE-CF20-4236-8B09-F1D98A74F0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8836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C37D-E5A4-4A54-AA3D-790FFCA89317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4CA96-A90E-49FE-BFD0-DECA23842E7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604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4CA96-A90E-49FE-BFD0-DECA23842E7C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656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07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4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11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3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6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99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478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73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60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9E18-74FB-4994-9DD3-8FB452F92343}" type="datetimeFigureOut">
              <a:rPr lang="en-NZ" smtClean="0"/>
              <a:t>13/12/2017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07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8CCF5C-C9D1-4A93-9095-5A1CFA1BBBAC}"/>
              </a:ext>
            </a:extLst>
          </p:cNvPr>
          <p:cNvSpPr txBox="1">
            <a:spLocks/>
          </p:cNvSpPr>
          <p:nvPr/>
        </p:nvSpPr>
        <p:spPr>
          <a:xfrm>
            <a:off x="5182017" y="2270675"/>
            <a:ext cx="1270281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.6</a:t>
            </a:r>
            <a:endParaRPr lang="en-NZ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4CBD38B-9570-4B40-BAF2-EA8D1EDB3745}"/>
              </a:ext>
            </a:extLst>
          </p:cNvPr>
          <p:cNvSpPr txBox="1">
            <a:spLocks/>
          </p:cNvSpPr>
          <p:nvPr/>
        </p:nvSpPr>
        <p:spPr>
          <a:xfrm>
            <a:off x="7689532" y="1556565"/>
            <a:ext cx="1724130" cy="71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Submit File</a:t>
            </a:r>
            <a:endParaRPr lang="en-NZ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48560-104E-48D8-B675-B94D6ABC8A94}"/>
              </a:ext>
            </a:extLst>
          </p:cNvPr>
          <p:cNvSpPr txBox="1">
            <a:spLocks/>
          </p:cNvSpPr>
          <p:nvPr/>
        </p:nvSpPr>
        <p:spPr>
          <a:xfrm>
            <a:off x="2329444" y="1407449"/>
            <a:ext cx="1822027" cy="133575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.287</a:t>
            </a:r>
          </a:p>
          <a:p>
            <a:pPr algn="ctr"/>
            <a:r>
              <a:rPr lang="en-NZ" dirty="0"/>
              <a:t>(AR) </a:t>
            </a:r>
            <a:r>
              <a:rPr lang="en-NZ" dirty="0" err="1"/>
              <a:t>Xgb</a:t>
            </a:r>
            <a:r>
              <a:rPr lang="en-NZ" dirty="0"/>
              <a:t> x2 + Kernels </a:t>
            </a:r>
            <a:r>
              <a:rPr lang="en-NZ" dirty="0" err="1"/>
              <a:t>xgb</a:t>
            </a:r>
            <a:r>
              <a:rPr lang="en-NZ" dirty="0"/>
              <a:t>, </a:t>
            </a:r>
            <a:r>
              <a:rPr lang="en-NZ" dirty="0" err="1"/>
              <a:t>lgb</a:t>
            </a:r>
            <a:endParaRPr lang="en-N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51DE7-0CF6-494C-8CFE-78066B7B6360}"/>
              </a:ext>
            </a:extLst>
          </p:cNvPr>
          <p:cNvSpPr txBox="1">
            <a:spLocks/>
          </p:cNvSpPr>
          <p:nvPr/>
        </p:nvSpPr>
        <p:spPr>
          <a:xfrm>
            <a:off x="7640584" y="1407450"/>
            <a:ext cx="1822027" cy="4488636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?</a:t>
            </a:r>
          </a:p>
          <a:p>
            <a:pPr algn="ctr"/>
            <a:endParaRPr lang="en-NZ" dirty="0"/>
          </a:p>
          <a:p>
            <a:pPr algn="ctr"/>
            <a:endParaRPr lang="en-NZ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F8D77B-CC0A-48C2-A671-CBF6BE6E93F9}"/>
              </a:ext>
            </a:extLst>
          </p:cNvPr>
          <p:cNvSpPr txBox="1">
            <a:spLocks/>
          </p:cNvSpPr>
          <p:nvPr/>
        </p:nvSpPr>
        <p:spPr>
          <a:xfrm>
            <a:off x="1016648" y="444127"/>
            <a:ext cx="6143256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Porto Seguro: Final Submission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B89477-151C-4EE1-9730-2BB88A38C138}"/>
              </a:ext>
            </a:extLst>
          </p:cNvPr>
          <p:cNvCxnSpPr>
            <a:cxnSpLocks/>
          </p:cNvCxnSpPr>
          <p:nvPr/>
        </p:nvCxnSpPr>
        <p:spPr>
          <a:xfrm>
            <a:off x="4555641" y="2137991"/>
            <a:ext cx="278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CDCF243-6DEF-4C95-884A-A26E130388FB}"/>
              </a:ext>
            </a:extLst>
          </p:cNvPr>
          <p:cNvSpPr txBox="1">
            <a:spLocks/>
          </p:cNvSpPr>
          <p:nvPr/>
        </p:nvSpPr>
        <p:spPr>
          <a:xfrm>
            <a:off x="4955093" y="1320911"/>
            <a:ext cx="1724130" cy="714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Weighted Average</a:t>
            </a:r>
            <a:endParaRPr lang="en-NZ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16EEB9-8224-4F2C-A9DE-265A03127F60}"/>
              </a:ext>
            </a:extLst>
          </p:cNvPr>
          <p:cNvSpPr txBox="1">
            <a:spLocks/>
          </p:cNvSpPr>
          <p:nvPr/>
        </p:nvSpPr>
        <p:spPr>
          <a:xfrm>
            <a:off x="2329443" y="3025250"/>
            <a:ext cx="1822027" cy="133575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.284</a:t>
            </a:r>
          </a:p>
          <a:p>
            <a:pPr algn="ctr"/>
            <a:r>
              <a:rPr lang="en-NZ" dirty="0"/>
              <a:t>Kernel </a:t>
            </a:r>
            <a:r>
              <a:rPr lang="en-NZ" dirty="0" err="1"/>
              <a:t>Xgb</a:t>
            </a:r>
            <a:endParaRPr lang="en-NZ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A2863B-657A-4CC1-A578-FE70C489DF7D}"/>
              </a:ext>
            </a:extLst>
          </p:cNvPr>
          <p:cNvSpPr txBox="1">
            <a:spLocks/>
          </p:cNvSpPr>
          <p:nvPr/>
        </p:nvSpPr>
        <p:spPr>
          <a:xfrm>
            <a:off x="2329442" y="4560331"/>
            <a:ext cx="1822027" cy="1335755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.273</a:t>
            </a:r>
          </a:p>
          <a:p>
            <a:pPr algn="ctr"/>
            <a:r>
              <a:rPr lang="en-NZ" dirty="0"/>
              <a:t>K-</a:t>
            </a:r>
            <a:r>
              <a:rPr lang="en-NZ" dirty="0" err="1"/>
              <a:t>Tf</a:t>
            </a:r>
            <a:r>
              <a:rPr lang="en-NZ" dirty="0"/>
              <a:t> (AR)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52D9CC-05FF-4EFD-89E3-8CB32C0CB8C4}"/>
              </a:ext>
            </a:extLst>
          </p:cNvPr>
          <p:cNvSpPr txBox="1">
            <a:spLocks/>
          </p:cNvSpPr>
          <p:nvPr/>
        </p:nvSpPr>
        <p:spPr>
          <a:xfrm>
            <a:off x="5182016" y="3443697"/>
            <a:ext cx="1270281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.2</a:t>
            </a:r>
            <a:endParaRPr lang="en-NZ" sz="24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C1898F7-D51F-4701-808A-8BE2C2FCF65B}"/>
              </a:ext>
            </a:extLst>
          </p:cNvPr>
          <p:cNvSpPr txBox="1">
            <a:spLocks/>
          </p:cNvSpPr>
          <p:nvPr/>
        </p:nvSpPr>
        <p:spPr>
          <a:xfrm>
            <a:off x="5182016" y="4924749"/>
            <a:ext cx="1270281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.2</a:t>
            </a:r>
            <a:endParaRPr lang="en-NZ" sz="2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B92EFE-1E59-4B75-B444-37D95343D1CC}"/>
              </a:ext>
            </a:extLst>
          </p:cNvPr>
          <p:cNvCxnSpPr>
            <a:cxnSpLocks/>
          </p:cNvCxnSpPr>
          <p:nvPr/>
        </p:nvCxnSpPr>
        <p:spPr>
          <a:xfrm>
            <a:off x="4555641" y="3261710"/>
            <a:ext cx="278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905AA1-AF20-4E78-BED4-A465BE5C0486}"/>
              </a:ext>
            </a:extLst>
          </p:cNvPr>
          <p:cNvCxnSpPr>
            <a:cxnSpLocks/>
          </p:cNvCxnSpPr>
          <p:nvPr/>
        </p:nvCxnSpPr>
        <p:spPr>
          <a:xfrm>
            <a:off x="4555641" y="4760005"/>
            <a:ext cx="278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2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F8D77B-CC0A-48C2-A671-CBF6BE6E93F9}"/>
              </a:ext>
            </a:extLst>
          </p:cNvPr>
          <p:cNvSpPr txBox="1">
            <a:spLocks/>
          </p:cNvSpPr>
          <p:nvPr/>
        </p:nvSpPr>
        <p:spPr>
          <a:xfrm>
            <a:off x="1089623" y="377075"/>
            <a:ext cx="6143256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Porto Seguro: Final Score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594670-2798-4080-A4E1-FEB20C08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93" y="859489"/>
            <a:ext cx="9361936" cy="56214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FB837B-80A0-4954-B169-7FE479FC3740}"/>
              </a:ext>
            </a:extLst>
          </p:cNvPr>
          <p:cNvSpPr txBox="1">
            <a:spLocks/>
          </p:cNvSpPr>
          <p:nvPr/>
        </p:nvSpPr>
        <p:spPr>
          <a:xfrm>
            <a:off x="3614154" y="1451196"/>
            <a:ext cx="1724130" cy="714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Achieved 465</a:t>
            </a:r>
            <a:r>
              <a:rPr lang="en-NZ" baseline="30000" dirty="0"/>
              <a:t>th</a:t>
            </a:r>
            <a:r>
              <a:rPr lang="en-NZ" dirty="0"/>
              <a:t> </a:t>
            </a:r>
            <a:r>
              <a:rPr lang="en-NZ" sz="1800" dirty="0"/>
              <a:t>(8.9%)</a:t>
            </a:r>
            <a:endParaRPr lang="en-NZ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6C768E-8B3E-4421-91D3-4B98BDFA579B}"/>
              </a:ext>
            </a:extLst>
          </p:cNvPr>
          <p:cNvSpPr txBox="1">
            <a:spLocks/>
          </p:cNvSpPr>
          <p:nvPr/>
        </p:nvSpPr>
        <p:spPr>
          <a:xfrm>
            <a:off x="3614153" y="4439801"/>
            <a:ext cx="2621393" cy="898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If selected would have been approx. 311</a:t>
            </a:r>
            <a:r>
              <a:rPr lang="en-NZ" baseline="30000" dirty="0"/>
              <a:t>th</a:t>
            </a:r>
            <a:r>
              <a:rPr lang="en-NZ" dirty="0"/>
              <a:t> </a:t>
            </a:r>
            <a:r>
              <a:rPr lang="en-NZ" sz="1900" dirty="0"/>
              <a:t>(6.0%)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08506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F8D77B-CC0A-48C2-A671-CBF6BE6E93F9}"/>
              </a:ext>
            </a:extLst>
          </p:cNvPr>
          <p:cNvSpPr txBox="1">
            <a:spLocks/>
          </p:cNvSpPr>
          <p:nvPr/>
        </p:nvSpPr>
        <p:spPr>
          <a:xfrm>
            <a:off x="704034" y="377075"/>
            <a:ext cx="8208612" cy="103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Porto Seguro: Feature Engineering ‘Shotgun’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D3ED58-866A-4CFC-AAE1-E0F1026074E5}"/>
              </a:ext>
            </a:extLst>
          </p:cNvPr>
          <p:cNvSpPr txBox="1">
            <a:spLocks/>
          </p:cNvSpPr>
          <p:nvPr/>
        </p:nvSpPr>
        <p:spPr>
          <a:xfrm>
            <a:off x="827176" y="2913822"/>
            <a:ext cx="1967427" cy="71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190 Features</a:t>
            </a:r>
            <a:endParaRPr lang="en-NZ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54AF75-A44D-4F1B-BBAC-E4A8061CC4D0}"/>
              </a:ext>
            </a:extLst>
          </p:cNvPr>
          <p:cNvSpPr txBox="1">
            <a:spLocks/>
          </p:cNvSpPr>
          <p:nvPr/>
        </p:nvSpPr>
        <p:spPr>
          <a:xfrm>
            <a:off x="827176" y="3785284"/>
            <a:ext cx="1967427" cy="480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Boruta (70%)</a:t>
            </a:r>
            <a:endParaRPr lang="en-NZ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1BEE61-32B9-4C90-8EBA-AB09EAA6DA82}"/>
              </a:ext>
            </a:extLst>
          </p:cNvPr>
          <p:cNvSpPr txBox="1">
            <a:spLocks/>
          </p:cNvSpPr>
          <p:nvPr/>
        </p:nvSpPr>
        <p:spPr>
          <a:xfrm>
            <a:off x="827176" y="4699951"/>
            <a:ext cx="1967427" cy="480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Xgboost FI</a:t>
            </a:r>
            <a:endParaRPr lang="en-NZ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1A1E3C-9688-41DB-8D32-EFA38D31985E}"/>
              </a:ext>
            </a:extLst>
          </p:cNvPr>
          <p:cNvSpPr txBox="1">
            <a:spLocks/>
          </p:cNvSpPr>
          <p:nvPr/>
        </p:nvSpPr>
        <p:spPr>
          <a:xfrm>
            <a:off x="849209" y="5661941"/>
            <a:ext cx="1967427" cy="71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77 Features</a:t>
            </a:r>
            <a:endParaRPr lang="en-NZ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F234CC-331F-42EE-88A3-274EB054775C}"/>
              </a:ext>
            </a:extLst>
          </p:cNvPr>
          <p:cNvCxnSpPr>
            <a:endCxn id="10" idx="0"/>
          </p:cNvCxnSpPr>
          <p:nvPr/>
        </p:nvCxnSpPr>
        <p:spPr>
          <a:xfrm>
            <a:off x="1810889" y="3305057"/>
            <a:ext cx="1" cy="48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CD4D8-F03C-412C-9360-99F82C7DB8B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1810890" y="4266279"/>
            <a:ext cx="0" cy="43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FAB802-E59B-406B-AF8F-739ED9156A99}"/>
              </a:ext>
            </a:extLst>
          </p:cNvPr>
          <p:cNvCxnSpPr>
            <a:stCxn id="13" idx="2"/>
          </p:cNvCxnSpPr>
          <p:nvPr/>
        </p:nvCxnSpPr>
        <p:spPr>
          <a:xfrm flipH="1">
            <a:off x="1810889" y="5180946"/>
            <a:ext cx="1" cy="43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0B7472-F93D-4C44-9D24-B26E3DCE9364}"/>
              </a:ext>
            </a:extLst>
          </p:cNvPr>
          <p:cNvCxnSpPr>
            <a:cxnSpLocks/>
          </p:cNvCxnSpPr>
          <p:nvPr/>
        </p:nvCxnSpPr>
        <p:spPr>
          <a:xfrm>
            <a:off x="1818697" y="2491735"/>
            <a:ext cx="0" cy="43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5DF6259-CABC-4646-9894-5863F0985CB2}"/>
              </a:ext>
            </a:extLst>
          </p:cNvPr>
          <p:cNvSpPr txBox="1">
            <a:spLocks/>
          </p:cNvSpPr>
          <p:nvPr/>
        </p:nvSpPr>
        <p:spPr>
          <a:xfrm>
            <a:off x="766122" y="1248587"/>
            <a:ext cx="1967427" cy="5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58 Features</a:t>
            </a:r>
            <a:endParaRPr lang="en-NZ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6B04A7-620D-41E8-A5E9-24B6A7FBF4DA}"/>
              </a:ext>
            </a:extLst>
          </p:cNvPr>
          <p:cNvCxnSpPr>
            <a:cxnSpLocks/>
          </p:cNvCxnSpPr>
          <p:nvPr/>
        </p:nvCxnSpPr>
        <p:spPr>
          <a:xfrm flipH="1">
            <a:off x="1810888" y="1654828"/>
            <a:ext cx="1" cy="40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E8CCB29-A9F8-47B9-A02D-21193330D528}"/>
              </a:ext>
            </a:extLst>
          </p:cNvPr>
          <p:cNvSpPr txBox="1">
            <a:spLocks/>
          </p:cNvSpPr>
          <p:nvPr/>
        </p:nvSpPr>
        <p:spPr>
          <a:xfrm>
            <a:off x="827174" y="2024510"/>
            <a:ext cx="1967427" cy="71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Feature Eng.</a:t>
            </a:r>
            <a:endParaRPr lang="en-NZ" sz="2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954C2DD-C336-4796-A999-3135EF60F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73" y="1165719"/>
            <a:ext cx="5095875" cy="49244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180FBF-00F6-468B-8C88-8CBC132EA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85" y="190642"/>
            <a:ext cx="2961360" cy="64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4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F8D77B-CC0A-48C2-A671-CBF6BE6E93F9}"/>
              </a:ext>
            </a:extLst>
          </p:cNvPr>
          <p:cNvSpPr txBox="1">
            <a:spLocks/>
          </p:cNvSpPr>
          <p:nvPr/>
        </p:nvSpPr>
        <p:spPr>
          <a:xfrm>
            <a:off x="1199793" y="377075"/>
            <a:ext cx="6143256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Porto Seguro: Neural Network 0.273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372CA-C521-49FB-9476-27E83459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97" y="875935"/>
            <a:ext cx="8605219" cy="59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8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89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Radford</dc:creator>
  <cp:lastModifiedBy>Alan Radford</cp:lastModifiedBy>
  <cp:revision>56</cp:revision>
  <cp:lastPrinted>2017-08-31T04:31:10Z</cp:lastPrinted>
  <dcterms:created xsi:type="dcterms:W3CDTF">2017-02-24T02:54:54Z</dcterms:created>
  <dcterms:modified xsi:type="dcterms:W3CDTF">2017-12-12T22:48:04Z</dcterms:modified>
</cp:coreProperties>
</file>