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C37D-E5A4-4A54-AA3D-790FFCA89317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4CA96-A90E-49FE-BFD0-DECA23842E7C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604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1/03/2018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8CCF5C-C9D1-4A93-9095-5A1CFA1BBBAC}"/>
              </a:ext>
            </a:extLst>
          </p:cNvPr>
          <p:cNvSpPr txBox="1">
            <a:spLocks/>
          </p:cNvSpPr>
          <p:nvPr/>
        </p:nvSpPr>
        <p:spPr>
          <a:xfrm>
            <a:off x="903178" y="2690582"/>
            <a:ext cx="1270281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x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48560-104E-48D8-B675-B94D6ABC8A94}"/>
              </a:ext>
            </a:extLst>
          </p:cNvPr>
          <p:cNvSpPr txBox="1">
            <a:spLocks/>
          </p:cNvSpPr>
          <p:nvPr/>
        </p:nvSpPr>
        <p:spPr>
          <a:xfrm>
            <a:off x="1254601" y="1940187"/>
            <a:ext cx="567437" cy="62757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Sub 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F8D77B-CC0A-48C2-A671-CBF6BE6E93F9}"/>
              </a:ext>
            </a:extLst>
          </p:cNvPr>
          <p:cNvSpPr txBox="1">
            <a:spLocks/>
          </p:cNvSpPr>
          <p:nvPr/>
        </p:nvSpPr>
        <p:spPr>
          <a:xfrm>
            <a:off x="893703" y="283731"/>
            <a:ext cx="9518162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Ensembling: Combining several models into a better one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DCF243-6DEF-4C95-884A-A26E130388FB}"/>
              </a:ext>
            </a:extLst>
          </p:cNvPr>
          <p:cNvSpPr txBox="1">
            <a:spLocks/>
          </p:cNvSpPr>
          <p:nvPr/>
        </p:nvSpPr>
        <p:spPr>
          <a:xfrm>
            <a:off x="1194136" y="1323798"/>
            <a:ext cx="2952127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Weighted Average</a:t>
            </a:r>
            <a:endParaRPr lang="en-NZ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16EEB9-8224-4F2C-A9DE-265A03127F60}"/>
              </a:ext>
            </a:extLst>
          </p:cNvPr>
          <p:cNvSpPr txBox="1">
            <a:spLocks/>
          </p:cNvSpPr>
          <p:nvPr/>
        </p:nvSpPr>
        <p:spPr>
          <a:xfrm>
            <a:off x="6824163" y="1368261"/>
            <a:ext cx="931742" cy="44829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train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2863B-657A-4CC1-A578-FE70C489DF7D}"/>
              </a:ext>
            </a:extLst>
          </p:cNvPr>
          <p:cNvSpPr txBox="1">
            <a:spLocks/>
          </p:cNvSpPr>
          <p:nvPr/>
        </p:nvSpPr>
        <p:spPr>
          <a:xfrm>
            <a:off x="6824163" y="1816551"/>
            <a:ext cx="931742" cy="43954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train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EBFEBE-DFEA-4C71-B223-6608C8B2DCA9}"/>
              </a:ext>
            </a:extLst>
          </p:cNvPr>
          <p:cNvCxnSpPr>
            <a:cxnSpLocks/>
          </p:cNvCxnSpPr>
          <p:nvPr/>
        </p:nvCxnSpPr>
        <p:spPr>
          <a:xfrm>
            <a:off x="5830138" y="1081966"/>
            <a:ext cx="0" cy="538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BFC80C-4122-4D25-925F-41E91E03B77B}"/>
              </a:ext>
            </a:extLst>
          </p:cNvPr>
          <p:cNvCxnSpPr>
            <a:cxnSpLocks/>
          </p:cNvCxnSpPr>
          <p:nvPr/>
        </p:nvCxnSpPr>
        <p:spPr>
          <a:xfrm>
            <a:off x="5901499" y="4204241"/>
            <a:ext cx="5738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2D83B-2DAE-46F1-9EC8-E93C12146CC1}"/>
              </a:ext>
            </a:extLst>
          </p:cNvPr>
          <p:cNvSpPr txBox="1">
            <a:spLocks/>
          </p:cNvSpPr>
          <p:nvPr/>
        </p:nvSpPr>
        <p:spPr>
          <a:xfrm>
            <a:off x="2157931" y="1939437"/>
            <a:ext cx="567437" cy="62757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Sub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2BFA25-2607-4D3A-9ED0-197780F1AD23}"/>
              </a:ext>
            </a:extLst>
          </p:cNvPr>
          <p:cNvSpPr txBox="1">
            <a:spLocks/>
          </p:cNvSpPr>
          <p:nvPr/>
        </p:nvSpPr>
        <p:spPr>
          <a:xfrm>
            <a:off x="3049973" y="1919665"/>
            <a:ext cx="567437" cy="62757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Sub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515ABB-1ADB-4716-8EA8-5F1A58ABE727}"/>
              </a:ext>
            </a:extLst>
          </p:cNvPr>
          <p:cNvSpPr txBox="1">
            <a:spLocks/>
          </p:cNvSpPr>
          <p:nvPr/>
        </p:nvSpPr>
        <p:spPr>
          <a:xfrm>
            <a:off x="4009451" y="1962078"/>
            <a:ext cx="633505" cy="62757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New Sub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8F931E0-2CA8-487D-A23F-8F846CEFACCB}"/>
              </a:ext>
            </a:extLst>
          </p:cNvPr>
          <p:cNvSpPr txBox="1">
            <a:spLocks/>
          </p:cNvSpPr>
          <p:nvPr/>
        </p:nvSpPr>
        <p:spPr>
          <a:xfrm>
            <a:off x="3503002" y="2062354"/>
            <a:ext cx="600225" cy="393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=</a:t>
            </a:r>
            <a:endParaRPr lang="en-NZ" sz="2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F1DF5DF-F590-4BBC-81C2-5FC07C2054E2}"/>
              </a:ext>
            </a:extLst>
          </p:cNvPr>
          <p:cNvSpPr txBox="1">
            <a:spLocks/>
          </p:cNvSpPr>
          <p:nvPr/>
        </p:nvSpPr>
        <p:spPr>
          <a:xfrm>
            <a:off x="1254601" y="804110"/>
            <a:ext cx="3792886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accent1"/>
                </a:solidFill>
              </a:rPr>
              <a:t>Averaging (Submission Files)</a:t>
            </a:r>
            <a:endParaRPr lang="en-NZ" sz="2400" dirty="0">
              <a:solidFill>
                <a:schemeClr val="accent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A99E650-7342-4A5D-BBDF-6AF48845DD2F}"/>
              </a:ext>
            </a:extLst>
          </p:cNvPr>
          <p:cNvSpPr txBox="1">
            <a:spLocks/>
          </p:cNvSpPr>
          <p:nvPr/>
        </p:nvSpPr>
        <p:spPr>
          <a:xfrm>
            <a:off x="7527095" y="832536"/>
            <a:ext cx="2952127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accent1"/>
                </a:solidFill>
              </a:rPr>
              <a:t>Stacking</a:t>
            </a:r>
            <a:endParaRPr lang="en-NZ" sz="2400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3721A7A-4F12-4758-AF09-9A798ADE2442}"/>
              </a:ext>
            </a:extLst>
          </p:cNvPr>
          <p:cNvSpPr txBox="1">
            <a:spLocks/>
          </p:cNvSpPr>
          <p:nvPr/>
        </p:nvSpPr>
        <p:spPr>
          <a:xfrm>
            <a:off x="7179485" y="4307328"/>
            <a:ext cx="3329842" cy="459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accent1"/>
                </a:solidFill>
              </a:rPr>
              <a:t>Boosting / Blending/ Bagging</a:t>
            </a:r>
            <a:endParaRPr lang="en-NZ" sz="2400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33FF274-91E5-474B-8157-D97F29D930DB}"/>
              </a:ext>
            </a:extLst>
          </p:cNvPr>
          <p:cNvSpPr txBox="1">
            <a:spLocks/>
          </p:cNvSpPr>
          <p:nvPr/>
        </p:nvSpPr>
        <p:spPr>
          <a:xfrm>
            <a:off x="1194136" y="4277393"/>
            <a:ext cx="4707363" cy="231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u="sng" dirty="0"/>
              <a:t>Variations</a:t>
            </a:r>
            <a:endParaRPr lang="en-NZ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1800" dirty="0"/>
              <a:t>Rank Averaging for uncalibrated predictions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1800" dirty="0"/>
              <a:t>Voting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1800" dirty="0"/>
              <a:t>Prediction of Test during each cross-validation Kfold and then averaging predictions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AD6C344-5F4E-4C41-B2A8-16C78244BCEC}"/>
              </a:ext>
            </a:extLst>
          </p:cNvPr>
          <p:cNvSpPr txBox="1">
            <a:spLocks/>
          </p:cNvSpPr>
          <p:nvPr/>
        </p:nvSpPr>
        <p:spPr>
          <a:xfrm>
            <a:off x="1651389" y="2684516"/>
            <a:ext cx="1270281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x 0.3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AA1F2F9-3D95-4677-B970-6DF4AF7F3526}"/>
              </a:ext>
            </a:extLst>
          </p:cNvPr>
          <p:cNvSpPr txBox="1">
            <a:spLocks/>
          </p:cNvSpPr>
          <p:nvPr/>
        </p:nvSpPr>
        <p:spPr>
          <a:xfrm>
            <a:off x="2399599" y="2695387"/>
            <a:ext cx="1270281" cy="36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800" dirty="0"/>
              <a:t>x 0.2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6FCA123-7771-4526-A395-8B830525D62E}"/>
              </a:ext>
            </a:extLst>
          </p:cNvPr>
          <p:cNvSpPr txBox="1">
            <a:spLocks/>
          </p:cNvSpPr>
          <p:nvPr/>
        </p:nvSpPr>
        <p:spPr>
          <a:xfrm>
            <a:off x="1691012" y="2051994"/>
            <a:ext cx="561176" cy="306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+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5ABD30B-F4A5-4889-81FE-DEE519CE0204}"/>
              </a:ext>
            </a:extLst>
          </p:cNvPr>
          <p:cNvSpPr txBox="1">
            <a:spLocks/>
          </p:cNvSpPr>
          <p:nvPr/>
        </p:nvSpPr>
        <p:spPr>
          <a:xfrm>
            <a:off x="1166045" y="3078189"/>
            <a:ext cx="4707356" cy="131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More weight to:  Higher scoring files</a:t>
            </a:r>
          </a:p>
          <a:p>
            <a:pPr algn="l"/>
            <a:r>
              <a:rPr lang="en-NZ" sz="1800" dirty="0"/>
              <a:t>	             Non-correlated files</a:t>
            </a:r>
          </a:p>
          <a:p>
            <a:pPr algn="l"/>
            <a:r>
              <a:rPr lang="en-NZ" sz="1800" dirty="0"/>
              <a:t>Geometric mean can out perform average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521E2-7D3D-4159-8794-742E694746A8}"/>
              </a:ext>
            </a:extLst>
          </p:cNvPr>
          <p:cNvSpPr txBox="1">
            <a:spLocks/>
          </p:cNvSpPr>
          <p:nvPr/>
        </p:nvSpPr>
        <p:spPr>
          <a:xfrm>
            <a:off x="10663922" y="3461240"/>
            <a:ext cx="995853" cy="4988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Sub 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3700ED-F2B7-4EDA-90BB-3E0E7E5A5A5E}"/>
              </a:ext>
            </a:extLst>
          </p:cNvPr>
          <p:cNvSpPr/>
          <p:nvPr/>
        </p:nvSpPr>
        <p:spPr>
          <a:xfrm>
            <a:off x="9231818" y="3498826"/>
            <a:ext cx="1106607" cy="439544"/>
          </a:xfrm>
          <a:prstGeom prst="ellipse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Model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CE591E-C86C-488E-99E8-2E60F9C3DBEE}"/>
              </a:ext>
            </a:extLst>
          </p:cNvPr>
          <p:cNvGrpSpPr/>
          <p:nvPr/>
        </p:nvGrpSpPr>
        <p:grpSpPr>
          <a:xfrm>
            <a:off x="8148678" y="5314947"/>
            <a:ext cx="1174614" cy="1029465"/>
            <a:chOff x="8029862" y="5307325"/>
            <a:chExt cx="1174614" cy="10294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06B70BA-393F-4FE3-98AA-A7E7A36860A5}"/>
                </a:ext>
              </a:extLst>
            </p:cNvPr>
            <p:cNvGrpSpPr/>
            <p:nvPr/>
          </p:nvGrpSpPr>
          <p:grpSpPr>
            <a:xfrm>
              <a:off x="8614136" y="5307325"/>
              <a:ext cx="590340" cy="589270"/>
              <a:chOff x="7713442" y="5293751"/>
              <a:chExt cx="590340" cy="589270"/>
            </a:xfrm>
            <a:solidFill>
              <a:schemeClr val="bg1"/>
            </a:solidFill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DB3543-96E8-41E6-ADEF-DA33E33613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442" y="5293751"/>
                <a:ext cx="590340" cy="58927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NZ" dirty="0"/>
              </a:p>
              <a:p>
                <a:pPr algn="ctr"/>
                <a:endParaRPr lang="en-NZ" dirty="0"/>
              </a:p>
              <a:p>
                <a:pPr algn="ctr"/>
                <a:endParaRPr lang="en-NZ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24D2851-47D4-41E8-824F-446802325934}"/>
                  </a:ext>
                </a:extLst>
              </p:cNvPr>
              <p:cNvCxnSpPr/>
              <p:nvPr/>
            </p:nvCxnSpPr>
            <p:spPr>
              <a:xfrm flipH="1">
                <a:off x="7906871" y="5373132"/>
                <a:ext cx="107576" cy="18242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4D0D2FC-CDD9-403D-85DB-466DDE81D3EC}"/>
                  </a:ext>
                </a:extLst>
              </p:cNvPr>
              <p:cNvCxnSpPr/>
              <p:nvPr/>
            </p:nvCxnSpPr>
            <p:spPr>
              <a:xfrm>
                <a:off x="7991395" y="5394192"/>
                <a:ext cx="169049" cy="16904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7ACA67-6775-4208-A1FD-2A9F2CE4E903}"/>
                  </a:ext>
                </a:extLst>
              </p:cNvPr>
              <p:cNvCxnSpPr/>
              <p:nvPr/>
            </p:nvCxnSpPr>
            <p:spPr>
              <a:xfrm>
                <a:off x="7906871" y="5576616"/>
                <a:ext cx="107576" cy="585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4474950-6C4A-4A13-9E5E-24553A77174B}"/>
                  </a:ext>
                </a:extLst>
              </p:cNvPr>
              <p:cNvCxnSpPr/>
              <p:nvPr/>
            </p:nvCxnSpPr>
            <p:spPr>
              <a:xfrm flipH="1">
                <a:off x="7845398" y="5555556"/>
                <a:ext cx="61473" cy="87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181CD68-82D4-4D6E-A0FA-1FBB6AFB9222}"/>
                  </a:ext>
                </a:extLst>
              </p:cNvPr>
              <p:cNvCxnSpPr/>
              <p:nvPr/>
            </p:nvCxnSpPr>
            <p:spPr>
              <a:xfrm flipH="1">
                <a:off x="7906871" y="5635173"/>
                <a:ext cx="84524" cy="11154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6C0A5B7-8E0C-4968-ADAF-788DBAAE9344}"/>
                  </a:ext>
                </a:extLst>
              </p:cNvPr>
              <p:cNvCxnSpPr/>
              <p:nvPr/>
            </p:nvCxnSpPr>
            <p:spPr>
              <a:xfrm>
                <a:off x="8014447" y="5642857"/>
                <a:ext cx="97237" cy="1028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67762D-EFE6-4602-8AD3-731090370EE1}"/>
                </a:ext>
              </a:extLst>
            </p:cNvPr>
            <p:cNvGrpSpPr/>
            <p:nvPr/>
          </p:nvGrpSpPr>
          <p:grpSpPr>
            <a:xfrm>
              <a:off x="8318966" y="5518600"/>
              <a:ext cx="590340" cy="589270"/>
              <a:chOff x="7713442" y="5293751"/>
              <a:chExt cx="590340" cy="589270"/>
            </a:xfrm>
            <a:solidFill>
              <a:schemeClr val="bg1"/>
            </a:solidFill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25DF0-7B53-4456-83F8-1D1A06CA8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442" y="5293751"/>
                <a:ext cx="590340" cy="58927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NZ" dirty="0"/>
              </a:p>
              <a:p>
                <a:pPr algn="ctr"/>
                <a:endParaRPr lang="en-NZ" dirty="0"/>
              </a:p>
              <a:p>
                <a:pPr algn="ctr"/>
                <a:endParaRPr lang="en-NZ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8F1DB05-2B4C-45C4-92A3-DA9FA15D5A36}"/>
                  </a:ext>
                </a:extLst>
              </p:cNvPr>
              <p:cNvCxnSpPr/>
              <p:nvPr/>
            </p:nvCxnSpPr>
            <p:spPr>
              <a:xfrm flipH="1">
                <a:off x="7906871" y="5373132"/>
                <a:ext cx="107576" cy="18242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2F2F00-C82B-4409-BEA5-A61E14CC37DF}"/>
                  </a:ext>
                </a:extLst>
              </p:cNvPr>
              <p:cNvCxnSpPr/>
              <p:nvPr/>
            </p:nvCxnSpPr>
            <p:spPr>
              <a:xfrm>
                <a:off x="7991395" y="5394192"/>
                <a:ext cx="169049" cy="16904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2475997-083D-472C-9C5C-E71A091424B2}"/>
                  </a:ext>
                </a:extLst>
              </p:cNvPr>
              <p:cNvCxnSpPr/>
              <p:nvPr/>
            </p:nvCxnSpPr>
            <p:spPr>
              <a:xfrm>
                <a:off x="7906871" y="5576616"/>
                <a:ext cx="107576" cy="585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BB302F-9DEC-425F-BA6D-B61DCB97DC75}"/>
                  </a:ext>
                </a:extLst>
              </p:cNvPr>
              <p:cNvCxnSpPr/>
              <p:nvPr/>
            </p:nvCxnSpPr>
            <p:spPr>
              <a:xfrm flipH="1">
                <a:off x="7845398" y="5555556"/>
                <a:ext cx="61473" cy="87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83925EA-D277-49C4-8DCD-E46A3F7CB32A}"/>
                  </a:ext>
                </a:extLst>
              </p:cNvPr>
              <p:cNvCxnSpPr/>
              <p:nvPr/>
            </p:nvCxnSpPr>
            <p:spPr>
              <a:xfrm flipH="1">
                <a:off x="7906871" y="5635173"/>
                <a:ext cx="84524" cy="11154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EC43547-DE1C-4BE1-B374-0701243B5468}"/>
                  </a:ext>
                </a:extLst>
              </p:cNvPr>
              <p:cNvCxnSpPr/>
              <p:nvPr/>
            </p:nvCxnSpPr>
            <p:spPr>
              <a:xfrm>
                <a:off x="8014447" y="5642857"/>
                <a:ext cx="97237" cy="1028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BB188F-E9D1-4EDF-9817-0FB7CABD4B9B}"/>
                </a:ext>
              </a:extLst>
            </p:cNvPr>
            <p:cNvGrpSpPr/>
            <p:nvPr/>
          </p:nvGrpSpPr>
          <p:grpSpPr>
            <a:xfrm>
              <a:off x="8029862" y="5747520"/>
              <a:ext cx="590340" cy="589270"/>
              <a:chOff x="7713442" y="5293751"/>
              <a:chExt cx="590340" cy="589270"/>
            </a:xfrm>
            <a:solidFill>
              <a:schemeClr val="bg1"/>
            </a:solidFill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151DE7-0CF6-494C-8CFE-78066B7B63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442" y="5293751"/>
                <a:ext cx="590340" cy="589270"/>
              </a:xfrm>
              <a:prstGeom prst="rect">
                <a:avLst/>
              </a:prstGeom>
              <a:grp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NZ" dirty="0"/>
              </a:p>
              <a:p>
                <a:pPr algn="ctr"/>
                <a:endParaRPr lang="en-NZ" dirty="0"/>
              </a:p>
              <a:p>
                <a:pPr algn="ctr"/>
                <a:endParaRPr lang="en-NZ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35F85F-66A2-4C70-B724-6403D41D3FBD}"/>
                  </a:ext>
                </a:extLst>
              </p:cNvPr>
              <p:cNvCxnSpPr/>
              <p:nvPr/>
            </p:nvCxnSpPr>
            <p:spPr>
              <a:xfrm flipH="1">
                <a:off x="7906871" y="5373132"/>
                <a:ext cx="107576" cy="18242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152A983-1739-4EBC-8538-2875935ECC91}"/>
                  </a:ext>
                </a:extLst>
              </p:cNvPr>
              <p:cNvCxnSpPr/>
              <p:nvPr/>
            </p:nvCxnSpPr>
            <p:spPr>
              <a:xfrm>
                <a:off x="7991395" y="5394192"/>
                <a:ext cx="169049" cy="16904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2FFAE0-522B-45B3-921F-B4A05C302F3E}"/>
                  </a:ext>
                </a:extLst>
              </p:cNvPr>
              <p:cNvCxnSpPr/>
              <p:nvPr/>
            </p:nvCxnSpPr>
            <p:spPr>
              <a:xfrm>
                <a:off x="7906871" y="5576616"/>
                <a:ext cx="107576" cy="585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D19D39E-CC25-48BF-B434-59C17197D071}"/>
                  </a:ext>
                </a:extLst>
              </p:cNvPr>
              <p:cNvCxnSpPr/>
              <p:nvPr/>
            </p:nvCxnSpPr>
            <p:spPr>
              <a:xfrm flipH="1">
                <a:off x="7845398" y="5555556"/>
                <a:ext cx="61473" cy="87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995932-E3AC-45BB-A698-C98156690DB3}"/>
                  </a:ext>
                </a:extLst>
              </p:cNvPr>
              <p:cNvCxnSpPr/>
              <p:nvPr/>
            </p:nvCxnSpPr>
            <p:spPr>
              <a:xfrm flipH="1">
                <a:off x="7906871" y="5635173"/>
                <a:ext cx="84524" cy="11154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4F91C9F-30D0-4BA9-9DCF-A40DC096C8A6}"/>
                  </a:ext>
                </a:extLst>
              </p:cNvPr>
              <p:cNvCxnSpPr/>
              <p:nvPr/>
            </p:nvCxnSpPr>
            <p:spPr>
              <a:xfrm>
                <a:off x="8014447" y="5642857"/>
                <a:ext cx="97237" cy="1028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57B6EDF2-9208-496B-B59A-D470237180C0}"/>
              </a:ext>
            </a:extLst>
          </p:cNvPr>
          <p:cNvSpPr/>
          <p:nvPr/>
        </p:nvSpPr>
        <p:spPr>
          <a:xfrm>
            <a:off x="8149279" y="1377967"/>
            <a:ext cx="1106607" cy="439544"/>
          </a:xfrm>
          <a:prstGeom prst="ellipse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95D0A1-356E-4EE8-B7A2-C47DFCFED39E}"/>
              </a:ext>
            </a:extLst>
          </p:cNvPr>
          <p:cNvSpPr/>
          <p:nvPr/>
        </p:nvSpPr>
        <p:spPr>
          <a:xfrm>
            <a:off x="9181469" y="1816551"/>
            <a:ext cx="1106607" cy="439544"/>
          </a:xfrm>
          <a:prstGeom prst="ellipse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093B48-CCF4-4C6F-A566-8B21BDA4821F}"/>
              </a:ext>
            </a:extLst>
          </p:cNvPr>
          <p:cNvSpPr txBox="1">
            <a:spLocks/>
          </p:cNvSpPr>
          <p:nvPr/>
        </p:nvSpPr>
        <p:spPr>
          <a:xfrm>
            <a:off x="8324144" y="2447465"/>
            <a:ext cx="931742" cy="44829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train 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4273FB-91FD-4693-AC5E-3EF7CB73D249}"/>
              </a:ext>
            </a:extLst>
          </p:cNvPr>
          <p:cNvSpPr txBox="1">
            <a:spLocks/>
          </p:cNvSpPr>
          <p:nvPr/>
        </p:nvSpPr>
        <p:spPr>
          <a:xfrm>
            <a:off x="8324144" y="2920161"/>
            <a:ext cx="931742" cy="43954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train 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01AF31-3305-4845-8752-83C969FC012B}"/>
              </a:ext>
            </a:extLst>
          </p:cNvPr>
          <p:cNvSpPr txBox="1">
            <a:spLocks/>
          </p:cNvSpPr>
          <p:nvPr/>
        </p:nvSpPr>
        <p:spPr>
          <a:xfrm>
            <a:off x="9263875" y="2447465"/>
            <a:ext cx="1065323" cy="91224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New features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F67F0A91-3E99-4B7E-8C86-C77B1A7DC39E}"/>
              </a:ext>
            </a:extLst>
          </p:cNvPr>
          <p:cNvSpPr txBox="1">
            <a:spLocks/>
          </p:cNvSpPr>
          <p:nvPr/>
        </p:nvSpPr>
        <p:spPr>
          <a:xfrm>
            <a:off x="2588081" y="2033035"/>
            <a:ext cx="561176" cy="306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+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7417BC3-7B37-48B8-839A-0E524AA71D6A}"/>
              </a:ext>
            </a:extLst>
          </p:cNvPr>
          <p:cNvSpPr txBox="1">
            <a:spLocks/>
          </p:cNvSpPr>
          <p:nvPr/>
        </p:nvSpPr>
        <p:spPr>
          <a:xfrm>
            <a:off x="6135055" y="4645596"/>
            <a:ext cx="5763862" cy="75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Use subsets of data to produce average performing models that are then combined using cost functions 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41450094-A42E-43D3-A66F-873A4BD4DBEC}"/>
              </a:ext>
            </a:extLst>
          </p:cNvPr>
          <p:cNvSpPr txBox="1">
            <a:spLocks/>
          </p:cNvSpPr>
          <p:nvPr/>
        </p:nvSpPr>
        <p:spPr>
          <a:xfrm>
            <a:off x="6068653" y="5351704"/>
            <a:ext cx="2154482" cy="46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e.g. Gradient boosting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0C8376-7DCD-4F8C-8E58-8F3A095807EA}"/>
              </a:ext>
            </a:extLst>
          </p:cNvPr>
          <p:cNvSpPr txBox="1">
            <a:spLocks/>
          </p:cNvSpPr>
          <p:nvPr/>
        </p:nvSpPr>
        <p:spPr>
          <a:xfrm>
            <a:off x="9469527" y="5336607"/>
            <a:ext cx="2154482" cy="4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e.g. Random Forest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797A50-4F9D-4426-908C-CD2E629E292E}"/>
              </a:ext>
            </a:extLst>
          </p:cNvPr>
          <p:cNvCxnSpPr>
            <a:stCxn id="21" idx="3"/>
            <a:endCxn id="62" idx="2"/>
          </p:cNvCxnSpPr>
          <p:nvPr/>
        </p:nvCxnSpPr>
        <p:spPr>
          <a:xfrm>
            <a:off x="7755905" y="1592406"/>
            <a:ext cx="393374" cy="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957BDD-11CD-4F05-9447-066103772CFB}"/>
              </a:ext>
            </a:extLst>
          </p:cNvPr>
          <p:cNvCxnSpPr>
            <a:stCxn id="22" idx="3"/>
            <a:endCxn id="63" idx="2"/>
          </p:cNvCxnSpPr>
          <p:nvPr/>
        </p:nvCxnSpPr>
        <p:spPr>
          <a:xfrm>
            <a:off x="7755905" y="2036323"/>
            <a:ext cx="142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BD6F3D-BD52-42C2-9AA4-375D989ABCCB}"/>
              </a:ext>
            </a:extLst>
          </p:cNvPr>
          <p:cNvCxnSpPr>
            <a:stCxn id="62" idx="4"/>
            <a:endCxn id="65" idx="3"/>
          </p:cNvCxnSpPr>
          <p:nvPr/>
        </p:nvCxnSpPr>
        <p:spPr>
          <a:xfrm rot="16200000" flipH="1">
            <a:off x="8318023" y="2202070"/>
            <a:ext cx="1322422" cy="553303"/>
          </a:xfrm>
          <a:prstGeom prst="bentConnector4">
            <a:avLst>
              <a:gd name="adj1" fmla="val 41691"/>
              <a:gd name="adj2" fmla="val 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86278A-FCA1-4B2F-88D7-15D5510D2B70}"/>
              </a:ext>
            </a:extLst>
          </p:cNvPr>
          <p:cNvCxnSpPr/>
          <p:nvPr/>
        </p:nvCxnSpPr>
        <p:spPr>
          <a:xfrm>
            <a:off x="9127215" y="2671610"/>
            <a:ext cx="12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4A8B437-16A6-402A-839F-E66156FA2D5C}"/>
              </a:ext>
            </a:extLst>
          </p:cNvPr>
          <p:cNvCxnSpPr/>
          <p:nvPr/>
        </p:nvCxnSpPr>
        <p:spPr>
          <a:xfrm flipV="1">
            <a:off x="9127215" y="2323407"/>
            <a:ext cx="0" cy="36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E45962-FC52-4D40-8304-76C28EAA5FB9}"/>
              </a:ext>
            </a:extLst>
          </p:cNvPr>
          <p:cNvCxnSpPr/>
          <p:nvPr/>
        </p:nvCxnSpPr>
        <p:spPr>
          <a:xfrm>
            <a:off x="9096479" y="2323407"/>
            <a:ext cx="638293" cy="1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1CAC7A-138C-432B-B469-F7A9C7CDEC6C}"/>
              </a:ext>
            </a:extLst>
          </p:cNvPr>
          <p:cNvCxnSpPr>
            <a:endCxn id="63" idx="4"/>
          </p:cNvCxnSpPr>
          <p:nvPr/>
        </p:nvCxnSpPr>
        <p:spPr>
          <a:xfrm flipV="1">
            <a:off x="9734772" y="2256095"/>
            <a:ext cx="1" cy="8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760FF7-0BA3-42A2-904F-27CB17ADAB31}"/>
              </a:ext>
            </a:extLst>
          </p:cNvPr>
          <p:cNvCxnSpPr>
            <a:stCxn id="66" idx="2"/>
            <a:endCxn id="8" idx="0"/>
          </p:cNvCxnSpPr>
          <p:nvPr/>
        </p:nvCxnSpPr>
        <p:spPr>
          <a:xfrm flipH="1">
            <a:off x="9785122" y="3359705"/>
            <a:ext cx="11415" cy="13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B99C80C-3E0A-48D4-B1F0-32DE18E75E99}"/>
              </a:ext>
            </a:extLst>
          </p:cNvPr>
          <p:cNvCxnSpPr>
            <a:cxnSpLocks/>
            <a:stCxn id="8" idx="6"/>
            <a:endCxn id="39" idx="1"/>
          </p:cNvCxnSpPr>
          <p:nvPr/>
        </p:nvCxnSpPr>
        <p:spPr>
          <a:xfrm flipV="1">
            <a:off x="10338425" y="3710670"/>
            <a:ext cx="325497" cy="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736C173F-D8D0-4933-9280-D75A08638FC3}"/>
              </a:ext>
            </a:extLst>
          </p:cNvPr>
          <p:cNvSpPr txBox="1">
            <a:spLocks/>
          </p:cNvSpPr>
          <p:nvPr/>
        </p:nvSpPr>
        <p:spPr>
          <a:xfrm>
            <a:off x="5985951" y="2507082"/>
            <a:ext cx="2374878" cy="169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Use stage 1 predictions as features</a:t>
            </a:r>
          </a:p>
          <a:p>
            <a:pPr algn="l"/>
            <a:r>
              <a:rPr lang="en-NZ" sz="1800" dirty="0"/>
              <a:t>There are many variations: number of folds, subsetting of train data, different models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9EC558-9A4A-4A8E-AE9E-63F63224AE1D}"/>
              </a:ext>
            </a:extLst>
          </p:cNvPr>
          <p:cNvCxnSpPr>
            <a:cxnSpLocks/>
          </p:cNvCxnSpPr>
          <p:nvPr/>
        </p:nvCxnSpPr>
        <p:spPr>
          <a:xfrm>
            <a:off x="9336024" y="2895755"/>
            <a:ext cx="947454" cy="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2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63</cp:revision>
  <cp:lastPrinted>2018-03-01T04:14:00Z</cp:lastPrinted>
  <dcterms:created xsi:type="dcterms:W3CDTF">2017-02-24T02:54:54Z</dcterms:created>
  <dcterms:modified xsi:type="dcterms:W3CDTF">2018-03-01T04:14:02Z</dcterms:modified>
</cp:coreProperties>
</file>