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71" r:id="rId2"/>
    <p:sldId id="293" r:id="rId3"/>
    <p:sldId id="294" r:id="rId4"/>
    <p:sldId id="295" r:id="rId5"/>
    <p:sldId id="292" r:id="rId6"/>
    <p:sldId id="291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data.govt.nz/group/earthquak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data.govt.nz/group/earthquak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data.govt.nz/group/earthquak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data.govt.nz/group/earthquak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data.govt.nz/group/earthquak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ue.data.govt.nz/group/earthquake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://kathysnumber1blog.blogspot.com/2012/09/things-i-want-my-kid-to-kn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93006" y="529103"/>
            <a:ext cx="9129484" cy="642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b="1" dirty="0"/>
              <a:t>Richter's Predictor: Modelling Earthquake Damage</a:t>
            </a:r>
          </a:p>
          <a:p>
            <a:pPr algn="l"/>
            <a:endParaRPr lang="en-NZ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83F685-FEEA-4F8E-B87E-A15C4B4B940D}"/>
              </a:ext>
            </a:extLst>
          </p:cNvPr>
          <p:cNvSpPr txBox="1">
            <a:spLocks/>
          </p:cNvSpPr>
          <p:nvPr/>
        </p:nvSpPr>
        <p:spPr>
          <a:xfrm>
            <a:off x="1693006" y="1216884"/>
            <a:ext cx="7928072" cy="5112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Predict the level of damage to buildings caused by the 2015 Gorkha earthquake in Nepal.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The label (target) </a:t>
            </a:r>
            <a:r>
              <a:rPr lang="en-NZ" sz="2000" b="1" dirty="0" err="1"/>
              <a:t>damage_grade</a:t>
            </a:r>
            <a:r>
              <a:rPr lang="en-NZ" sz="2000" b="1" dirty="0"/>
              <a:t> </a:t>
            </a:r>
            <a:r>
              <a:rPr lang="en-NZ" sz="2000" dirty="0"/>
              <a:t>represents the level of damage to the building.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dirty="0"/>
              <a:t>1 -  low damage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dirty="0"/>
              <a:t>2 -  medium amount of damage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dirty="0"/>
              <a:t>3 -  almost complete destruction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The label is an ordinal variable so this can be viewed as a </a:t>
            </a:r>
            <a:r>
              <a:rPr lang="en-NZ" sz="2000" i="1" dirty="0"/>
              <a:t>classification</a:t>
            </a:r>
            <a:r>
              <a:rPr lang="en-NZ" sz="2000" dirty="0"/>
              <a:t> or an </a:t>
            </a:r>
            <a:r>
              <a:rPr lang="en-NZ" sz="2000" i="1" dirty="0"/>
              <a:t>ordinal regression</a:t>
            </a:r>
            <a:r>
              <a:rPr lang="en-NZ" sz="2000" dirty="0"/>
              <a:t> problem.   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Performance is measured with the ‘</a:t>
            </a:r>
            <a:r>
              <a:rPr lang="en-NZ" sz="2000" b="1" dirty="0"/>
              <a:t>micro averaged F1 score’</a:t>
            </a:r>
            <a:r>
              <a:rPr lang="en-NZ" sz="2000" dirty="0"/>
              <a:t>.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Rows: Train 260k, Test 87k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Data: Building location, size, design, superstructure, usage, foundations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NZ" sz="2000" dirty="0"/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9C76-9AC9-417B-A0F1-6F343984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755" y="350363"/>
            <a:ext cx="1123948" cy="11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1395167" y="1261955"/>
            <a:ext cx="7598824" cy="104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Features – Location, Size and Foundations</a:t>
            </a:r>
          </a:p>
          <a:p>
            <a:pPr algn="l"/>
            <a:endParaRPr lang="en-NZ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EF02EB-7FE0-4FF6-855A-4789BD28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755" y="350363"/>
            <a:ext cx="1123948" cy="11239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E6CC7-54EC-4654-AB3D-A3DFD755E294}"/>
              </a:ext>
            </a:extLst>
          </p:cNvPr>
          <p:cNvSpPr txBox="1">
            <a:spLocks/>
          </p:cNvSpPr>
          <p:nvPr/>
        </p:nvSpPr>
        <p:spPr>
          <a:xfrm>
            <a:off x="1659119" y="440173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The data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660D86-E953-4CEE-804E-5BA71DA6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167" y="1618934"/>
            <a:ext cx="17950748" cy="433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geo_level_1_id, geo_level_2_id, geo_level_3_id (type: int): geographic region in which building exists, from largest (level 1) to most specific sub-region (level 3). Possible values: level 1: 0-30, level 2: 0-1427, level 3: 0-12567.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count_floors_pre_eq</a:t>
            </a:r>
            <a:r>
              <a:rPr lang="en-US" altLang="en-US" sz="1400" dirty="0">
                <a:latin typeface="Arial Unicode MS"/>
              </a:rPr>
              <a:t> (type: int): number of floors in the building before the earthquake.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age (type: int): age of the building in years.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area_percentage</a:t>
            </a:r>
            <a:r>
              <a:rPr lang="en-US" altLang="en-US" sz="1400" dirty="0">
                <a:latin typeface="Arial Unicode MS"/>
              </a:rPr>
              <a:t> (type: int): normalized area of the building footprint.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height_percentage</a:t>
            </a:r>
            <a:r>
              <a:rPr lang="en-US" altLang="en-US" sz="1400" dirty="0">
                <a:latin typeface="Arial Unicode MS"/>
              </a:rPr>
              <a:t> (type: int): normalized height of the building footprint.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land_surface_condition</a:t>
            </a:r>
            <a:r>
              <a:rPr lang="en-US" altLang="en-US" sz="1400" dirty="0">
                <a:latin typeface="Arial Unicode MS"/>
              </a:rPr>
              <a:t> (type: categorical): surface condition of the land where the building was built. Possible values: n, o, t.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foundation_type</a:t>
            </a:r>
            <a:r>
              <a:rPr lang="en-US" altLang="en-US" sz="1400" dirty="0">
                <a:latin typeface="Arial Unicode MS"/>
              </a:rPr>
              <a:t> (type: categorical): type of foundation used while building. Possible values: h, </a:t>
            </a:r>
            <a:r>
              <a:rPr lang="en-US" altLang="en-US" sz="1400" dirty="0" err="1">
                <a:latin typeface="Arial Unicode MS"/>
              </a:rPr>
              <a:t>i</a:t>
            </a:r>
            <a:r>
              <a:rPr lang="en-US" altLang="en-US" sz="1400" dirty="0">
                <a:latin typeface="Arial Unicode MS"/>
              </a:rPr>
              <a:t>, r, u, w.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roof_type</a:t>
            </a:r>
            <a:r>
              <a:rPr lang="en-US" altLang="en-US" sz="1400" dirty="0">
                <a:latin typeface="Arial Unicode MS"/>
              </a:rPr>
              <a:t> (type: categorical): type of roof used while building. Possible values: n, q, x.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ground_floor_type</a:t>
            </a:r>
            <a:r>
              <a:rPr lang="en-US" altLang="en-US" sz="1400" dirty="0">
                <a:latin typeface="Arial Unicode MS"/>
              </a:rPr>
              <a:t> (type: categorical): type of the ground floor. Possible values: f, m, v, x, z.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other_floor_type</a:t>
            </a:r>
            <a:r>
              <a:rPr lang="en-US" altLang="en-US" sz="1400" dirty="0">
                <a:latin typeface="Arial Unicode MS"/>
              </a:rPr>
              <a:t> (type: categorical): type of constructions used in higher than the ground floors (except of roof). Possible values: j, q, s, x. </a:t>
            </a:r>
          </a:p>
        </p:txBody>
      </p:sp>
    </p:spTree>
    <p:extLst>
      <p:ext uri="{BB962C8B-B14F-4D97-AF65-F5344CB8AC3E}">
        <p14:creationId xmlns:p14="http://schemas.microsoft.com/office/powerpoint/2010/main" val="29801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1396150" y="1265046"/>
            <a:ext cx="7598824" cy="104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Features - Superstructure </a:t>
            </a:r>
          </a:p>
          <a:p>
            <a:pPr algn="l"/>
            <a:endParaRPr lang="en-NZ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EF02EB-7FE0-4FF6-855A-4789BD28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755" y="350363"/>
            <a:ext cx="1123948" cy="11239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E6CC7-54EC-4654-AB3D-A3DFD755E294}"/>
              </a:ext>
            </a:extLst>
          </p:cNvPr>
          <p:cNvSpPr txBox="1">
            <a:spLocks/>
          </p:cNvSpPr>
          <p:nvPr/>
        </p:nvSpPr>
        <p:spPr>
          <a:xfrm>
            <a:off x="1659119" y="440173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The data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660D86-E953-4CEE-804E-5BA71DA6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50" y="1646580"/>
            <a:ext cx="122937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position (type: categorical): position of the building. Possible values: j, o, s, 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plan_configuration</a:t>
            </a:r>
            <a:r>
              <a:rPr lang="en-US" altLang="en-US" sz="1400" dirty="0">
                <a:latin typeface="Arial Unicode MS"/>
              </a:rPr>
              <a:t> (type: categorical): building plan configuration. Possible values: a, c, d, f, m, n, o, q, s, u.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has_superstructure_adobe_mud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Adobe/Mud.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has_superstructure_mud_mortar_stone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Mud Mortar - Stone.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has_superstructure_stone_flag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Stone.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has_superstructure_cement_mortar_stone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Cement Mortar - Stone.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has_superstructure_mud_mortar_brick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Mud Mortar - Brick.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has_superstructure_cement_mortar_brick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Cement Mortar - Brick.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has_superstructure_timber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Timber.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has_superstructure_bamboo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Bamboo.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has_superstructure_rc_non_engineered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non-engineered reinforced concrete.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has_superstructure_rc_engineered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engineered reinforced concrete.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has_superstructure_other</a:t>
            </a:r>
            <a:r>
              <a:rPr lang="en-US" altLang="en-US" sz="1400" dirty="0">
                <a:latin typeface="Arial Unicode MS"/>
              </a:rPr>
              <a:t> (type: binary): flag variable that indicates if the superstructure was made of any other material. </a:t>
            </a:r>
          </a:p>
        </p:txBody>
      </p:sp>
    </p:spTree>
    <p:extLst>
      <p:ext uri="{BB962C8B-B14F-4D97-AF65-F5344CB8AC3E}">
        <p14:creationId xmlns:p14="http://schemas.microsoft.com/office/powerpoint/2010/main" val="141213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1451728" y="1191631"/>
            <a:ext cx="7598824" cy="104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Features – Building Use </a:t>
            </a:r>
          </a:p>
          <a:p>
            <a:pPr algn="l"/>
            <a:endParaRPr lang="en-NZ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EF02EB-7FE0-4FF6-855A-4789BD28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755" y="350363"/>
            <a:ext cx="1123948" cy="11239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E6CC7-54EC-4654-AB3D-A3DFD755E294}"/>
              </a:ext>
            </a:extLst>
          </p:cNvPr>
          <p:cNvSpPr txBox="1">
            <a:spLocks/>
          </p:cNvSpPr>
          <p:nvPr/>
        </p:nvSpPr>
        <p:spPr>
          <a:xfrm>
            <a:off x="1659119" y="440173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The data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660D86-E953-4CEE-804E-5BA71DA6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28" y="1615467"/>
            <a:ext cx="9860436" cy="425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legal_ownership_status</a:t>
            </a:r>
            <a:r>
              <a:rPr lang="en-US" altLang="en-US" sz="1400" dirty="0">
                <a:latin typeface="Arial Unicode MS"/>
              </a:rPr>
              <a:t> </a:t>
            </a:r>
            <a:r>
              <a:rPr lang="en-US" altLang="en-US" sz="1400" dirty="0"/>
              <a:t>(type: categorical): legal ownership status of the land where building was built. Possible values: a, r, v, w.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 Unicode MS"/>
              </a:rPr>
              <a:t>count_families</a:t>
            </a:r>
            <a:r>
              <a:rPr lang="en-US" altLang="en-US" sz="1400" dirty="0">
                <a:latin typeface="Arial Unicode MS"/>
              </a:rPr>
              <a:t> </a:t>
            </a:r>
            <a:r>
              <a:rPr lang="en-US" altLang="en-US" sz="1400" dirty="0"/>
              <a:t>(type: int): number of families that live in the building.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for any secondary purpose.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has_secondary_use_agriculture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for agricultural purposes.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has_secondary_use_hotel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as a hotel.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has_secondary_use_rental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for rental purposes.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has_secondary_use_institution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as a location of any institution.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has_secondary_use_school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as a school.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has_secondary_use_industry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for industrial purposes.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has_secondary_use_health_post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as a health post.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has_secondary_use_gov_office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for a government office.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has_secondary_use_use_police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used as a police station.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has_secondary_use_other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(type: binary): flag variable that indicates if the building was secondarily used for other purposes.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229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F593C1-BDAF-4056-B001-F5D9673E7355}"/>
              </a:ext>
            </a:extLst>
          </p:cNvPr>
          <p:cNvSpPr txBox="1">
            <a:spLocks/>
          </p:cNvSpPr>
          <p:nvPr/>
        </p:nvSpPr>
        <p:spPr>
          <a:xfrm>
            <a:off x="1659119" y="440173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This is a good competition for us!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1583703" y="1289505"/>
            <a:ext cx="7154944" cy="445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dirty="0"/>
              <a:t>Ends 31 December 2019 – 8 months!  We can revisit the competition to test new techniques.</a:t>
            </a:r>
          </a:p>
          <a:p>
            <a:pPr marL="285750" indent="-28575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dirty="0"/>
              <a:t>People can form teams. (Private sharing of code is not permitted.) </a:t>
            </a:r>
          </a:p>
          <a:p>
            <a:pPr marL="285750" indent="-28575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dirty="0"/>
              <a:t>External data not allowed. </a:t>
            </a:r>
          </a:p>
          <a:p>
            <a:pPr marL="285750" indent="-28575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dirty="0"/>
              <a:t>Data size should be manageable for laptops. </a:t>
            </a:r>
          </a:p>
          <a:p>
            <a:pPr marL="285750" indent="-28575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dirty="0"/>
              <a:t>Lots of scope to feature engineer and experiment:</a:t>
            </a:r>
          </a:p>
          <a:p>
            <a:pPr marL="800100" lvl="1" indent="-342900" algn="l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NZ" dirty="0"/>
              <a:t>6 integer, 22 binary, 8 categorical</a:t>
            </a:r>
          </a:p>
          <a:p>
            <a:pPr marL="800100" lvl="1" indent="-342900" algn="l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NZ" dirty="0"/>
              <a:t>Understandable feature names and easy to relate too.</a:t>
            </a:r>
          </a:p>
          <a:p>
            <a:pPr marL="800100" lvl="1" indent="-342900" algn="l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NZ" dirty="0"/>
              <a:t>Multi-class classification or ordinal regression</a:t>
            </a:r>
          </a:p>
          <a:p>
            <a:pPr marL="285750" indent="-28575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EF02EB-7FE0-4FF6-855A-4789BD28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755" y="350363"/>
            <a:ext cx="1123948" cy="11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F593C1-BDAF-4056-B001-F5D9673E7355}"/>
              </a:ext>
            </a:extLst>
          </p:cNvPr>
          <p:cNvSpPr txBox="1">
            <a:spLocks/>
          </p:cNvSpPr>
          <p:nvPr/>
        </p:nvSpPr>
        <p:spPr>
          <a:xfrm>
            <a:off x="1795961" y="350363"/>
            <a:ext cx="9374802" cy="47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Early successes!         Leaderboard Top 15 as at 2 May 2019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88E5C1-FA36-4001-8D99-B04D1F7B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723" y="768864"/>
            <a:ext cx="5565832" cy="5929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32C42-2AA1-4A80-8895-135C983D5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783" r="-25783"/>
          <a:stretch/>
        </p:blipFill>
        <p:spPr>
          <a:xfrm flipH="1">
            <a:off x="1262790" y="3360242"/>
            <a:ext cx="2828102" cy="20190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55BE4-64AF-4CE4-9C82-E57F69BC0C66}"/>
              </a:ext>
            </a:extLst>
          </p:cNvPr>
          <p:cNvSpPr/>
          <p:nvPr/>
        </p:nvSpPr>
        <p:spPr>
          <a:xfrm>
            <a:off x="4810285" y="3177851"/>
            <a:ext cx="3906714" cy="351484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E0EA7F-1918-435A-B8B3-FAE0E665E51C}"/>
              </a:ext>
            </a:extLst>
          </p:cNvPr>
          <p:cNvSpPr/>
          <p:nvPr/>
        </p:nvSpPr>
        <p:spPr>
          <a:xfrm>
            <a:off x="4279397" y="3177851"/>
            <a:ext cx="325921" cy="351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3C94CA-0F9D-473B-AC52-3DFB03F56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4976" y="350363"/>
            <a:ext cx="1123948" cy="112394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80150C-2E6D-41B5-9DC5-F76C2A8E6C01}"/>
              </a:ext>
            </a:extLst>
          </p:cNvPr>
          <p:cNvSpPr txBox="1">
            <a:spLocks/>
          </p:cNvSpPr>
          <p:nvPr/>
        </p:nvSpPr>
        <p:spPr>
          <a:xfrm>
            <a:off x="1401290" y="1425755"/>
            <a:ext cx="3021018" cy="991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Robddd</a:t>
            </a:r>
            <a:r>
              <a:rPr lang="en-NZ" dirty="0"/>
              <a:t> has thrown down the gauntlet!  On 30April was 5</a:t>
            </a:r>
            <a:r>
              <a:rPr lang="en-NZ" baseline="30000" dirty="0"/>
              <a:t>th</a:t>
            </a:r>
            <a:r>
              <a:rPr lang="en-NZ" dirty="0"/>
              <a:t> on the Leaderboard. </a:t>
            </a:r>
          </a:p>
        </p:txBody>
      </p:sp>
    </p:spTree>
    <p:extLst>
      <p:ext uri="{BB962C8B-B14F-4D97-AF65-F5344CB8AC3E}">
        <p14:creationId xmlns:p14="http://schemas.microsoft.com/office/powerpoint/2010/main" val="311335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1196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118</cp:revision>
  <cp:lastPrinted>2019-05-02T02:20:25Z</cp:lastPrinted>
  <dcterms:created xsi:type="dcterms:W3CDTF">2017-02-24T02:54:54Z</dcterms:created>
  <dcterms:modified xsi:type="dcterms:W3CDTF">2019-05-05T01:42:04Z</dcterms:modified>
</cp:coreProperties>
</file>