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3"/>
  </p:notesMasterIdLst>
  <p:handoutMasterIdLst>
    <p:handoutMasterId r:id="rId44"/>
  </p:handoutMasterIdLst>
  <p:sldIdLst>
    <p:sldId id="274" r:id="rId3"/>
    <p:sldId id="446" r:id="rId4"/>
    <p:sldId id="276" r:id="rId5"/>
    <p:sldId id="471" r:id="rId6"/>
    <p:sldId id="419" r:id="rId7"/>
    <p:sldId id="420" r:id="rId8"/>
    <p:sldId id="536" r:id="rId9"/>
    <p:sldId id="541" r:id="rId10"/>
    <p:sldId id="501" r:id="rId11"/>
    <p:sldId id="50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4" r:id="rId22"/>
    <p:sldId id="513" r:id="rId23"/>
    <p:sldId id="515" r:id="rId24"/>
    <p:sldId id="516" r:id="rId25"/>
    <p:sldId id="517" r:id="rId26"/>
    <p:sldId id="518" r:id="rId27"/>
    <p:sldId id="542" r:id="rId28"/>
    <p:sldId id="543" r:id="rId29"/>
    <p:sldId id="519" r:id="rId30"/>
    <p:sldId id="538" r:id="rId31"/>
    <p:sldId id="540" r:id="rId32"/>
    <p:sldId id="539" r:id="rId33"/>
    <p:sldId id="520" r:id="rId34"/>
    <p:sldId id="521" r:id="rId35"/>
    <p:sldId id="532" r:id="rId36"/>
    <p:sldId id="525" r:id="rId37"/>
    <p:sldId id="526" r:id="rId38"/>
    <p:sldId id="527" r:id="rId39"/>
    <p:sldId id="528" r:id="rId40"/>
    <p:sldId id="529" r:id="rId41"/>
    <p:sldId id="530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36"/>
            <p14:sldId id="541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4"/>
            <p14:sldId id="513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42"/>
          </p14:sldIdLst>
        </p14:section>
        <p14:section name="Преобразуване на типове" id="{2C2A2273-567A-4F3A-8AA2-32101AFCB7B7}">
          <p14:sldIdLst>
            <p14:sldId id="543"/>
            <p14:sldId id="519"/>
            <p14:sldId id="538"/>
            <p14:sldId id="540"/>
            <p14:sldId id="539"/>
            <p14:sldId id="520"/>
            <p14:sldId id="521"/>
            <p14:sldId id="532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3" r:id="rId11"/>
    <p:sldLayoutId id="2147483690" r:id="rId12"/>
    <p:sldLayoutId id="2147483691" r:id="rId13"/>
    <p:sldLayoutId id="2147483692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codexio.bg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://www.telenor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jpe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liebherr.com/en/deu/start/start-page.html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s://www.sbtech.com/" TargetMode="External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3" y="342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0004" y="3438617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{0:F2}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1676400"/>
            <a:ext cx="7086600" cy="166376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3733800"/>
            <a:ext cx="7086600" cy="119991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 + name);</a:t>
            </a:r>
            <a:endParaRPr lang="bg-BG" sz="2900" dirty="0">
              <a:solidFill>
                <a:schemeClr val="tx1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4800600"/>
            <a:ext cx="2156052" cy="754871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6978" y="2623149"/>
            <a:ext cx="3080068" cy="913832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957" y="3998901"/>
            <a:ext cx="4114799" cy="954847"/>
          </a:xfrm>
          <a:prstGeom prst="wedgeRoundRectCallout">
            <a:avLst>
              <a:gd name="adj1" fmla="val 53885"/>
              <a:gd name="adj2" fmla="val -38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04040" y="2586499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</a:rPr>
              <a:t>// </a:t>
            </a:r>
            <a:r>
              <a:rPr lang="bg-BG" sz="2500" i="0" noProof="1">
                <a:solidFill>
                  <a:schemeClr val="accent4"/>
                </a:solidFill>
              </a:rPr>
              <a:t>6.25 </a:t>
            </a:r>
            <a:r>
              <a:rPr lang="en-US" sz="2500" i="0" noProof="1">
                <a:solidFill>
                  <a:schemeClr val="accent4"/>
                </a:solidFill>
              </a:rPr>
              <a:t>-</a:t>
            </a:r>
            <a:r>
              <a:rPr lang="bg-BG" sz="2500" i="0" noProof="1">
                <a:solidFill>
                  <a:schemeClr val="accent4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</a:rPr>
              <a:t>// </a:t>
            </a:r>
            <a:r>
              <a:rPr lang="bg-BG" sz="2500" i="0" noProof="1">
                <a:solidFill>
                  <a:schemeClr val="accent4"/>
                </a:solidFill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66575" y="4694074"/>
            <a:ext cx="565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 -</a:t>
            </a:r>
            <a:r>
              <a:rPr lang="bg-BG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en-GB" noProof="1"/>
              <a:t>1</a:t>
            </a:r>
            <a:endParaRPr lang="nn-NO" noProof="1"/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0 – числото</a:t>
            </a:r>
            <a:r>
              <a:rPr lang="en-US" noProof="1"/>
              <a:t> 4</a:t>
            </a:r>
            <a:r>
              <a:rPr lang="bg-BG" noProof="1"/>
              <a:t> е четно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Грешка: деление на 0</a:t>
            </a:r>
            <a:endParaRPr lang="nn-NO" noProof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Console.WriteLine("{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0:F2</a:t>
            </a:r>
            <a:r>
              <a:rPr lang="it-IT" sz="2800" b="1" noProof="1">
                <a:latin typeface="Consolas" pitchFamily="49" charset="0"/>
              </a:rPr>
              <a:t>}", 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2551523"/>
            <a:ext cx="97536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21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Друг начин за форматиране на изхода е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br>
              <a:rPr lang="bg-BG" sz="3200" b="1" dirty="0"/>
            </a:br>
            <a:r>
              <a:rPr lang="bg-BG" sz="3200" dirty="0"/>
              <a:t>която се означава със символа '</a:t>
            </a:r>
            <a:r>
              <a:rPr lang="en-US" sz="3200" b="1" dirty="0"/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1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25132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lvl="1"/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259080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88620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101291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6700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2287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90352" y="529964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3906" y="579578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bg-BG" b="1" dirty="0"/>
              <a:t>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952889"/>
            <a:ext cx="99441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"5";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rror!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int.Parse("5");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Console.ReadLine();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 = int.Parse(input);    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144" y="1852149"/>
            <a:ext cx="3680359" cy="954107"/>
          </a:xfrm>
          <a:prstGeom prst="wedgeRoundRectCallout">
            <a:avLst>
              <a:gd name="adj1" fmla="val -55776"/>
              <a:gd name="adj2" fmla="val 31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Методът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Consolas" panose="020B0609020204030204" pitchFamily="49" charset="0"/>
              </a:rPr>
              <a:t>Parse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приема </a:t>
            </a:r>
            <a:r>
              <a:rPr lang="en-US" sz="3000" b="1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bg-BG" sz="30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1E81B-EF2D-4D73-91BF-17D20C9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5215599"/>
            <a:ext cx="99441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Console.ReadLine();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въвеждаме "5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.5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num = double.Parse(input);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5.5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lower = text.ToLower();   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upper = text.ToUpper();   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1668" y="4872969"/>
            <a:ext cx="2977296" cy="954107"/>
            <a:chOff x="982303" y="4800599"/>
            <a:chExt cx="2977296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1731" y="4801757"/>
            <a:ext cx="2977296" cy="954107"/>
            <a:chOff x="982303" y="4800599"/>
            <a:chExt cx="2977296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75.40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5978593" y="517499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083629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7711" y="185825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7711" y="3339143"/>
            <a:ext cx="77739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7711" y="4804648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7711" y="6143050"/>
            <a:ext cx="9678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Console.WriteLine("{0} + {1} = {2}",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9373" y="1347699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9" y="1400318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618412" y="2542370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91" y="3410665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5011042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0424" y="1336452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9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1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  <p:pic>
        <p:nvPicPr>
          <p:cNvPr id="9" name="Picture 8">
            <a:hlinkClick r:id="rId13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587624"/>
            <a:ext cx="3506115" cy="1450012"/>
          </a:xfrm>
          <a:prstGeom prst="roundRect">
            <a:avLst>
              <a:gd name="adj" fmla="val 3586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4012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булев тип: 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7962"/>
              </p:ext>
            </p:extLst>
          </p:nvPr>
        </p:nvGraphicFramePr>
        <p:xfrm>
          <a:off x="2381716" y="1621793"/>
          <a:ext cx="9181684" cy="316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314C3-3EA0-4F58-BEAB-015F76B3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минималните и </a:t>
            </a:r>
            <a:br>
              <a:rPr lang="bg-BG" dirty="0"/>
            </a:br>
            <a:r>
              <a:rPr lang="bg-BG" dirty="0"/>
              <a:t>максималните стойности на числовите типове с  </a:t>
            </a:r>
            <a:r>
              <a:rPr lang="en-US" b="1" dirty="0"/>
              <a:t>MinValue</a:t>
            </a:r>
            <a:r>
              <a:rPr lang="en-US" dirty="0"/>
              <a:t> / </a:t>
            </a:r>
            <a:r>
              <a:rPr lang="en-US" b="1" dirty="0"/>
              <a:t>MaxValue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E2F3-9C3E-424B-AE71-F4D28A6CB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AC53D0-A9B2-4068-8C57-E0FD54CA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895600"/>
            <a:ext cx="76200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int.MinValue;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-2147483648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max = double.MaxValue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125EA3-9232-4650-82B0-5D49DE18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254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2343</Words>
  <Application>Microsoft Office PowerPoint</Application>
  <PresentationFormat>Custom</PresentationFormat>
  <Paragraphs>425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Типове данни (3)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 и числа</vt:lpstr>
      <vt:lpstr>Съединяване на текст и числа (2)</vt:lpstr>
      <vt:lpstr>PowerPoint Presentation</vt:lpstr>
      <vt:lpstr>Закръгляне на числа</vt:lpstr>
      <vt:lpstr>Закръгляне на числа (2)</vt:lpstr>
      <vt:lpstr>Преобразуване на типове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2019-01-11T16:44:35Z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