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9"/>
  </p:notesMasterIdLst>
  <p:handoutMasterIdLst>
    <p:handoutMasterId r:id="rId50"/>
  </p:handoutMasterIdLst>
  <p:sldIdLst>
    <p:sldId id="524" r:id="rId3"/>
    <p:sldId id="532" r:id="rId4"/>
    <p:sldId id="537" r:id="rId5"/>
    <p:sldId id="534" r:id="rId6"/>
    <p:sldId id="538" r:id="rId7"/>
    <p:sldId id="535" r:id="rId8"/>
    <p:sldId id="539" r:id="rId9"/>
    <p:sldId id="536" r:id="rId10"/>
    <p:sldId id="540" r:id="rId11"/>
    <p:sldId id="541" r:id="rId12"/>
    <p:sldId id="542" r:id="rId13"/>
    <p:sldId id="274" r:id="rId14"/>
    <p:sldId id="485" r:id="rId15"/>
    <p:sldId id="276" r:id="rId16"/>
    <p:sldId id="420" r:id="rId17"/>
    <p:sldId id="415" r:id="rId18"/>
    <p:sldId id="543" r:id="rId19"/>
    <p:sldId id="453" r:id="rId20"/>
    <p:sldId id="545" r:id="rId21"/>
    <p:sldId id="478" r:id="rId22"/>
    <p:sldId id="428" r:id="rId23"/>
    <p:sldId id="434" r:id="rId24"/>
    <p:sldId id="544" r:id="rId25"/>
    <p:sldId id="436" r:id="rId26"/>
    <p:sldId id="437" r:id="rId27"/>
    <p:sldId id="438" r:id="rId28"/>
    <p:sldId id="454" r:id="rId29"/>
    <p:sldId id="439" r:id="rId30"/>
    <p:sldId id="441" r:id="rId31"/>
    <p:sldId id="523" r:id="rId32"/>
    <p:sldId id="522" r:id="rId33"/>
    <p:sldId id="442" r:id="rId34"/>
    <p:sldId id="443" r:id="rId35"/>
    <p:sldId id="456" r:id="rId36"/>
    <p:sldId id="444" r:id="rId37"/>
    <p:sldId id="445" r:id="rId38"/>
    <p:sldId id="450" r:id="rId39"/>
    <p:sldId id="448" r:id="rId40"/>
    <p:sldId id="463" r:id="rId41"/>
    <p:sldId id="479" r:id="rId42"/>
    <p:sldId id="464" r:id="rId43"/>
    <p:sldId id="480" r:id="rId44"/>
    <p:sldId id="481" r:id="rId45"/>
    <p:sldId id="482" r:id="rId46"/>
    <p:sldId id="413" r:id="rId47"/>
    <p:sldId id="521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4"/>
            <p14:sldId id="532"/>
            <p14:sldId id="537"/>
            <p14:sldId id="534"/>
            <p14:sldId id="538"/>
            <p14:sldId id="535"/>
            <p14:sldId id="539"/>
            <p14:sldId id="536"/>
            <p14:sldId id="540"/>
            <p14:sldId id="541"/>
            <p14:sldId id="542"/>
          </p14:sldIdLst>
        </p14:section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543"/>
            <p14:sldId id="453"/>
            <p14:sldId id="545"/>
            <p14:sldId id="478"/>
            <p14:sldId id="428"/>
            <p14:sldId id="434"/>
            <p14:sldId id="544"/>
            <p14:sldId id="436"/>
            <p14:sldId id="437"/>
            <p14:sldId id="438"/>
            <p14:sldId id="454"/>
            <p14:sldId id="439"/>
            <p14:sldId id="441"/>
            <p14:sldId id="523"/>
            <p14:sldId id="522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79"/>
            <p14:sldId id="464"/>
            <p14:sldId id="480"/>
            <p14:sldId id="481"/>
            <p14:sldId id="482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486" autoAdjust="0"/>
  </p:normalViewPr>
  <p:slideViewPr>
    <p:cSldViewPr>
      <p:cViewPr varScale="1">
        <p:scale>
          <a:sx n="86" d="100"/>
          <a:sy n="86" d="100"/>
        </p:scale>
        <p:origin x="398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char a = 'a';</a:t>
            </a:r>
            <a:endParaRPr lang="bg-BG" dirty="0"/>
          </a:p>
          <a:p>
            <a:r>
              <a:rPr lang="en-US" dirty="0"/>
              <a:t>while (a &lt; 100)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char a = 'a';</a:t>
            </a:r>
            <a:endParaRPr lang="bg-BG" dirty="0"/>
          </a:p>
          <a:p>
            <a:r>
              <a:rPr lang="en-US" dirty="0"/>
              <a:t>while (a &lt; 100)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9" y="5008151"/>
            <a:ext cx="5168434" cy="834960"/>
          </a:xfrm>
          <a:prstGeom prst="wedgeRoundRectCallout">
            <a:avLst>
              <a:gd name="adj1" fmla="val -62391"/>
              <a:gd name="adj2" fmla="val -5168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87288" y="1234753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  <p:sp>
        <p:nvSpPr>
          <p:cNvPr id="22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67853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6785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96715" y="1287645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Съвременен вариант на </a:t>
            </a:r>
            <a:r>
              <a:rPr lang="en-US" dirty="0"/>
              <a:t>ASCII </a:t>
            </a:r>
            <a:r>
              <a:rPr lang="bg-BG" dirty="0"/>
              <a:t>таблицата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 Съдържа 137 439 знака и обхваща 146 писмености 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Unicode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603029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'\u005A'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3091800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360905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419600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E'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3091800" y="458971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44196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~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7081232" y="456143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30" y="4401421"/>
            <a:ext cx="864422" cy="6088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/>
              <a:t>µ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7085173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53" y="3567633"/>
            <a:ext cx="864422" cy="64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¢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AE1CB25-8479-4033-BA72-C2F86FC5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603028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'\u00A2'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96C6B46-73C8-4AAC-83AC-D98EEDC5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12" y="4436736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'\u00B5'</a:t>
            </a:r>
          </a:p>
        </p:txBody>
      </p:sp>
    </p:spTree>
    <p:extLst>
      <p:ext uri="{BB962C8B-B14F-4D97-AF65-F5344CB8AC3E}">
        <p14:creationId xmlns:p14="http://schemas.microsoft.com/office/powerpoint/2010/main" val="3199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(int)5.66;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(int)5.44;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a = (char)67;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'#';    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46" y="538171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534184" y="60881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E3637-FF74-4E40-A1C1-79EA35A67CCF}"/>
              </a:ext>
            </a:extLst>
          </p:cNvPr>
          <p:cNvGrpSpPr/>
          <p:nvPr/>
        </p:nvGrpSpPr>
        <p:grpSpPr>
          <a:xfrm>
            <a:off x="4494214" y="2675951"/>
            <a:ext cx="1841977" cy="568007"/>
            <a:chOff x="4583128" y="2707280"/>
            <a:chExt cx="1831995" cy="7217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EE9F28-E421-47A7-BDD7-4CBAFB8FE7FE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7F1927-7F25-4168-8CC1-6B2DDAA26EBB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0C46A2-EFE3-402F-80C2-36646FC80DCC}"/>
              </a:ext>
            </a:extLst>
          </p:cNvPr>
          <p:cNvGrpSpPr/>
          <p:nvPr/>
        </p:nvGrpSpPr>
        <p:grpSpPr>
          <a:xfrm>
            <a:off x="4393000" y="3655143"/>
            <a:ext cx="1894080" cy="1280701"/>
            <a:chOff x="4494212" y="4103736"/>
            <a:chExt cx="1894080" cy="1280701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EF688FE-9FD7-45BA-A8F8-5EF3774B9CC8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4C3C5-7661-46CC-BDA3-3494AD707B25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52AAD-7323-43B9-AE2E-6046CE733909}"/>
              </a:ext>
            </a:extLst>
          </p:cNvPr>
          <p:cNvCxnSpPr/>
          <p:nvPr/>
        </p:nvCxnSpPr>
        <p:spPr>
          <a:xfrm>
            <a:off x="5254110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C09DAA-6132-43A0-830C-81004F2DFD0A}"/>
              </a:ext>
            </a:extLst>
          </p:cNvPr>
          <p:cNvCxnSpPr/>
          <p:nvPr/>
        </p:nvCxnSpPr>
        <p:spPr>
          <a:xfrm>
            <a:off x="5273944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3409BDF-68B3-4FC9-A935-7D053C34233B}"/>
              </a:ext>
            </a:extLst>
          </p:cNvPr>
          <p:cNvSpPr/>
          <p:nvPr/>
        </p:nvSpPr>
        <p:spPr bwMode="auto">
          <a:xfrm>
            <a:off x="4223761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35DC7F24-46C8-49A8-8E03-972FEB7C4787}"/>
              </a:ext>
            </a:extLst>
          </p:cNvPr>
          <p:cNvCxnSpPr>
            <a:cxnSpLocks/>
            <a:stCxn id="35" idx="5"/>
          </p:cNvCxnSpPr>
          <p:nvPr/>
        </p:nvCxnSpPr>
        <p:spPr>
          <a:xfrm rot="10800000" flipH="1">
            <a:off x="4295102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9FECF-61DB-41B0-84EE-80C1B362BF63}"/>
              </a:ext>
            </a:extLst>
          </p:cNvPr>
          <p:cNvSpPr txBox="1"/>
          <p:nvPr/>
        </p:nvSpPr>
        <p:spPr>
          <a:xfrm>
            <a:off x="5982511" y="3831837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F4820-6CA0-4BA2-A982-6720B2D42009}"/>
              </a:ext>
            </a:extLst>
          </p:cNvPr>
          <p:cNvCxnSpPr>
            <a:cxnSpLocks/>
          </p:cNvCxnSpPr>
          <p:nvPr/>
        </p:nvCxnSpPr>
        <p:spPr>
          <a:xfrm flipV="1">
            <a:off x="6144435" y="4295494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D2312EDD-818A-4730-92D3-459754311991}"/>
              </a:ext>
            </a:extLst>
          </p:cNvPr>
          <p:cNvSpPr/>
          <p:nvPr/>
        </p:nvSpPr>
        <p:spPr bwMode="auto">
          <a:xfrm>
            <a:off x="6877018" y="4052587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D438-4581-45A1-824A-A41FC653F9C2}"/>
              </a:ext>
            </a:extLst>
          </p:cNvPr>
          <p:cNvSpPr txBox="1"/>
          <p:nvPr/>
        </p:nvSpPr>
        <p:spPr>
          <a:xfrm>
            <a:off x="5388860" y="4685225"/>
            <a:ext cx="871479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2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5984" y="4674848"/>
            <a:ext cx="914399" cy="180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87712" y="1219200"/>
            <a:ext cx="8813399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max = int.MinValue;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for (int i = 1; i &lt;= n; i++)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int num =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int.MaxValue;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for (int i = 1; i &lt;= n; i++)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Use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read and calculate the rightSum</a:t>
            </a:r>
            <a:endParaRPr lang="bg-BG" sz="25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input.Length();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04" y="3032575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34061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>
                <a:cs typeface="Calibri"/>
              </a:rPr>
              <a:t>Символите, които използваме се представят като числа и са</a:t>
            </a:r>
            <a:br>
              <a:rPr lang="bg-BG" sz="3000" dirty="0">
                <a:cs typeface="Calibri"/>
              </a:rPr>
            </a:br>
            <a:r>
              <a:rPr lang="bg-BG" sz="3000" dirty="0">
                <a:cs typeface="Calibri"/>
              </a:rPr>
              <a:t>поместени са в 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ASCII 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таблицата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 marL="456565" indent="-456565">
              <a:lnSpc>
                <a:spcPct val="100000"/>
              </a:lnSpc>
            </a:pPr>
            <a:endParaRPr lang="bg-BG" sz="30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12812" y="3276600"/>
            <a:ext cx="582172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Символите могат да се репрезентират като числа: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828800"/>
            <a:ext cx="6477000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a = (int)5.66;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3000" b="1" noProof="1">
                <a:latin typeface="Consolas" pitchFamily="49" charset="0"/>
              </a:rPr>
              <a:t>(int)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31501"/>
            <a:ext cx="64770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3000" b="1" noProof="1">
                <a:latin typeface="Consolas" pitchFamily="49" charset="0"/>
              </a:rPr>
              <a:t>(char)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97;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hashtag = '#';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3887" y="3414653"/>
            <a:ext cx="2993563" cy="32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числа от конзолата: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 от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80314"/>
            <a:ext cx="9238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 int num = int.Parse(Console.ReadLine());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5612" y="4138752"/>
            <a:ext cx="643549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char symbol = text[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1412" y="3379089"/>
            <a:ext cx="2788727" cy="30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89680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1600200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847012" y="260377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80" y="4484245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32" y="144263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478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</a:t>
            </a:r>
            <a:r>
              <a:rPr lang="en-US" sz="2000" dirty="0">
                <a:hlinkClick r:id="rId4"/>
              </a:rPr>
              <a:t>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8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5469472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5469472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</a:t>
            </a:r>
            <a:r>
              <a:rPr lang="bg-BG" dirty="0"/>
              <a:t> </a:t>
            </a:r>
            <a:r>
              <a:rPr lang="en-US" dirty="0"/>
              <a:t>&lt;=</a:t>
            </a:r>
            <a:r>
              <a:rPr lang="bg-BG" dirty="0"/>
              <a:t> </a:t>
            </a:r>
            <a:r>
              <a:rPr lang="en-US" dirty="0"/>
              <a:t>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5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2708</Words>
  <Application>Microsoft Office PowerPoint</Application>
  <PresentationFormat>Custom</PresentationFormat>
  <Paragraphs>618</Paragraphs>
  <Slides>46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Unicode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PowerPoint Presentation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Какво научихме днес? (2)</vt:lpstr>
      <vt:lpstr>Какво научихме днес? (3)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2019-02-08T09:38:06Z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