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Raleway"/>
      <p:regular r:id="rId18"/>
      <p:bold r:id="rId19"/>
      <p:italic r:id="rId20"/>
      <p:boldItalic r:id="rId21"/>
    </p:embeddedFont>
    <p:embeddedFont>
      <p:font typeface="Proxima Nova"/>
      <p:regular r:id="rId22"/>
      <p:bold r:id="rId23"/>
      <p:italic r:id="rId24"/>
      <p:boldItalic r:id="rId25"/>
    </p:embeddedFont>
    <p:embeddedFont>
      <p:font typeface="Roboto"/>
      <p:regular r:id="rId26"/>
      <p:bold r:id="rId27"/>
      <p:italic r:id="rId28"/>
      <p:boldItalic r:id="rId29"/>
    </p:embeddedFont>
    <p:embeddedFont>
      <p:font typeface="Lato"/>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aleway-italic.fntdata"/><Relationship Id="rId22" Type="http://schemas.openxmlformats.org/officeDocument/2006/relationships/font" Target="fonts/ProximaNova-regular.fntdata"/><Relationship Id="rId21" Type="http://schemas.openxmlformats.org/officeDocument/2006/relationships/font" Target="fonts/Raleway-boldItalic.fntdata"/><Relationship Id="rId24" Type="http://schemas.openxmlformats.org/officeDocument/2006/relationships/font" Target="fonts/ProximaNova-italic.fntdata"/><Relationship Id="rId23" Type="http://schemas.openxmlformats.org/officeDocument/2006/relationships/font" Target="fonts/ProximaNova-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regular.fntdata"/><Relationship Id="rId25" Type="http://schemas.openxmlformats.org/officeDocument/2006/relationships/font" Target="fonts/ProximaNova-boldItalic.fntdata"/><Relationship Id="rId28" Type="http://schemas.openxmlformats.org/officeDocument/2006/relationships/font" Target="fonts/Roboto-italic.fntdata"/><Relationship Id="rId27" Type="http://schemas.openxmlformats.org/officeDocument/2006/relationships/font" Target="fonts/Roboto-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bol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ato-bold.fntdata"/><Relationship Id="rId30" Type="http://schemas.openxmlformats.org/officeDocument/2006/relationships/font" Target="fonts/Lato-regular.fntdata"/><Relationship Id="rId11" Type="http://schemas.openxmlformats.org/officeDocument/2006/relationships/slide" Target="slides/slide6.xml"/><Relationship Id="rId33" Type="http://schemas.openxmlformats.org/officeDocument/2006/relationships/font" Target="fonts/Lato-boldItalic.fntdata"/><Relationship Id="rId10" Type="http://schemas.openxmlformats.org/officeDocument/2006/relationships/slide" Target="slides/slide5.xml"/><Relationship Id="rId32" Type="http://schemas.openxmlformats.org/officeDocument/2006/relationships/font" Target="fonts/Lato-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Raleway-bold.fntdata"/><Relationship Id="rId18" Type="http://schemas.openxmlformats.org/officeDocument/2006/relationships/font" Target="fonts/Raleway-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11bf6b8b25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11bf6b8b25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126318bb5c6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126318bb5c6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1265a93511d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1265a93511d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126318bb5c6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126318bb5c6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126318bb5c6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126318bb5c6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sz="1500">
                <a:solidFill>
                  <a:schemeClr val="dk1"/>
                </a:solidFill>
                <a:highlight>
                  <a:srgbClr val="FFFFFF"/>
                </a:highlight>
              </a:rPr>
              <a:t>The client</a:t>
            </a:r>
            <a:r>
              <a:rPr lang="en" sz="1500">
                <a:solidFill>
                  <a:schemeClr val="dk1"/>
                </a:solidFill>
              </a:rPr>
              <a:t> performed a retrospective chart review of patients’ eyes with glaucoma, treated with SLT, and subsequent follow-up with HVF and OCT exams, I wrote their full names in the slide.</a:t>
            </a:r>
            <a:endParaRPr sz="15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sz="1500">
                <a:solidFill>
                  <a:schemeClr val="dk1"/>
                </a:solidFill>
              </a:rPr>
              <a:t> in order to assess the long-term efficacy of SLT on preventing worsening visual fields and thinning of the retinal nerve fiber layer with continued medical therapy.</a:t>
            </a:r>
            <a:endParaRPr sz="15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sz="1500">
                <a:solidFill>
                  <a:srgbClr val="595959"/>
                </a:solidFill>
                <a:latin typeface="Lato"/>
                <a:ea typeface="Lato"/>
                <a:cs typeface="Lato"/>
                <a:sym typeface="Lato"/>
              </a:rPr>
              <a:t>The goal is u</a:t>
            </a:r>
            <a:r>
              <a:rPr lang="en" sz="1500">
                <a:solidFill>
                  <a:srgbClr val="595959"/>
                </a:solidFill>
                <a:latin typeface="Lato"/>
                <a:ea typeface="Lato"/>
                <a:cs typeface="Lato"/>
                <a:sym typeface="Lato"/>
              </a:rPr>
              <a:t>nderstanding for patients after 5-yrs post-SLT,  what factors make patients IOP  increase and ultimately had subsequent surgical interventions, and what factors make their HVF or OCT decrease while not requiring surgical interventions. </a:t>
            </a:r>
            <a:endParaRPr sz="1500">
              <a:solidFill>
                <a:srgbClr val="202124"/>
              </a:solidFill>
              <a:highlight>
                <a:srgbClr val="FFFFFF"/>
              </a:highlight>
              <a:latin typeface="Roboto"/>
              <a:ea typeface="Roboto"/>
              <a:cs typeface="Roboto"/>
              <a:sym typeface="Roboto"/>
            </a:endParaRPr>
          </a:p>
          <a:p>
            <a:pPr indent="0" lvl="0" marL="0" rtl="0" algn="l">
              <a:lnSpc>
                <a:spcPct val="115000"/>
              </a:lnSpc>
              <a:spcBef>
                <a:spcPts val="1200"/>
              </a:spcBef>
              <a:spcAft>
                <a:spcPts val="0"/>
              </a:spcAft>
              <a:buClr>
                <a:schemeClr val="dk1"/>
              </a:buClr>
              <a:buSzPts val="1100"/>
              <a:buFont typeface="Arial"/>
              <a:buNone/>
            </a:pPr>
            <a:r>
              <a:t/>
            </a:r>
            <a:endParaRPr>
              <a:solidFill>
                <a:schemeClr val="dk1"/>
              </a:solidFill>
            </a:endParaRPr>
          </a:p>
          <a:p>
            <a:pPr indent="0" lvl="0" marL="0" rtl="0" algn="l">
              <a:spcBef>
                <a:spcPts val="120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1265a310a2a_1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1265a310a2a_1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37500"/>
              </a:lnSpc>
              <a:spcBef>
                <a:spcPts val="0"/>
              </a:spcBef>
              <a:spcAft>
                <a:spcPts val="0"/>
              </a:spcAft>
              <a:buClr>
                <a:schemeClr val="dk1"/>
              </a:buClr>
              <a:buSzPts val="1100"/>
              <a:buFont typeface="Arial"/>
              <a:buNone/>
            </a:pPr>
            <a:r>
              <a:rPr b="1" lang="en" sz="1400">
                <a:solidFill>
                  <a:srgbClr val="202124"/>
                </a:solidFill>
                <a:highlight>
                  <a:schemeClr val="lt1"/>
                </a:highlight>
                <a:latin typeface="Roboto"/>
                <a:ea typeface="Roboto"/>
                <a:cs typeface="Roboto"/>
                <a:sym typeface="Roboto"/>
              </a:rPr>
              <a:t>What Causes Glaucoma?</a:t>
            </a:r>
            <a:endParaRPr b="1" sz="1400">
              <a:solidFill>
                <a:srgbClr val="202124"/>
              </a:solidFill>
              <a:highlight>
                <a:schemeClr val="lt1"/>
              </a:highlight>
              <a:latin typeface="Roboto"/>
              <a:ea typeface="Roboto"/>
              <a:cs typeface="Roboto"/>
              <a:sym typeface="Roboto"/>
            </a:endParaRPr>
          </a:p>
          <a:p>
            <a:pPr indent="-330200" lvl="0" marL="647700" marR="190500" rtl="0" algn="l">
              <a:lnSpc>
                <a:spcPct val="115000"/>
              </a:lnSpc>
              <a:spcBef>
                <a:spcPts val="2400"/>
              </a:spcBef>
              <a:spcAft>
                <a:spcPts val="0"/>
              </a:spcAft>
              <a:buClr>
                <a:srgbClr val="202124"/>
              </a:buClr>
              <a:buSzPts val="1600"/>
              <a:buFont typeface="Roboto"/>
              <a:buChar char="●"/>
            </a:pPr>
            <a:r>
              <a:rPr lang="en" sz="1600">
                <a:solidFill>
                  <a:srgbClr val="202124"/>
                </a:solidFill>
                <a:highlight>
                  <a:schemeClr val="lt1"/>
                </a:highlight>
                <a:latin typeface="Roboto"/>
                <a:ea typeface="Roboto"/>
                <a:cs typeface="Roboto"/>
                <a:sym typeface="Roboto"/>
              </a:rPr>
              <a:t>dilating eye drops.</a:t>
            </a:r>
            <a:endParaRPr sz="1600">
              <a:solidFill>
                <a:srgbClr val="202124"/>
              </a:solidFill>
              <a:highlight>
                <a:schemeClr val="lt1"/>
              </a:highlight>
              <a:latin typeface="Roboto"/>
              <a:ea typeface="Roboto"/>
              <a:cs typeface="Roboto"/>
              <a:sym typeface="Roboto"/>
            </a:endParaRPr>
          </a:p>
          <a:p>
            <a:pPr indent="-330200" lvl="0" marL="647700" marR="190500" rtl="0" algn="l">
              <a:lnSpc>
                <a:spcPct val="115000"/>
              </a:lnSpc>
              <a:spcBef>
                <a:spcPts val="0"/>
              </a:spcBef>
              <a:spcAft>
                <a:spcPts val="0"/>
              </a:spcAft>
              <a:buClr>
                <a:srgbClr val="202124"/>
              </a:buClr>
              <a:buSzPts val="1600"/>
              <a:buFont typeface="Roboto"/>
              <a:buChar char="●"/>
            </a:pPr>
            <a:r>
              <a:rPr lang="en" sz="1600">
                <a:solidFill>
                  <a:srgbClr val="202124"/>
                </a:solidFill>
                <a:highlight>
                  <a:schemeClr val="lt1"/>
                </a:highlight>
                <a:latin typeface="Roboto"/>
                <a:ea typeface="Roboto"/>
                <a:cs typeface="Roboto"/>
                <a:sym typeface="Roboto"/>
              </a:rPr>
              <a:t>blocked or restricted drainage in your eye.</a:t>
            </a:r>
            <a:endParaRPr sz="1600">
              <a:solidFill>
                <a:srgbClr val="202124"/>
              </a:solidFill>
              <a:highlight>
                <a:schemeClr val="lt1"/>
              </a:highlight>
              <a:latin typeface="Roboto"/>
              <a:ea typeface="Roboto"/>
              <a:cs typeface="Roboto"/>
              <a:sym typeface="Roboto"/>
            </a:endParaRPr>
          </a:p>
          <a:p>
            <a:pPr indent="-330200" lvl="0" marL="647700" marR="190500" rtl="0" algn="l">
              <a:lnSpc>
                <a:spcPct val="115000"/>
              </a:lnSpc>
              <a:spcBef>
                <a:spcPts val="0"/>
              </a:spcBef>
              <a:spcAft>
                <a:spcPts val="0"/>
              </a:spcAft>
              <a:buClr>
                <a:srgbClr val="202124"/>
              </a:buClr>
              <a:buSzPts val="1600"/>
              <a:buFont typeface="Roboto"/>
              <a:buChar char="●"/>
            </a:pPr>
            <a:r>
              <a:rPr lang="en" sz="1600">
                <a:solidFill>
                  <a:srgbClr val="202124"/>
                </a:solidFill>
                <a:highlight>
                  <a:schemeClr val="lt1"/>
                </a:highlight>
                <a:latin typeface="Roboto"/>
                <a:ea typeface="Roboto"/>
                <a:cs typeface="Roboto"/>
                <a:sym typeface="Roboto"/>
              </a:rPr>
              <a:t>medications</a:t>
            </a:r>
            <a:r>
              <a:rPr lang="en" sz="1600">
                <a:solidFill>
                  <a:srgbClr val="999999"/>
                </a:solidFill>
                <a:highlight>
                  <a:schemeClr val="lt1"/>
                </a:highlight>
                <a:latin typeface="Roboto"/>
                <a:ea typeface="Roboto"/>
                <a:cs typeface="Roboto"/>
                <a:sym typeface="Roboto"/>
              </a:rPr>
              <a:t>, such as corticosteroids.</a:t>
            </a:r>
            <a:endParaRPr sz="1600">
              <a:solidFill>
                <a:srgbClr val="999999"/>
              </a:solidFill>
              <a:highlight>
                <a:schemeClr val="lt1"/>
              </a:highlight>
              <a:latin typeface="Roboto"/>
              <a:ea typeface="Roboto"/>
              <a:cs typeface="Roboto"/>
              <a:sym typeface="Roboto"/>
            </a:endParaRPr>
          </a:p>
          <a:p>
            <a:pPr indent="-330200" lvl="0" marL="647700" marR="190500" rtl="0" algn="l">
              <a:lnSpc>
                <a:spcPct val="115000"/>
              </a:lnSpc>
              <a:spcBef>
                <a:spcPts val="0"/>
              </a:spcBef>
              <a:spcAft>
                <a:spcPts val="0"/>
              </a:spcAft>
              <a:buClr>
                <a:srgbClr val="202124"/>
              </a:buClr>
              <a:buSzPts val="1600"/>
              <a:buFont typeface="Roboto"/>
              <a:buChar char="●"/>
            </a:pPr>
            <a:r>
              <a:rPr lang="en" sz="1600">
                <a:solidFill>
                  <a:srgbClr val="202124"/>
                </a:solidFill>
                <a:highlight>
                  <a:schemeClr val="lt1"/>
                </a:highlight>
                <a:latin typeface="Roboto"/>
                <a:ea typeface="Roboto"/>
                <a:cs typeface="Roboto"/>
                <a:sym typeface="Roboto"/>
              </a:rPr>
              <a:t>poor or reduced blood flow to your optic nerve.</a:t>
            </a:r>
            <a:endParaRPr sz="1600">
              <a:solidFill>
                <a:srgbClr val="202124"/>
              </a:solidFill>
              <a:highlight>
                <a:schemeClr val="lt1"/>
              </a:highlight>
              <a:latin typeface="Roboto"/>
              <a:ea typeface="Roboto"/>
              <a:cs typeface="Roboto"/>
              <a:sym typeface="Roboto"/>
            </a:endParaRPr>
          </a:p>
          <a:p>
            <a:pPr indent="-330200" lvl="0" marL="647700" marR="190500" rtl="0" algn="l">
              <a:lnSpc>
                <a:spcPct val="115000"/>
              </a:lnSpc>
              <a:spcBef>
                <a:spcPts val="0"/>
              </a:spcBef>
              <a:spcAft>
                <a:spcPts val="0"/>
              </a:spcAft>
              <a:buClr>
                <a:srgbClr val="202124"/>
              </a:buClr>
              <a:buSzPts val="1600"/>
              <a:buFont typeface="Roboto"/>
              <a:buChar char="●"/>
            </a:pPr>
            <a:r>
              <a:rPr lang="en" sz="1600">
                <a:solidFill>
                  <a:srgbClr val="202124"/>
                </a:solidFill>
                <a:highlight>
                  <a:schemeClr val="lt1"/>
                </a:highlight>
                <a:latin typeface="Roboto"/>
                <a:ea typeface="Roboto"/>
                <a:cs typeface="Roboto"/>
                <a:sym typeface="Roboto"/>
              </a:rPr>
              <a:t>high or elevated blood pressure.</a:t>
            </a:r>
            <a:endParaRPr sz="1600"/>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126318bb5c6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126318bb5c6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126318bb5c6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126318bb5c6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1265a93511d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1265a93511d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made Parallel Plot of the IOP over time for 51 observations, grouping them by the times of interventions, which can be considered as the subsequent surgery the eyes got. The left hand side is the plot for all 51 </a:t>
            </a:r>
            <a:r>
              <a:rPr lang="en"/>
              <a:t>observations</a:t>
            </a:r>
            <a:r>
              <a:rPr lang="en"/>
              <a:t> and the right side is the plot about the mean of each group. Initially, our client wants to know what features cause the subsequent treatment to happen, and the eye IOP can usually be a key feature to measure if one need to get subsequent treatment, so we made the parallel coordinate plot</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26318bb5c6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26318bb5c6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conduct</a:t>
            </a:r>
            <a:r>
              <a:rPr lang="en"/>
              <a:t>ed</a:t>
            </a:r>
            <a:r>
              <a:rPr lang="en"/>
              <a:t> boxplot on the </a:t>
            </a:r>
            <a:r>
              <a:rPr lang="en" sz="1300">
                <a:solidFill>
                  <a:srgbClr val="595959"/>
                </a:solidFill>
                <a:latin typeface="Lato"/>
                <a:ea typeface="Lato"/>
                <a:cs typeface="Lato"/>
                <a:sym typeface="Lato"/>
              </a:rPr>
              <a:t>Measurement of intraocular pressure from four different diagnosis time points. The normal IOP range is from 12-22mm Hg. we mark the range with red lines.  From the boxplot we can see clearly that first SLT can lower IOP very effectively. And a major group of the patients can remain relatively good IOP after 5 years of the procedure. However, high eye pressure alone just one of the symptoms that caused by glaucoma, we need to look into more features to determine if the patient do not need further surgical intervention.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126318bb5c6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126318bb5c6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050">
                <a:solidFill>
                  <a:schemeClr val="dk1"/>
                </a:solidFill>
              </a:rPr>
              <a:t>We fit a linear regression on Post 5 year IOP with each of those variables without doing anything to the data. The purpose for fitting a model is to find if there is a linear </a:t>
            </a:r>
            <a:r>
              <a:rPr lang="en" sz="1050">
                <a:solidFill>
                  <a:schemeClr val="dk1"/>
                </a:solidFill>
              </a:rPr>
              <a:t>relationship between IOP with other features and to find essential features that could increase the lower IOP. However, after we fit the model, </a:t>
            </a:r>
            <a:r>
              <a:rPr lang="en" sz="1050">
                <a:solidFill>
                  <a:schemeClr val="dk1"/>
                </a:solidFill>
              </a:rPr>
              <a:t>we certainly can bring up the fact that there's more variables than we're going to present on that are missing as well as the fact that not all these obs are independent.</a:t>
            </a:r>
            <a:endParaRPr sz="105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13" name="Shape 13"/>
        <p:cNvGrpSpPr/>
        <p:nvPr/>
      </p:nvGrpSpPr>
      <p:grpSpPr>
        <a:xfrm>
          <a:off x="0" y="0"/>
          <a:ext cx="0" cy="0"/>
          <a:chOff x="0" y="0"/>
          <a:chExt cx="0" cy="0"/>
        </a:xfrm>
      </p:grpSpPr>
      <p:sp>
        <p:nvSpPr>
          <p:cNvPr id="14" name="Google Shape;14;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 name="Google Shape;15;p2"/>
          <p:cNvGrpSpPr/>
          <p:nvPr/>
        </p:nvGrpSpPr>
        <p:grpSpPr>
          <a:xfrm>
            <a:off x="830392" y="1191256"/>
            <a:ext cx="745763" cy="45826"/>
            <a:chOff x="4580561" y="2589004"/>
            <a:chExt cx="1064464" cy="25200"/>
          </a:xfrm>
        </p:grpSpPr>
        <p:sp>
          <p:nvSpPr>
            <p:cNvPr id="16" name="Google Shape;16;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 name="Google Shape;18;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rtl="0">
              <a:spcBef>
                <a:spcPts val="0"/>
              </a:spcBef>
              <a:spcAft>
                <a:spcPts val="0"/>
              </a:spcAft>
              <a:buSzPts val="4200"/>
              <a:buNone/>
              <a:defRPr sz="4200"/>
            </a:lvl1pPr>
            <a:lvl2pPr lvl="1" rtl="0">
              <a:spcBef>
                <a:spcPts val="0"/>
              </a:spcBef>
              <a:spcAft>
                <a:spcPts val="0"/>
              </a:spcAft>
              <a:buSzPts val="4200"/>
              <a:buNone/>
              <a:defRPr sz="4200"/>
            </a:lvl2pPr>
            <a:lvl3pPr lvl="2" rtl="0">
              <a:spcBef>
                <a:spcPts val="0"/>
              </a:spcBef>
              <a:spcAft>
                <a:spcPts val="0"/>
              </a:spcAft>
              <a:buSzPts val="4200"/>
              <a:buNone/>
              <a:defRPr sz="4200"/>
            </a:lvl3pPr>
            <a:lvl4pPr lvl="3" rtl="0">
              <a:spcBef>
                <a:spcPts val="0"/>
              </a:spcBef>
              <a:spcAft>
                <a:spcPts val="0"/>
              </a:spcAft>
              <a:buSzPts val="4200"/>
              <a:buNone/>
              <a:defRPr sz="4200"/>
            </a:lvl4pPr>
            <a:lvl5pPr lvl="4" rtl="0">
              <a:spcBef>
                <a:spcPts val="0"/>
              </a:spcBef>
              <a:spcAft>
                <a:spcPts val="0"/>
              </a:spcAft>
              <a:buSzPts val="4200"/>
              <a:buNone/>
              <a:defRPr sz="4200"/>
            </a:lvl5pPr>
            <a:lvl6pPr lvl="5" rtl="0">
              <a:spcBef>
                <a:spcPts val="0"/>
              </a:spcBef>
              <a:spcAft>
                <a:spcPts val="0"/>
              </a:spcAft>
              <a:buSzPts val="4200"/>
              <a:buNone/>
              <a:defRPr sz="4200"/>
            </a:lvl6pPr>
            <a:lvl7pPr lvl="6" rtl="0">
              <a:spcBef>
                <a:spcPts val="0"/>
              </a:spcBef>
              <a:spcAft>
                <a:spcPts val="0"/>
              </a:spcAft>
              <a:buSzPts val="4200"/>
              <a:buNone/>
              <a:defRPr sz="4200"/>
            </a:lvl7pPr>
            <a:lvl8pPr lvl="7" rtl="0">
              <a:spcBef>
                <a:spcPts val="0"/>
              </a:spcBef>
              <a:spcAft>
                <a:spcPts val="0"/>
              </a:spcAft>
              <a:buSzPts val="4200"/>
              <a:buNone/>
              <a:defRPr sz="4200"/>
            </a:lvl8pPr>
            <a:lvl9pPr lvl="8" rtl="0">
              <a:spcBef>
                <a:spcPts val="0"/>
              </a:spcBef>
              <a:spcAft>
                <a:spcPts val="0"/>
              </a:spcAft>
              <a:buSzPts val="4200"/>
              <a:buNone/>
              <a:defRPr sz="4200"/>
            </a:lvl9pPr>
          </a:lstStyle>
          <a:p/>
        </p:txBody>
      </p:sp>
      <p:sp>
        <p:nvSpPr>
          <p:cNvPr id="19" name="Google Shape;19;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20" name="Google Shape;20;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7" name="Shape 77"/>
        <p:cNvGrpSpPr/>
        <p:nvPr/>
      </p:nvGrpSpPr>
      <p:grpSpPr>
        <a:xfrm>
          <a:off x="0" y="0"/>
          <a:ext cx="0" cy="0"/>
          <a:chOff x="0" y="0"/>
          <a:chExt cx="0" cy="0"/>
        </a:xfrm>
      </p:grpSpPr>
      <p:grpSp>
        <p:nvGrpSpPr>
          <p:cNvPr id="78" name="Google Shape;78;p11"/>
          <p:cNvGrpSpPr/>
          <p:nvPr/>
        </p:nvGrpSpPr>
        <p:grpSpPr>
          <a:xfrm>
            <a:off x="830392" y="4169130"/>
            <a:ext cx="745763" cy="45826"/>
            <a:chOff x="4580561" y="2589004"/>
            <a:chExt cx="1064464" cy="25200"/>
          </a:xfrm>
        </p:grpSpPr>
        <p:sp>
          <p:nvSpPr>
            <p:cNvPr id="79" name="Google Shape;79;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1" name="Google Shape;81;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rtl="0">
              <a:spcBef>
                <a:spcPts val="0"/>
              </a:spcBef>
              <a:spcAft>
                <a:spcPts val="0"/>
              </a:spcAft>
              <a:buClr>
                <a:schemeClr val="lt1"/>
              </a:buClr>
              <a:buSzPts val="8000"/>
              <a:buNone/>
              <a:defRPr sz="8000">
                <a:solidFill>
                  <a:schemeClr val="lt1"/>
                </a:solidFill>
              </a:defRPr>
            </a:lvl1pPr>
            <a:lvl2pPr lvl="1" rtl="0">
              <a:spcBef>
                <a:spcPts val="0"/>
              </a:spcBef>
              <a:spcAft>
                <a:spcPts val="0"/>
              </a:spcAft>
              <a:buClr>
                <a:schemeClr val="lt1"/>
              </a:buClr>
              <a:buSzPts val="8000"/>
              <a:buNone/>
              <a:defRPr sz="8000">
                <a:solidFill>
                  <a:schemeClr val="lt1"/>
                </a:solidFill>
              </a:defRPr>
            </a:lvl2pPr>
            <a:lvl3pPr lvl="2" rtl="0">
              <a:spcBef>
                <a:spcPts val="0"/>
              </a:spcBef>
              <a:spcAft>
                <a:spcPts val="0"/>
              </a:spcAft>
              <a:buClr>
                <a:schemeClr val="lt1"/>
              </a:buClr>
              <a:buSzPts val="8000"/>
              <a:buNone/>
              <a:defRPr sz="8000">
                <a:solidFill>
                  <a:schemeClr val="lt1"/>
                </a:solidFill>
              </a:defRPr>
            </a:lvl3pPr>
            <a:lvl4pPr lvl="3" rtl="0">
              <a:spcBef>
                <a:spcPts val="0"/>
              </a:spcBef>
              <a:spcAft>
                <a:spcPts val="0"/>
              </a:spcAft>
              <a:buClr>
                <a:schemeClr val="lt1"/>
              </a:buClr>
              <a:buSzPts val="8000"/>
              <a:buNone/>
              <a:defRPr sz="8000">
                <a:solidFill>
                  <a:schemeClr val="lt1"/>
                </a:solidFill>
              </a:defRPr>
            </a:lvl4pPr>
            <a:lvl5pPr lvl="4" rtl="0">
              <a:spcBef>
                <a:spcPts val="0"/>
              </a:spcBef>
              <a:spcAft>
                <a:spcPts val="0"/>
              </a:spcAft>
              <a:buClr>
                <a:schemeClr val="lt1"/>
              </a:buClr>
              <a:buSzPts val="8000"/>
              <a:buNone/>
              <a:defRPr sz="8000">
                <a:solidFill>
                  <a:schemeClr val="lt1"/>
                </a:solidFill>
              </a:defRPr>
            </a:lvl5pPr>
            <a:lvl6pPr lvl="5" rtl="0">
              <a:spcBef>
                <a:spcPts val="0"/>
              </a:spcBef>
              <a:spcAft>
                <a:spcPts val="0"/>
              </a:spcAft>
              <a:buClr>
                <a:schemeClr val="lt1"/>
              </a:buClr>
              <a:buSzPts val="8000"/>
              <a:buNone/>
              <a:defRPr sz="8000">
                <a:solidFill>
                  <a:schemeClr val="lt1"/>
                </a:solidFill>
              </a:defRPr>
            </a:lvl6pPr>
            <a:lvl7pPr lvl="6" rtl="0">
              <a:spcBef>
                <a:spcPts val="0"/>
              </a:spcBef>
              <a:spcAft>
                <a:spcPts val="0"/>
              </a:spcAft>
              <a:buClr>
                <a:schemeClr val="lt1"/>
              </a:buClr>
              <a:buSzPts val="8000"/>
              <a:buNone/>
              <a:defRPr sz="8000">
                <a:solidFill>
                  <a:schemeClr val="lt1"/>
                </a:solidFill>
              </a:defRPr>
            </a:lvl7pPr>
            <a:lvl8pPr lvl="7" rtl="0">
              <a:spcBef>
                <a:spcPts val="0"/>
              </a:spcBef>
              <a:spcAft>
                <a:spcPts val="0"/>
              </a:spcAft>
              <a:buClr>
                <a:schemeClr val="lt1"/>
              </a:buClr>
              <a:buSzPts val="8000"/>
              <a:buNone/>
              <a:defRPr sz="8000">
                <a:solidFill>
                  <a:schemeClr val="lt1"/>
                </a:solidFill>
              </a:defRPr>
            </a:lvl8pPr>
            <a:lvl9pPr lvl="8" rtl="0">
              <a:spcBef>
                <a:spcPts val="0"/>
              </a:spcBef>
              <a:spcAft>
                <a:spcPts val="0"/>
              </a:spcAft>
              <a:buClr>
                <a:schemeClr val="lt1"/>
              </a:buClr>
              <a:buSzPts val="8000"/>
              <a:buNone/>
              <a:defRPr sz="8000">
                <a:solidFill>
                  <a:schemeClr val="lt1"/>
                </a:solidFill>
              </a:defRPr>
            </a:lvl9pPr>
          </a:lstStyle>
          <a:p>
            <a:r>
              <a:t>xx%</a:t>
            </a:r>
          </a:p>
        </p:txBody>
      </p:sp>
      <p:sp>
        <p:nvSpPr>
          <p:cNvPr id="82" name="Google Shape;82;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Clr>
                <a:schemeClr val="lt1"/>
              </a:buClr>
              <a:buSzPts val="1300"/>
              <a:buChar char="●"/>
              <a:defRPr>
                <a:solidFill>
                  <a:schemeClr val="lt1"/>
                </a:solidFill>
              </a:defRPr>
            </a:lvl1pPr>
            <a:lvl2pPr indent="-298450" lvl="1" marL="914400" rtl="0">
              <a:spcBef>
                <a:spcPts val="0"/>
              </a:spcBef>
              <a:spcAft>
                <a:spcPts val="0"/>
              </a:spcAft>
              <a:buClr>
                <a:schemeClr val="lt1"/>
              </a:buClr>
              <a:buSzPts val="1100"/>
              <a:buChar char="○"/>
              <a:defRPr>
                <a:solidFill>
                  <a:schemeClr val="lt1"/>
                </a:solidFill>
              </a:defRPr>
            </a:lvl2pPr>
            <a:lvl3pPr indent="-298450" lvl="2" marL="1371600" rtl="0">
              <a:spcBef>
                <a:spcPts val="0"/>
              </a:spcBef>
              <a:spcAft>
                <a:spcPts val="0"/>
              </a:spcAft>
              <a:buClr>
                <a:schemeClr val="lt1"/>
              </a:buClr>
              <a:buSzPts val="1100"/>
              <a:buChar char="■"/>
              <a:defRPr>
                <a:solidFill>
                  <a:schemeClr val="lt1"/>
                </a:solidFill>
              </a:defRPr>
            </a:lvl3pPr>
            <a:lvl4pPr indent="-298450" lvl="3" marL="1828800" rtl="0">
              <a:spcBef>
                <a:spcPts val="0"/>
              </a:spcBef>
              <a:spcAft>
                <a:spcPts val="0"/>
              </a:spcAft>
              <a:buClr>
                <a:schemeClr val="lt1"/>
              </a:buClr>
              <a:buSzPts val="1100"/>
              <a:buChar char="●"/>
              <a:defRPr>
                <a:solidFill>
                  <a:schemeClr val="lt1"/>
                </a:solidFill>
              </a:defRPr>
            </a:lvl4pPr>
            <a:lvl5pPr indent="-298450" lvl="4" marL="2286000" rtl="0">
              <a:spcBef>
                <a:spcPts val="0"/>
              </a:spcBef>
              <a:spcAft>
                <a:spcPts val="0"/>
              </a:spcAft>
              <a:buClr>
                <a:schemeClr val="lt1"/>
              </a:buClr>
              <a:buSzPts val="1100"/>
              <a:buChar char="○"/>
              <a:defRPr>
                <a:solidFill>
                  <a:schemeClr val="lt1"/>
                </a:solidFill>
              </a:defRPr>
            </a:lvl5pPr>
            <a:lvl6pPr indent="-298450" lvl="5" marL="2743200" rtl="0">
              <a:spcBef>
                <a:spcPts val="0"/>
              </a:spcBef>
              <a:spcAft>
                <a:spcPts val="0"/>
              </a:spcAft>
              <a:buClr>
                <a:schemeClr val="lt1"/>
              </a:buClr>
              <a:buSzPts val="1100"/>
              <a:buChar char="■"/>
              <a:defRPr>
                <a:solidFill>
                  <a:schemeClr val="lt1"/>
                </a:solidFill>
              </a:defRPr>
            </a:lvl6pPr>
            <a:lvl7pPr indent="-298450" lvl="6" marL="3200400" rtl="0">
              <a:spcBef>
                <a:spcPts val="0"/>
              </a:spcBef>
              <a:spcAft>
                <a:spcPts val="0"/>
              </a:spcAft>
              <a:buClr>
                <a:schemeClr val="lt1"/>
              </a:buClr>
              <a:buSzPts val="1100"/>
              <a:buChar char="●"/>
              <a:defRPr>
                <a:solidFill>
                  <a:schemeClr val="lt1"/>
                </a:solidFill>
              </a:defRPr>
            </a:lvl7pPr>
            <a:lvl8pPr indent="-298450" lvl="7" marL="3657600" rtl="0">
              <a:spcBef>
                <a:spcPts val="0"/>
              </a:spcBef>
              <a:spcAft>
                <a:spcPts val="0"/>
              </a:spcAft>
              <a:buClr>
                <a:schemeClr val="lt1"/>
              </a:buClr>
              <a:buSzPts val="1100"/>
              <a:buChar char="○"/>
              <a:defRPr>
                <a:solidFill>
                  <a:schemeClr val="lt1"/>
                </a:solidFill>
              </a:defRPr>
            </a:lvl8pPr>
            <a:lvl9pPr indent="-298450" lvl="8" marL="4114800" rtl="0">
              <a:spcBef>
                <a:spcPts val="0"/>
              </a:spcBef>
              <a:spcAft>
                <a:spcPts val="0"/>
              </a:spcAft>
              <a:buClr>
                <a:schemeClr val="lt1"/>
              </a:buClr>
              <a:buSzPts val="1100"/>
              <a:buChar char="■"/>
              <a:defRPr>
                <a:solidFill>
                  <a:schemeClr val="lt1"/>
                </a:solidFill>
              </a:defRPr>
            </a:lvl9pPr>
          </a:lstStyle>
          <a:p/>
        </p:txBody>
      </p:sp>
      <p:sp>
        <p:nvSpPr>
          <p:cNvPr id="83" name="Google Shape;83;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4" name="Shape 84"/>
        <p:cNvGrpSpPr/>
        <p:nvPr/>
      </p:nvGrpSpPr>
      <p:grpSpPr>
        <a:xfrm>
          <a:off x="0" y="0"/>
          <a:ext cx="0" cy="0"/>
          <a:chOff x="0" y="0"/>
          <a:chExt cx="0" cy="0"/>
        </a:xfrm>
      </p:grpSpPr>
      <p:sp>
        <p:nvSpPr>
          <p:cNvPr id="85" name="Google Shape;85;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21" name="Shape 21"/>
        <p:cNvGrpSpPr/>
        <p:nvPr/>
      </p:nvGrpSpPr>
      <p:grpSpPr>
        <a:xfrm>
          <a:off x="0" y="0"/>
          <a:ext cx="0" cy="0"/>
          <a:chOff x="0" y="0"/>
          <a:chExt cx="0" cy="0"/>
        </a:xfrm>
      </p:grpSpPr>
      <p:grpSp>
        <p:nvGrpSpPr>
          <p:cNvPr id="22" name="Google Shape;22;p3"/>
          <p:cNvGrpSpPr/>
          <p:nvPr/>
        </p:nvGrpSpPr>
        <p:grpSpPr>
          <a:xfrm>
            <a:off x="830392" y="1191256"/>
            <a:ext cx="745763" cy="45826"/>
            <a:chOff x="4580561" y="2589004"/>
            <a:chExt cx="1064464" cy="25200"/>
          </a:xfrm>
        </p:grpSpPr>
        <p:sp>
          <p:nvSpPr>
            <p:cNvPr id="23" name="Google Shape;23;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 name="Google Shape;25;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26" name="Google Shape;26;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7" name="Shape 27"/>
        <p:cNvGrpSpPr/>
        <p:nvPr/>
      </p:nvGrpSpPr>
      <p:grpSpPr>
        <a:xfrm>
          <a:off x="0" y="0"/>
          <a:ext cx="0" cy="0"/>
          <a:chOff x="0" y="0"/>
          <a:chExt cx="0" cy="0"/>
        </a:xfrm>
      </p:grpSpPr>
      <p:sp>
        <p:nvSpPr>
          <p:cNvPr id="28" name="Google Shape;28;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9" name="Google Shape;29;p4"/>
          <p:cNvGrpSpPr/>
          <p:nvPr/>
        </p:nvGrpSpPr>
        <p:grpSpPr>
          <a:xfrm>
            <a:off x="830392" y="1191256"/>
            <a:ext cx="745763" cy="45826"/>
            <a:chOff x="4580561" y="2589004"/>
            <a:chExt cx="1064464" cy="25200"/>
          </a:xfrm>
        </p:grpSpPr>
        <p:sp>
          <p:nvSpPr>
            <p:cNvPr id="30" name="Google Shape;30;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2" name="Google Shape;32;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rtl="0">
              <a:spcBef>
                <a:spcPts val="0"/>
              </a:spcBef>
              <a:spcAft>
                <a:spcPts val="0"/>
              </a:spcAft>
              <a:buSzPts val="2600"/>
              <a:buNone/>
              <a:defRPr sz="2600"/>
            </a:lvl1pPr>
            <a:lvl2pPr lvl="1" rtl="0">
              <a:spcBef>
                <a:spcPts val="0"/>
              </a:spcBef>
              <a:spcAft>
                <a:spcPts val="0"/>
              </a:spcAft>
              <a:buSzPts val="2600"/>
              <a:buNone/>
              <a:defRPr sz="2600"/>
            </a:lvl2pPr>
            <a:lvl3pPr lvl="2" rtl="0">
              <a:spcBef>
                <a:spcPts val="0"/>
              </a:spcBef>
              <a:spcAft>
                <a:spcPts val="0"/>
              </a:spcAft>
              <a:buSzPts val="2600"/>
              <a:buNone/>
              <a:defRPr sz="2600"/>
            </a:lvl3pPr>
            <a:lvl4pPr lvl="3" rtl="0">
              <a:spcBef>
                <a:spcPts val="0"/>
              </a:spcBef>
              <a:spcAft>
                <a:spcPts val="0"/>
              </a:spcAft>
              <a:buSzPts val="2600"/>
              <a:buNone/>
              <a:defRPr sz="2600"/>
            </a:lvl4pPr>
            <a:lvl5pPr lvl="4" rtl="0">
              <a:spcBef>
                <a:spcPts val="0"/>
              </a:spcBef>
              <a:spcAft>
                <a:spcPts val="0"/>
              </a:spcAft>
              <a:buSzPts val="2600"/>
              <a:buNone/>
              <a:defRPr sz="2600"/>
            </a:lvl5pPr>
            <a:lvl6pPr lvl="5" rtl="0">
              <a:spcBef>
                <a:spcPts val="0"/>
              </a:spcBef>
              <a:spcAft>
                <a:spcPts val="0"/>
              </a:spcAft>
              <a:buSzPts val="2600"/>
              <a:buNone/>
              <a:defRPr sz="2600"/>
            </a:lvl6pPr>
            <a:lvl7pPr lvl="6" rtl="0">
              <a:spcBef>
                <a:spcPts val="0"/>
              </a:spcBef>
              <a:spcAft>
                <a:spcPts val="0"/>
              </a:spcAft>
              <a:buSzPts val="2600"/>
              <a:buNone/>
              <a:defRPr sz="2600"/>
            </a:lvl7pPr>
            <a:lvl8pPr lvl="7" rtl="0">
              <a:spcBef>
                <a:spcPts val="0"/>
              </a:spcBef>
              <a:spcAft>
                <a:spcPts val="0"/>
              </a:spcAft>
              <a:buSzPts val="2600"/>
              <a:buNone/>
              <a:defRPr sz="2600"/>
            </a:lvl8pPr>
            <a:lvl9pPr lvl="8" rtl="0">
              <a:spcBef>
                <a:spcPts val="0"/>
              </a:spcBef>
              <a:spcAft>
                <a:spcPts val="0"/>
              </a:spcAft>
              <a:buSzPts val="2600"/>
              <a:buNone/>
              <a:defRPr sz="2600"/>
            </a:lvl9pPr>
          </a:lstStyle>
          <a:p/>
        </p:txBody>
      </p:sp>
      <p:sp>
        <p:nvSpPr>
          <p:cNvPr id="33" name="Google Shape;33;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34" name="Google Shape;34;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5" name="Shape 35"/>
        <p:cNvGrpSpPr/>
        <p:nvPr/>
      </p:nvGrpSpPr>
      <p:grpSpPr>
        <a:xfrm>
          <a:off x="0" y="0"/>
          <a:ext cx="0" cy="0"/>
          <a:chOff x="0" y="0"/>
          <a:chExt cx="0" cy="0"/>
        </a:xfrm>
      </p:grpSpPr>
      <p:sp>
        <p:nvSpPr>
          <p:cNvPr id="36" name="Google Shape;36;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5"/>
          <p:cNvGrpSpPr/>
          <p:nvPr/>
        </p:nvGrpSpPr>
        <p:grpSpPr>
          <a:xfrm>
            <a:off x="830392" y="1191256"/>
            <a:ext cx="745763" cy="45826"/>
            <a:chOff x="4580561" y="2589004"/>
            <a:chExt cx="1064464" cy="25200"/>
          </a:xfrm>
        </p:grpSpPr>
        <p:sp>
          <p:nvSpPr>
            <p:cNvPr id="38" name="Google Shape;38;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rtl="0">
              <a:spcBef>
                <a:spcPts val="0"/>
              </a:spcBef>
              <a:spcAft>
                <a:spcPts val="0"/>
              </a:spcAft>
              <a:buSzPts val="2600"/>
              <a:buNone/>
              <a:defRPr sz="2600"/>
            </a:lvl1pPr>
            <a:lvl2pPr lvl="1" rtl="0">
              <a:spcBef>
                <a:spcPts val="0"/>
              </a:spcBef>
              <a:spcAft>
                <a:spcPts val="0"/>
              </a:spcAft>
              <a:buSzPts val="2600"/>
              <a:buNone/>
              <a:defRPr sz="2600"/>
            </a:lvl2pPr>
            <a:lvl3pPr lvl="2" rtl="0">
              <a:spcBef>
                <a:spcPts val="0"/>
              </a:spcBef>
              <a:spcAft>
                <a:spcPts val="0"/>
              </a:spcAft>
              <a:buSzPts val="2600"/>
              <a:buNone/>
              <a:defRPr sz="2600"/>
            </a:lvl3pPr>
            <a:lvl4pPr lvl="3" rtl="0">
              <a:spcBef>
                <a:spcPts val="0"/>
              </a:spcBef>
              <a:spcAft>
                <a:spcPts val="0"/>
              </a:spcAft>
              <a:buSzPts val="2600"/>
              <a:buNone/>
              <a:defRPr sz="2600"/>
            </a:lvl4pPr>
            <a:lvl5pPr lvl="4" rtl="0">
              <a:spcBef>
                <a:spcPts val="0"/>
              </a:spcBef>
              <a:spcAft>
                <a:spcPts val="0"/>
              </a:spcAft>
              <a:buSzPts val="2600"/>
              <a:buNone/>
              <a:defRPr sz="2600"/>
            </a:lvl5pPr>
            <a:lvl6pPr lvl="5" rtl="0">
              <a:spcBef>
                <a:spcPts val="0"/>
              </a:spcBef>
              <a:spcAft>
                <a:spcPts val="0"/>
              </a:spcAft>
              <a:buSzPts val="2600"/>
              <a:buNone/>
              <a:defRPr sz="2600"/>
            </a:lvl6pPr>
            <a:lvl7pPr lvl="6" rtl="0">
              <a:spcBef>
                <a:spcPts val="0"/>
              </a:spcBef>
              <a:spcAft>
                <a:spcPts val="0"/>
              </a:spcAft>
              <a:buSzPts val="2600"/>
              <a:buNone/>
              <a:defRPr sz="2600"/>
            </a:lvl7pPr>
            <a:lvl8pPr lvl="7" rtl="0">
              <a:spcBef>
                <a:spcPts val="0"/>
              </a:spcBef>
              <a:spcAft>
                <a:spcPts val="0"/>
              </a:spcAft>
              <a:buSzPts val="2600"/>
              <a:buNone/>
              <a:defRPr sz="2600"/>
            </a:lvl8pPr>
            <a:lvl9pPr lvl="8" rtl="0">
              <a:spcBef>
                <a:spcPts val="0"/>
              </a:spcBef>
              <a:spcAft>
                <a:spcPts val="0"/>
              </a:spcAft>
              <a:buSzPts val="2600"/>
              <a:buNone/>
              <a:defRPr sz="2600"/>
            </a:lvl9pPr>
          </a:lstStyle>
          <a:p/>
        </p:txBody>
      </p:sp>
      <p:sp>
        <p:nvSpPr>
          <p:cNvPr id="41" name="Google Shape;41;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42" name="Google Shape;42;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43" name="Google Shape;43;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4" name="Shape 44"/>
        <p:cNvGrpSpPr/>
        <p:nvPr/>
      </p:nvGrpSpPr>
      <p:grpSpPr>
        <a:xfrm>
          <a:off x="0" y="0"/>
          <a:ext cx="0" cy="0"/>
          <a:chOff x="0" y="0"/>
          <a:chExt cx="0" cy="0"/>
        </a:xfrm>
      </p:grpSpPr>
      <p:sp>
        <p:nvSpPr>
          <p:cNvPr id="45" name="Google Shape;45;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6" name="Google Shape;46;p6"/>
          <p:cNvGrpSpPr/>
          <p:nvPr/>
        </p:nvGrpSpPr>
        <p:grpSpPr>
          <a:xfrm>
            <a:off x="830392" y="1191256"/>
            <a:ext cx="745763" cy="45826"/>
            <a:chOff x="4580561" y="2589004"/>
            <a:chExt cx="1064464" cy="25200"/>
          </a:xfrm>
        </p:grpSpPr>
        <p:sp>
          <p:nvSpPr>
            <p:cNvPr id="47" name="Google Shape;47;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9" name="Google Shape;49;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rtl="0">
              <a:spcBef>
                <a:spcPts val="0"/>
              </a:spcBef>
              <a:spcAft>
                <a:spcPts val="0"/>
              </a:spcAft>
              <a:buSzPts val="2600"/>
              <a:buNone/>
              <a:defRPr sz="2600"/>
            </a:lvl1pPr>
            <a:lvl2pPr lvl="1" rtl="0">
              <a:spcBef>
                <a:spcPts val="0"/>
              </a:spcBef>
              <a:spcAft>
                <a:spcPts val="0"/>
              </a:spcAft>
              <a:buSzPts val="2600"/>
              <a:buNone/>
              <a:defRPr sz="2600"/>
            </a:lvl2pPr>
            <a:lvl3pPr lvl="2" rtl="0">
              <a:spcBef>
                <a:spcPts val="0"/>
              </a:spcBef>
              <a:spcAft>
                <a:spcPts val="0"/>
              </a:spcAft>
              <a:buSzPts val="2600"/>
              <a:buNone/>
              <a:defRPr sz="2600"/>
            </a:lvl3pPr>
            <a:lvl4pPr lvl="3" rtl="0">
              <a:spcBef>
                <a:spcPts val="0"/>
              </a:spcBef>
              <a:spcAft>
                <a:spcPts val="0"/>
              </a:spcAft>
              <a:buSzPts val="2600"/>
              <a:buNone/>
              <a:defRPr sz="2600"/>
            </a:lvl4pPr>
            <a:lvl5pPr lvl="4" rtl="0">
              <a:spcBef>
                <a:spcPts val="0"/>
              </a:spcBef>
              <a:spcAft>
                <a:spcPts val="0"/>
              </a:spcAft>
              <a:buSzPts val="2600"/>
              <a:buNone/>
              <a:defRPr sz="2600"/>
            </a:lvl5pPr>
            <a:lvl6pPr lvl="5" rtl="0">
              <a:spcBef>
                <a:spcPts val="0"/>
              </a:spcBef>
              <a:spcAft>
                <a:spcPts val="0"/>
              </a:spcAft>
              <a:buSzPts val="2600"/>
              <a:buNone/>
              <a:defRPr sz="2600"/>
            </a:lvl6pPr>
            <a:lvl7pPr lvl="6" rtl="0">
              <a:spcBef>
                <a:spcPts val="0"/>
              </a:spcBef>
              <a:spcAft>
                <a:spcPts val="0"/>
              </a:spcAft>
              <a:buSzPts val="2600"/>
              <a:buNone/>
              <a:defRPr sz="2600"/>
            </a:lvl7pPr>
            <a:lvl8pPr lvl="7" rtl="0">
              <a:spcBef>
                <a:spcPts val="0"/>
              </a:spcBef>
              <a:spcAft>
                <a:spcPts val="0"/>
              </a:spcAft>
              <a:buSzPts val="2600"/>
              <a:buNone/>
              <a:defRPr sz="2600"/>
            </a:lvl8pPr>
            <a:lvl9pPr lvl="8" rtl="0">
              <a:spcBef>
                <a:spcPts val="0"/>
              </a:spcBef>
              <a:spcAft>
                <a:spcPts val="0"/>
              </a:spcAft>
              <a:buSzPts val="2600"/>
              <a:buNone/>
              <a:defRPr sz="2600"/>
            </a:lvl9pPr>
          </a:lstStyle>
          <a:p/>
        </p:txBody>
      </p:sp>
      <p:sp>
        <p:nvSpPr>
          <p:cNvPr id="50" name="Google Shape;50;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51" name="Shape 51"/>
        <p:cNvGrpSpPr/>
        <p:nvPr/>
      </p:nvGrpSpPr>
      <p:grpSpPr>
        <a:xfrm>
          <a:off x="0" y="0"/>
          <a:ext cx="0" cy="0"/>
          <a:chOff x="0" y="0"/>
          <a:chExt cx="0" cy="0"/>
        </a:xfrm>
      </p:grpSpPr>
      <p:sp>
        <p:nvSpPr>
          <p:cNvPr id="52" name="Google Shape;52;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3" name="Google Shape;53;p7"/>
          <p:cNvGrpSpPr/>
          <p:nvPr/>
        </p:nvGrpSpPr>
        <p:grpSpPr>
          <a:xfrm>
            <a:off x="830392" y="1191256"/>
            <a:ext cx="745763" cy="45826"/>
            <a:chOff x="4580561" y="2589004"/>
            <a:chExt cx="1064464" cy="25200"/>
          </a:xfrm>
        </p:grpSpPr>
        <p:sp>
          <p:nvSpPr>
            <p:cNvPr id="54" name="Google Shape;54;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6" name="Google Shape;56;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rtl="0">
              <a:spcBef>
                <a:spcPts val="0"/>
              </a:spcBef>
              <a:spcAft>
                <a:spcPts val="0"/>
              </a:spcAft>
              <a:buSzPts val="2600"/>
              <a:buNone/>
              <a:defRPr sz="2600"/>
            </a:lvl1pPr>
            <a:lvl2pPr lvl="1" rtl="0">
              <a:spcBef>
                <a:spcPts val="0"/>
              </a:spcBef>
              <a:spcAft>
                <a:spcPts val="0"/>
              </a:spcAft>
              <a:buSzPts val="2600"/>
              <a:buNone/>
              <a:defRPr sz="2600"/>
            </a:lvl2pPr>
            <a:lvl3pPr lvl="2" rtl="0">
              <a:spcBef>
                <a:spcPts val="0"/>
              </a:spcBef>
              <a:spcAft>
                <a:spcPts val="0"/>
              </a:spcAft>
              <a:buSzPts val="2600"/>
              <a:buNone/>
              <a:defRPr sz="2600"/>
            </a:lvl3pPr>
            <a:lvl4pPr lvl="3" rtl="0">
              <a:spcBef>
                <a:spcPts val="0"/>
              </a:spcBef>
              <a:spcAft>
                <a:spcPts val="0"/>
              </a:spcAft>
              <a:buSzPts val="2600"/>
              <a:buNone/>
              <a:defRPr sz="2600"/>
            </a:lvl4pPr>
            <a:lvl5pPr lvl="4" rtl="0">
              <a:spcBef>
                <a:spcPts val="0"/>
              </a:spcBef>
              <a:spcAft>
                <a:spcPts val="0"/>
              </a:spcAft>
              <a:buSzPts val="2600"/>
              <a:buNone/>
              <a:defRPr sz="2600"/>
            </a:lvl5pPr>
            <a:lvl6pPr lvl="5" rtl="0">
              <a:spcBef>
                <a:spcPts val="0"/>
              </a:spcBef>
              <a:spcAft>
                <a:spcPts val="0"/>
              </a:spcAft>
              <a:buSzPts val="2600"/>
              <a:buNone/>
              <a:defRPr sz="2600"/>
            </a:lvl6pPr>
            <a:lvl7pPr lvl="6" rtl="0">
              <a:spcBef>
                <a:spcPts val="0"/>
              </a:spcBef>
              <a:spcAft>
                <a:spcPts val="0"/>
              </a:spcAft>
              <a:buSzPts val="2600"/>
              <a:buNone/>
              <a:defRPr sz="2600"/>
            </a:lvl7pPr>
            <a:lvl8pPr lvl="7" rtl="0">
              <a:spcBef>
                <a:spcPts val="0"/>
              </a:spcBef>
              <a:spcAft>
                <a:spcPts val="0"/>
              </a:spcAft>
              <a:buSzPts val="2600"/>
              <a:buNone/>
              <a:defRPr sz="2600"/>
            </a:lvl8pPr>
            <a:lvl9pPr lvl="8" rtl="0">
              <a:spcBef>
                <a:spcPts val="0"/>
              </a:spcBef>
              <a:spcAft>
                <a:spcPts val="0"/>
              </a:spcAft>
              <a:buSzPts val="2600"/>
              <a:buNone/>
              <a:defRPr sz="2600"/>
            </a:lvl9pPr>
          </a:lstStyle>
          <a:p/>
        </p:txBody>
      </p:sp>
      <p:sp>
        <p:nvSpPr>
          <p:cNvPr id="57" name="Google Shape;57;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58" name="Google Shape;58;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9" name="Shape 59"/>
        <p:cNvGrpSpPr/>
        <p:nvPr/>
      </p:nvGrpSpPr>
      <p:grpSpPr>
        <a:xfrm>
          <a:off x="0" y="0"/>
          <a:ext cx="0" cy="0"/>
          <a:chOff x="0" y="0"/>
          <a:chExt cx="0" cy="0"/>
        </a:xfrm>
      </p:grpSpPr>
      <p:grpSp>
        <p:nvGrpSpPr>
          <p:cNvPr id="60" name="Google Shape;60;p8"/>
          <p:cNvGrpSpPr/>
          <p:nvPr/>
        </p:nvGrpSpPr>
        <p:grpSpPr>
          <a:xfrm>
            <a:off x="830392" y="4169130"/>
            <a:ext cx="745763" cy="45826"/>
            <a:chOff x="4580561" y="2589004"/>
            <a:chExt cx="1064464" cy="25200"/>
          </a:xfrm>
        </p:grpSpPr>
        <p:sp>
          <p:nvSpPr>
            <p:cNvPr id="61" name="Google Shape;61;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3" name="Google Shape;63;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64" name="Google Shape;64;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5" name="Shape 65"/>
        <p:cNvGrpSpPr/>
        <p:nvPr/>
      </p:nvGrpSpPr>
      <p:grpSpPr>
        <a:xfrm>
          <a:off x="0" y="0"/>
          <a:ext cx="0" cy="0"/>
          <a:chOff x="0" y="0"/>
          <a:chExt cx="0" cy="0"/>
        </a:xfrm>
      </p:grpSpPr>
      <p:sp>
        <p:nvSpPr>
          <p:cNvPr id="66" name="Google Shape;66;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7" name="Google Shape;67;p9"/>
          <p:cNvGrpSpPr/>
          <p:nvPr/>
        </p:nvGrpSpPr>
        <p:grpSpPr>
          <a:xfrm>
            <a:off x="830392" y="1191256"/>
            <a:ext cx="745763" cy="45826"/>
            <a:chOff x="4580561" y="2589004"/>
            <a:chExt cx="1064464" cy="25200"/>
          </a:xfrm>
        </p:grpSpPr>
        <p:sp>
          <p:nvSpPr>
            <p:cNvPr id="68" name="Google Shape;68;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0" name="Google Shape;70;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rtl="0">
              <a:spcBef>
                <a:spcPts val="0"/>
              </a:spcBef>
              <a:spcAft>
                <a:spcPts val="0"/>
              </a:spcAft>
              <a:buSzPts val="2600"/>
              <a:buNone/>
              <a:defRPr sz="2600"/>
            </a:lvl1pPr>
            <a:lvl2pPr lvl="1" rtl="0">
              <a:spcBef>
                <a:spcPts val="0"/>
              </a:spcBef>
              <a:spcAft>
                <a:spcPts val="0"/>
              </a:spcAft>
              <a:buSzPts val="2600"/>
              <a:buNone/>
              <a:defRPr sz="2600"/>
            </a:lvl2pPr>
            <a:lvl3pPr lvl="2" rtl="0">
              <a:spcBef>
                <a:spcPts val="0"/>
              </a:spcBef>
              <a:spcAft>
                <a:spcPts val="0"/>
              </a:spcAft>
              <a:buSzPts val="2600"/>
              <a:buNone/>
              <a:defRPr sz="2600"/>
            </a:lvl3pPr>
            <a:lvl4pPr lvl="3" rtl="0">
              <a:spcBef>
                <a:spcPts val="0"/>
              </a:spcBef>
              <a:spcAft>
                <a:spcPts val="0"/>
              </a:spcAft>
              <a:buSzPts val="2600"/>
              <a:buNone/>
              <a:defRPr sz="2600"/>
            </a:lvl4pPr>
            <a:lvl5pPr lvl="4" rtl="0">
              <a:spcBef>
                <a:spcPts val="0"/>
              </a:spcBef>
              <a:spcAft>
                <a:spcPts val="0"/>
              </a:spcAft>
              <a:buSzPts val="2600"/>
              <a:buNone/>
              <a:defRPr sz="2600"/>
            </a:lvl5pPr>
            <a:lvl6pPr lvl="5" rtl="0">
              <a:spcBef>
                <a:spcPts val="0"/>
              </a:spcBef>
              <a:spcAft>
                <a:spcPts val="0"/>
              </a:spcAft>
              <a:buSzPts val="2600"/>
              <a:buNone/>
              <a:defRPr sz="2600"/>
            </a:lvl6pPr>
            <a:lvl7pPr lvl="6" rtl="0">
              <a:spcBef>
                <a:spcPts val="0"/>
              </a:spcBef>
              <a:spcAft>
                <a:spcPts val="0"/>
              </a:spcAft>
              <a:buSzPts val="2600"/>
              <a:buNone/>
              <a:defRPr sz="2600"/>
            </a:lvl7pPr>
            <a:lvl8pPr lvl="7" rtl="0">
              <a:spcBef>
                <a:spcPts val="0"/>
              </a:spcBef>
              <a:spcAft>
                <a:spcPts val="0"/>
              </a:spcAft>
              <a:buSzPts val="2600"/>
              <a:buNone/>
              <a:defRPr sz="2600"/>
            </a:lvl8pPr>
            <a:lvl9pPr lvl="8" rtl="0">
              <a:spcBef>
                <a:spcPts val="0"/>
              </a:spcBef>
              <a:spcAft>
                <a:spcPts val="0"/>
              </a:spcAft>
              <a:buSzPts val="2600"/>
              <a:buNone/>
              <a:defRPr sz="2600"/>
            </a:lvl9pPr>
          </a:lstStyle>
          <a:p/>
        </p:txBody>
      </p:sp>
      <p:sp>
        <p:nvSpPr>
          <p:cNvPr id="71" name="Google Shape;71;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72" name="Google Shape;72;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73" name="Google Shape;73;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4" name="Shape 74"/>
        <p:cNvGrpSpPr/>
        <p:nvPr/>
      </p:nvGrpSpPr>
      <p:grpSpPr>
        <a:xfrm>
          <a:off x="0" y="0"/>
          <a:ext cx="0" cy="0"/>
          <a:chOff x="0" y="0"/>
          <a:chExt cx="0" cy="0"/>
        </a:xfrm>
      </p:grpSpPr>
      <p:sp>
        <p:nvSpPr>
          <p:cNvPr id="75" name="Google Shape;75;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300"/>
              <a:buNone/>
              <a:defRPr/>
            </a:lvl1pPr>
          </a:lstStyle>
          <a:p/>
        </p:txBody>
      </p:sp>
      <p:sp>
        <p:nvSpPr>
          <p:cNvPr id="76" name="Google Shape;76;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9.xml"/><Relationship Id="rId10" Type="http://schemas.openxmlformats.org/officeDocument/2006/relationships/slideLayout" Target="../slideLayouts/slideLayout8.xml"/><Relationship Id="rId13" Type="http://schemas.openxmlformats.org/officeDocument/2006/relationships/slideLayout" Target="../slideLayouts/slideLayout11.xml"/><Relationship Id="rId12" Type="http://schemas.openxmlformats.org/officeDocument/2006/relationships/slideLayout" Target="../slideLayouts/slideLayout10.xml"/><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14" Type="http://schemas.openxmlformats.org/officeDocument/2006/relationships/theme" Target="../theme/theme1.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rt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rt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rt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rt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rt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rt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rt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rt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215950" y="1175588"/>
            <a:ext cx="8520600" cy="3416400"/>
          </a:xfrm>
          <a:prstGeom prst="rect">
            <a:avLst/>
          </a:prstGeom>
          <a:noFill/>
          <a:ln>
            <a:noFill/>
          </a:ln>
        </p:spPr>
        <p:txBody>
          <a:bodyPr anchorCtr="0" anchor="t" bIns="91425" lIns="91425" spcFirstLastPara="1" rIns="91425" wrap="square" tIns="91425">
            <a:normAutofit/>
          </a:bodyPr>
          <a:lstStyle>
            <a:lvl1pPr indent="-311150" lvl="0" marL="457200" rtl="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accent1"/>
                </a:solidFill>
                <a:latin typeface="Lato"/>
                <a:ea typeface="Lato"/>
                <a:cs typeface="Lato"/>
                <a:sym typeface="Lato"/>
              </a:defRPr>
            </a:lvl1pPr>
            <a:lvl2pPr lvl="1" rtl="0" algn="r">
              <a:buNone/>
              <a:defRPr sz="1000">
                <a:solidFill>
                  <a:schemeClr val="accent1"/>
                </a:solidFill>
                <a:latin typeface="Lato"/>
                <a:ea typeface="Lato"/>
                <a:cs typeface="Lato"/>
                <a:sym typeface="Lato"/>
              </a:defRPr>
            </a:lvl2pPr>
            <a:lvl3pPr lvl="2" rtl="0" algn="r">
              <a:buNone/>
              <a:defRPr sz="1000">
                <a:solidFill>
                  <a:schemeClr val="accent1"/>
                </a:solidFill>
                <a:latin typeface="Lato"/>
                <a:ea typeface="Lato"/>
                <a:cs typeface="Lato"/>
                <a:sym typeface="Lato"/>
              </a:defRPr>
            </a:lvl3pPr>
            <a:lvl4pPr lvl="3" rtl="0" algn="r">
              <a:buNone/>
              <a:defRPr sz="1000">
                <a:solidFill>
                  <a:schemeClr val="accent1"/>
                </a:solidFill>
                <a:latin typeface="Lato"/>
                <a:ea typeface="Lato"/>
                <a:cs typeface="Lato"/>
                <a:sym typeface="Lato"/>
              </a:defRPr>
            </a:lvl4pPr>
            <a:lvl5pPr lvl="4" rtl="0" algn="r">
              <a:buNone/>
              <a:defRPr sz="1000">
                <a:solidFill>
                  <a:schemeClr val="accent1"/>
                </a:solidFill>
                <a:latin typeface="Lato"/>
                <a:ea typeface="Lato"/>
                <a:cs typeface="Lato"/>
                <a:sym typeface="Lato"/>
              </a:defRPr>
            </a:lvl5pPr>
            <a:lvl6pPr lvl="5" rtl="0" algn="r">
              <a:buNone/>
              <a:defRPr sz="1000">
                <a:solidFill>
                  <a:schemeClr val="accent1"/>
                </a:solidFill>
                <a:latin typeface="Lato"/>
                <a:ea typeface="Lato"/>
                <a:cs typeface="Lato"/>
                <a:sym typeface="Lato"/>
              </a:defRPr>
            </a:lvl6pPr>
            <a:lvl7pPr lvl="6" rtl="0" algn="r">
              <a:buNone/>
              <a:defRPr sz="1000">
                <a:solidFill>
                  <a:schemeClr val="accent1"/>
                </a:solidFill>
                <a:latin typeface="Lato"/>
                <a:ea typeface="Lato"/>
                <a:cs typeface="Lato"/>
                <a:sym typeface="Lato"/>
              </a:defRPr>
            </a:lvl7pPr>
            <a:lvl8pPr lvl="7" rtl="0" algn="r">
              <a:buNone/>
              <a:defRPr sz="1000">
                <a:solidFill>
                  <a:schemeClr val="accent1"/>
                </a:solidFill>
                <a:latin typeface="Lato"/>
                <a:ea typeface="Lato"/>
                <a:cs typeface="Lato"/>
                <a:sym typeface="Lato"/>
              </a:defRPr>
            </a:lvl8pPr>
            <a:lvl9pPr lvl="8" rtl="0"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
        <p:nvSpPr>
          <p:cNvPr id="9" name="Google Shape;9;p1"/>
          <p:cNvSpPr txBox="1"/>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sz="1000">
                <a:solidFill>
                  <a:srgbClr val="595959"/>
                </a:solidFill>
                <a:latin typeface="Lato"/>
                <a:ea typeface="Lato"/>
                <a:cs typeface="Lato"/>
                <a:sym typeface="Lato"/>
              </a:rPr>
              <a:t>‹#›</a:t>
            </a:fld>
            <a:endParaRPr sz="1000">
              <a:solidFill>
                <a:srgbClr val="595959"/>
              </a:solidFill>
              <a:latin typeface="Lato"/>
              <a:ea typeface="Lato"/>
              <a:cs typeface="Lato"/>
              <a:sym typeface="Lato"/>
            </a:endParaRPr>
          </a:p>
        </p:txBody>
      </p:sp>
      <p:pic>
        <p:nvPicPr>
          <p:cNvPr id="10" name="Google Shape;10;p1"/>
          <p:cNvPicPr preferRelativeResize="0"/>
          <p:nvPr/>
        </p:nvPicPr>
        <p:blipFill>
          <a:blip r:embed="rId1">
            <a:alphaModFix/>
          </a:blip>
          <a:stretch>
            <a:fillRect/>
          </a:stretch>
        </p:blipFill>
        <p:spPr>
          <a:xfrm>
            <a:off x="6561940" y="4427005"/>
            <a:ext cx="951066" cy="426395"/>
          </a:xfrm>
          <a:prstGeom prst="rect">
            <a:avLst/>
          </a:prstGeom>
          <a:noFill/>
          <a:ln>
            <a:noFill/>
          </a:ln>
        </p:spPr>
      </p:pic>
      <p:pic>
        <p:nvPicPr>
          <p:cNvPr id="11" name="Google Shape;11;p1"/>
          <p:cNvPicPr preferRelativeResize="0"/>
          <p:nvPr/>
        </p:nvPicPr>
        <p:blipFill>
          <a:blip r:embed="rId2">
            <a:alphaModFix/>
          </a:blip>
          <a:stretch>
            <a:fillRect/>
          </a:stretch>
        </p:blipFill>
        <p:spPr>
          <a:xfrm>
            <a:off x="7988502" y="4427000"/>
            <a:ext cx="922133" cy="426400"/>
          </a:xfrm>
          <a:prstGeom prst="rect">
            <a:avLst/>
          </a:prstGeom>
          <a:noFill/>
          <a:ln>
            <a:noFill/>
          </a:ln>
        </p:spPr>
      </p:pic>
      <p:sp>
        <p:nvSpPr>
          <p:cNvPr id="12" name="Google Shape;12;p1"/>
          <p:cNvSpPr txBox="1"/>
          <p:nvPr/>
        </p:nvSpPr>
        <p:spPr>
          <a:xfrm>
            <a:off x="351200" y="4455562"/>
            <a:ext cx="48552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rgbClr val="000000"/>
              </a:buClr>
              <a:buSzPts val="1200"/>
              <a:buFont typeface="Arial"/>
              <a:buNone/>
            </a:pPr>
            <a:r>
              <a:rPr b="1" lang="en" sz="1200"/>
              <a:t>Boston University </a:t>
            </a:r>
            <a:r>
              <a:rPr b="1" lang="en" sz="1200">
                <a:solidFill>
                  <a:srgbClr val="202729"/>
                </a:solidFill>
              </a:rPr>
              <a:t>Master of Science in Statistical Practice</a:t>
            </a:r>
            <a:endParaRPr b="1">
              <a:solidFill>
                <a:srgbClr val="202729"/>
              </a:solidFill>
              <a:latin typeface="Proxima Nova"/>
              <a:ea typeface="Proxima Nova"/>
              <a:cs typeface="Proxima Nova"/>
              <a:sym typeface="Proxima Nova"/>
            </a:endParaRPr>
          </a:p>
        </p:txBody>
      </p:sp>
    </p:spTree>
  </p:cSld>
  <p:clrMap accent1="accent1" accent2="accent2" accent3="accent3" accent4="accent4" accent5="accent5" accent6="accent6" bg1="lt1" bg2="dk2" tx1="dk1" tx2="lt2" folHlink="folHlink" hlink="hlink"/>
  <p:sldLayoutIdLst>
    <p:sldLayoutId id="2147483648" r:id="rId3"/>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9.jpg"/><Relationship Id="rId4" Type="http://schemas.openxmlformats.org/officeDocument/2006/relationships/image" Target="../media/image13.jpg"/><Relationship Id="rId5" Type="http://schemas.openxmlformats.org/officeDocument/2006/relationships/image" Target="../media/image6.jpg"/><Relationship Id="rId6" Type="http://schemas.openxmlformats.org/officeDocument/2006/relationships/image" Target="../media/image3.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0.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2.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Glaucoma Treatment Analysis</a:t>
            </a:r>
            <a:endParaRPr/>
          </a:p>
        </p:txBody>
      </p:sp>
      <p:sp>
        <p:nvSpPr>
          <p:cNvPr id="91" name="Google Shape;91;p13"/>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Rachel Donahue, Jinyu Li, Yujia Wang, Chen Xu</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2"/>
          <p:cNvSpPr txBox="1"/>
          <p:nvPr>
            <p:ph type="title"/>
          </p:nvPr>
        </p:nvSpPr>
        <p:spPr>
          <a:xfrm>
            <a:off x="0" y="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Lasso regression tryout</a:t>
            </a:r>
            <a:endParaRPr/>
          </a:p>
        </p:txBody>
      </p:sp>
      <p:sp>
        <p:nvSpPr>
          <p:cNvPr id="158" name="Google Shape;158;p22"/>
          <p:cNvSpPr txBox="1"/>
          <p:nvPr/>
        </p:nvSpPr>
        <p:spPr>
          <a:xfrm>
            <a:off x="266050" y="1186500"/>
            <a:ext cx="5291400" cy="3140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Lato"/>
                <a:ea typeface="Lato"/>
                <a:cs typeface="Lato"/>
                <a:sym typeface="Lato"/>
              </a:rPr>
              <a:t>Data preparation:</a:t>
            </a:r>
            <a:endParaRPr sz="1200">
              <a:latin typeface="Lato"/>
              <a:ea typeface="Lato"/>
              <a:cs typeface="Lato"/>
              <a:sym typeface="Lato"/>
            </a:endParaRPr>
          </a:p>
          <a:p>
            <a:pPr indent="-304800" lvl="0" marL="457200" rtl="0" algn="l">
              <a:spcBef>
                <a:spcPts val="0"/>
              </a:spcBef>
              <a:spcAft>
                <a:spcPts val="0"/>
              </a:spcAft>
              <a:buSzPts val="1200"/>
              <a:buFont typeface="Lato"/>
              <a:buChar char="-"/>
            </a:pPr>
            <a:r>
              <a:rPr lang="en" sz="1200">
                <a:latin typeface="Lato"/>
                <a:ea typeface="Lato"/>
                <a:cs typeface="Lato"/>
                <a:sym typeface="Lato"/>
              </a:rPr>
              <a:t>Categorical variable: binary encoded</a:t>
            </a:r>
            <a:endParaRPr sz="1200">
              <a:latin typeface="Lato"/>
              <a:ea typeface="Lato"/>
              <a:cs typeface="Lato"/>
              <a:sym typeface="Lato"/>
            </a:endParaRPr>
          </a:p>
          <a:p>
            <a:pPr indent="-304800" lvl="0" marL="457200" rtl="0" algn="l">
              <a:spcBef>
                <a:spcPts val="0"/>
              </a:spcBef>
              <a:spcAft>
                <a:spcPts val="0"/>
              </a:spcAft>
              <a:buSzPts val="1200"/>
              <a:buFont typeface="Lato"/>
              <a:buChar char="-"/>
            </a:pPr>
            <a:r>
              <a:rPr lang="en" sz="1200">
                <a:latin typeface="Lato"/>
                <a:ea typeface="Lato"/>
                <a:cs typeface="Lato"/>
                <a:sym typeface="Lato"/>
              </a:rPr>
              <a:t>Numeric variable: subset complete cases</a:t>
            </a:r>
            <a:endParaRPr sz="1200">
              <a:latin typeface="Lato"/>
              <a:ea typeface="Lato"/>
              <a:cs typeface="Lato"/>
              <a:sym typeface="Lato"/>
            </a:endParaRPr>
          </a:p>
          <a:p>
            <a:pPr indent="-304800" lvl="0" marL="457200" rtl="0" algn="l">
              <a:spcBef>
                <a:spcPts val="0"/>
              </a:spcBef>
              <a:spcAft>
                <a:spcPts val="0"/>
              </a:spcAft>
              <a:buSzPts val="1200"/>
              <a:buFont typeface="Lato"/>
              <a:buChar char="-"/>
            </a:pPr>
            <a:r>
              <a:rPr lang="en" sz="1200">
                <a:latin typeface="Lato"/>
                <a:ea typeface="Lato"/>
                <a:cs typeface="Lato"/>
                <a:sym typeface="Lato"/>
              </a:rPr>
              <a:t>11 observations X 138 variables</a:t>
            </a:r>
            <a:endParaRPr sz="1200">
              <a:latin typeface="Lato"/>
              <a:ea typeface="Lato"/>
              <a:cs typeface="Lato"/>
              <a:sym typeface="Lato"/>
            </a:endParaRPr>
          </a:p>
          <a:p>
            <a:pPr indent="0" lvl="0" marL="0" rtl="0" algn="l">
              <a:spcBef>
                <a:spcPts val="0"/>
              </a:spcBef>
              <a:spcAft>
                <a:spcPts val="0"/>
              </a:spcAft>
              <a:buNone/>
            </a:pPr>
            <a:r>
              <a:t/>
            </a:r>
            <a:endParaRPr sz="1200">
              <a:latin typeface="Lato"/>
              <a:ea typeface="Lato"/>
              <a:cs typeface="Lato"/>
              <a:sym typeface="Lato"/>
            </a:endParaRPr>
          </a:p>
          <a:p>
            <a:pPr indent="0" lvl="0" marL="0" rtl="0" algn="l">
              <a:spcBef>
                <a:spcPts val="0"/>
              </a:spcBef>
              <a:spcAft>
                <a:spcPts val="0"/>
              </a:spcAft>
              <a:buNone/>
            </a:pPr>
            <a:r>
              <a:rPr lang="en" sz="1200">
                <a:latin typeface="Lato"/>
                <a:ea typeface="Lato"/>
                <a:cs typeface="Lato"/>
                <a:sym typeface="Lato"/>
              </a:rPr>
              <a:t>Lambda selection:</a:t>
            </a:r>
            <a:endParaRPr sz="1200">
              <a:latin typeface="Lato"/>
              <a:ea typeface="Lato"/>
              <a:cs typeface="Lato"/>
              <a:sym typeface="Lato"/>
            </a:endParaRPr>
          </a:p>
          <a:p>
            <a:pPr indent="-304800" lvl="0" marL="457200" rtl="0" algn="l">
              <a:spcBef>
                <a:spcPts val="0"/>
              </a:spcBef>
              <a:spcAft>
                <a:spcPts val="0"/>
              </a:spcAft>
              <a:buSzPts val="1200"/>
              <a:buFont typeface="Lato"/>
              <a:buChar char="-"/>
            </a:pPr>
            <a:r>
              <a:rPr lang="en" sz="1200">
                <a:latin typeface="Lato"/>
                <a:ea typeface="Lato"/>
                <a:cs typeface="Lato"/>
                <a:sym typeface="Lato"/>
              </a:rPr>
              <a:t>The lambda value that minimizes the test MSE turns out to be 0.07805754</a:t>
            </a:r>
            <a:endParaRPr sz="1200">
              <a:latin typeface="Lato"/>
              <a:ea typeface="Lato"/>
              <a:cs typeface="Lato"/>
              <a:sym typeface="Lato"/>
            </a:endParaRPr>
          </a:p>
          <a:p>
            <a:pPr indent="-304800" lvl="0" marL="457200" rtl="0" algn="l">
              <a:spcBef>
                <a:spcPts val="0"/>
              </a:spcBef>
              <a:spcAft>
                <a:spcPts val="0"/>
              </a:spcAft>
              <a:buSzPts val="1200"/>
              <a:buFont typeface="Lato"/>
              <a:buChar char="-"/>
            </a:pPr>
            <a:r>
              <a:rPr lang="en" sz="1200">
                <a:latin typeface="Lato"/>
                <a:ea typeface="Lato"/>
                <a:cs typeface="Lato"/>
                <a:sym typeface="Lato"/>
              </a:rPr>
              <a:t>Test MSE = 46.61127</a:t>
            </a:r>
            <a:endParaRPr sz="1200">
              <a:highlight>
                <a:srgbClr val="FFFFFF"/>
              </a:highlight>
              <a:latin typeface="Lato"/>
              <a:ea typeface="Lato"/>
              <a:cs typeface="Lato"/>
              <a:sym typeface="Lato"/>
            </a:endParaRPr>
          </a:p>
          <a:p>
            <a:pPr indent="0" lvl="0" marL="0" rtl="0" algn="l">
              <a:spcBef>
                <a:spcPts val="0"/>
              </a:spcBef>
              <a:spcAft>
                <a:spcPts val="0"/>
              </a:spcAft>
              <a:buNone/>
            </a:pPr>
            <a:r>
              <a:t/>
            </a:r>
            <a:endParaRPr sz="1200">
              <a:latin typeface="Lato"/>
              <a:ea typeface="Lato"/>
              <a:cs typeface="Lato"/>
              <a:sym typeface="Lato"/>
            </a:endParaRPr>
          </a:p>
          <a:p>
            <a:pPr indent="0" lvl="0" marL="0" rtl="0" algn="l">
              <a:spcBef>
                <a:spcPts val="0"/>
              </a:spcBef>
              <a:spcAft>
                <a:spcPts val="0"/>
              </a:spcAft>
              <a:buNone/>
            </a:pPr>
            <a:r>
              <a:rPr lang="en" sz="1200">
                <a:latin typeface="Lato"/>
                <a:ea typeface="Lato"/>
                <a:cs typeface="Lato"/>
                <a:sym typeface="Lato"/>
              </a:rPr>
              <a:t>Feature selection:</a:t>
            </a:r>
            <a:endParaRPr sz="1200">
              <a:latin typeface="Lato"/>
              <a:ea typeface="Lato"/>
              <a:cs typeface="Lato"/>
              <a:sym typeface="Lato"/>
            </a:endParaRPr>
          </a:p>
          <a:p>
            <a:pPr indent="-304800" lvl="0" marL="457200" rtl="0" algn="l">
              <a:spcBef>
                <a:spcPts val="0"/>
              </a:spcBef>
              <a:spcAft>
                <a:spcPts val="0"/>
              </a:spcAft>
              <a:buSzPts val="1200"/>
              <a:buFont typeface="Lato"/>
              <a:buChar char="-"/>
            </a:pPr>
            <a:r>
              <a:rPr lang="en" sz="1200">
                <a:latin typeface="Lato"/>
                <a:ea typeface="Lato"/>
                <a:cs typeface="Lato"/>
                <a:sym typeface="Lato"/>
              </a:rPr>
              <a:t>10 features that can minimize the test MSE</a:t>
            </a:r>
            <a:endParaRPr sz="1200">
              <a:latin typeface="Lato"/>
              <a:ea typeface="Lato"/>
              <a:cs typeface="Lato"/>
              <a:sym typeface="Lato"/>
            </a:endParaRPr>
          </a:p>
          <a:p>
            <a:pPr indent="0" lvl="0" marL="0" rtl="0" algn="l">
              <a:spcBef>
                <a:spcPts val="0"/>
              </a:spcBef>
              <a:spcAft>
                <a:spcPts val="0"/>
              </a:spcAft>
              <a:buNone/>
            </a:pPr>
            <a:r>
              <a:t/>
            </a:r>
            <a:endParaRPr sz="1200">
              <a:latin typeface="Lato"/>
              <a:ea typeface="Lato"/>
              <a:cs typeface="Lato"/>
              <a:sym typeface="Lato"/>
            </a:endParaRPr>
          </a:p>
          <a:p>
            <a:pPr indent="0" lvl="0" marL="0" rtl="0" algn="l">
              <a:spcBef>
                <a:spcPts val="0"/>
              </a:spcBef>
              <a:spcAft>
                <a:spcPts val="0"/>
              </a:spcAft>
              <a:buNone/>
            </a:pPr>
            <a:r>
              <a:rPr lang="en" sz="1200">
                <a:latin typeface="Lato"/>
                <a:ea typeface="Lato"/>
                <a:cs typeface="Lato"/>
                <a:sym typeface="Lato"/>
              </a:rPr>
              <a:t>Limitation: </a:t>
            </a:r>
            <a:endParaRPr sz="1200">
              <a:latin typeface="Lato"/>
              <a:ea typeface="Lato"/>
              <a:cs typeface="Lato"/>
              <a:sym typeface="Lato"/>
            </a:endParaRPr>
          </a:p>
          <a:p>
            <a:pPr indent="-304800" lvl="0" marL="457200" rtl="0" algn="l">
              <a:spcBef>
                <a:spcPts val="0"/>
              </a:spcBef>
              <a:spcAft>
                <a:spcPts val="0"/>
              </a:spcAft>
              <a:buSzPts val="1200"/>
              <a:buFont typeface="Lato"/>
              <a:buChar char="-"/>
            </a:pPr>
            <a:r>
              <a:rPr lang="en" sz="1200">
                <a:latin typeface="Lato"/>
                <a:ea typeface="Lato"/>
                <a:cs typeface="Lato"/>
                <a:sym typeface="Lato"/>
              </a:rPr>
              <a:t>Need to find a way deal with NAs</a:t>
            </a:r>
            <a:endParaRPr sz="1200">
              <a:latin typeface="Lato"/>
              <a:ea typeface="Lato"/>
              <a:cs typeface="Lato"/>
              <a:sym typeface="Lato"/>
            </a:endParaRPr>
          </a:p>
          <a:p>
            <a:pPr indent="-304800" lvl="0" marL="457200" rtl="0" algn="l">
              <a:spcBef>
                <a:spcPts val="0"/>
              </a:spcBef>
              <a:spcAft>
                <a:spcPts val="0"/>
              </a:spcAft>
              <a:buSzPts val="1200"/>
              <a:buFont typeface="Lato"/>
              <a:buChar char="-"/>
            </a:pPr>
            <a:r>
              <a:rPr lang="en" sz="1200">
                <a:latin typeface="Lato"/>
                <a:ea typeface="Lato"/>
                <a:cs typeface="Lato"/>
                <a:sym typeface="Lato"/>
              </a:rPr>
              <a:t>Need to find a way to expand observation number</a:t>
            </a:r>
            <a:endParaRPr sz="1200">
              <a:latin typeface="Lato"/>
              <a:ea typeface="Lato"/>
              <a:cs typeface="Lato"/>
              <a:sym typeface="Lato"/>
            </a:endParaRPr>
          </a:p>
        </p:txBody>
      </p:sp>
      <p:pic>
        <p:nvPicPr>
          <p:cNvPr id="159" name="Google Shape;159;p22"/>
          <p:cNvPicPr preferRelativeResize="0"/>
          <p:nvPr/>
        </p:nvPicPr>
        <p:blipFill>
          <a:blip r:embed="rId3">
            <a:alphaModFix/>
          </a:blip>
          <a:stretch>
            <a:fillRect/>
          </a:stretch>
        </p:blipFill>
        <p:spPr>
          <a:xfrm>
            <a:off x="5246750" y="722125"/>
            <a:ext cx="3281750" cy="1849625"/>
          </a:xfrm>
          <a:prstGeom prst="rect">
            <a:avLst/>
          </a:prstGeom>
          <a:noFill/>
          <a:ln>
            <a:noFill/>
          </a:ln>
        </p:spPr>
      </p:pic>
      <p:pic>
        <p:nvPicPr>
          <p:cNvPr id="160" name="Google Shape;160;p22"/>
          <p:cNvPicPr preferRelativeResize="0"/>
          <p:nvPr/>
        </p:nvPicPr>
        <p:blipFill>
          <a:blip r:embed="rId4">
            <a:alphaModFix/>
          </a:blip>
          <a:stretch>
            <a:fillRect/>
          </a:stretch>
        </p:blipFill>
        <p:spPr>
          <a:xfrm>
            <a:off x="5246750" y="2610134"/>
            <a:ext cx="3592450" cy="1717490"/>
          </a:xfrm>
          <a:prstGeom prst="rect">
            <a:avLst/>
          </a:prstGeom>
          <a:noFill/>
          <a:ln>
            <a:noFill/>
          </a:ln>
        </p:spPr>
      </p:pic>
      <p:pic>
        <p:nvPicPr>
          <p:cNvPr id="161" name="Google Shape;161;p22"/>
          <p:cNvPicPr preferRelativeResize="0"/>
          <p:nvPr/>
        </p:nvPicPr>
        <p:blipFill>
          <a:blip r:embed="rId5">
            <a:alphaModFix/>
          </a:blip>
          <a:stretch>
            <a:fillRect/>
          </a:stretch>
        </p:blipFill>
        <p:spPr>
          <a:xfrm>
            <a:off x="0" y="687513"/>
            <a:ext cx="5419400" cy="346675"/>
          </a:xfrm>
          <a:prstGeom prst="rect">
            <a:avLst/>
          </a:prstGeom>
          <a:noFill/>
          <a:ln>
            <a:noFill/>
          </a:ln>
        </p:spPr>
      </p:pic>
      <p:pic>
        <p:nvPicPr>
          <p:cNvPr id="162" name="Google Shape;162;p22"/>
          <p:cNvPicPr preferRelativeResize="0"/>
          <p:nvPr/>
        </p:nvPicPr>
        <p:blipFill>
          <a:blip r:embed="rId6">
            <a:alphaModFix/>
          </a:blip>
          <a:stretch>
            <a:fillRect/>
          </a:stretch>
        </p:blipFill>
        <p:spPr>
          <a:xfrm>
            <a:off x="2553650" y="2610125"/>
            <a:ext cx="2486750" cy="6033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3"/>
          <p:cNvSpPr txBox="1"/>
          <p:nvPr>
            <p:ph type="title"/>
          </p:nvPr>
        </p:nvSpPr>
        <p:spPr>
          <a:xfrm>
            <a:off x="727650" y="5796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Plans and Future Considerations</a:t>
            </a:r>
            <a:endParaRPr/>
          </a:p>
        </p:txBody>
      </p:sp>
      <p:sp>
        <p:nvSpPr>
          <p:cNvPr id="168" name="Google Shape;168;p23"/>
          <p:cNvSpPr txBox="1"/>
          <p:nvPr>
            <p:ph idx="1" type="body"/>
          </p:nvPr>
        </p:nvSpPr>
        <p:spPr>
          <a:xfrm>
            <a:off x="727650" y="1625625"/>
            <a:ext cx="7688700" cy="2261100"/>
          </a:xfrm>
          <a:prstGeom prst="rect">
            <a:avLst/>
          </a:prstGeom>
        </p:spPr>
        <p:txBody>
          <a:bodyPr anchorCtr="0" anchor="t" bIns="91425" lIns="91425" spcFirstLastPara="1" rIns="91425" wrap="square" tIns="91425">
            <a:normAutofit/>
          </a:bodyPr>
          <a:lstStyle/>
          <a:p>
            <a:pPr indent="-330200" lvl="0" marL="457200" marR="0" rtl="0" algn="l">
              <a:lnSpc>
                <a:spcPct val="200000"/>
              </a:lnSpc>
              <a:spcBef>
                <a:spcPts val="0"/>
              </a:spcBef>
              <a:spcAft>
                <a:spcPts val="0"/>
              </a:spcAft>
              <a:buClr>
                <a:srgbClr val="595959"/>
              </a:buClr>
              <a:buSzPts val="1600"/>
              <a:buAutoNum type="arabicPeriod"/>
            </a:pPr>
            <a:r>
              <a:rPr lang="en" sz="1600">
                <a:solidFill>
                  <a:srgbClr val="595959"/>
                </a:solidFill>
              </a:rPr>
              <a:t>Consider how to adjust for patients that have one vs two eyes impacted</a:t>
            </a:r>
            <a:endParaRPr sz="1600">
              <a:solidFill>
                <a:srgbClr val="595959"/>
              </a:solidFill>
            </a:endParaRPr>
          </a:p>
          <a:p>
            <a:pPr indent="-330200" lvl="0" marL="457200" marR="0" rtl="0" algn="l">
              <a:lnSpc>
                <a:spcPct val="200000"/>
              </a:lnSpc>
              <a:spcBef>
                <a:spcPts val="0"/>
              </a:spcBef>
              <a:spcAft>
                <a:spcPts val="0"/>
              </a:spcAft>
              <a:buClr>
                <a:srgbClr val="595959"/>
              </a:buClr>
              <a:buSzPts val="1600"/>
              <a:buAutoNum type="arabicPeriod"/>
            </a:pPr>
            <a:r>
              <a:rPr lang="en" sz="1600">
                <a:solidFill>
                  <a:srgbClr val="595959"/>
                </a:solidFill>
              </a:rPr>
              <a:t>Consider the additional variables that have missing information</a:t>
            </a:r>
            <a:endParaRPr sz="1600">
              <a:solidFill>
                <a:srgbClr val="595959"/>
              </a:solidFill>
            </a:endParaRPr>
          </a:p>
          <a:p>
            <a:pPr indent="-330200" lvl="0" marL="457200" marR="0" rtl="0" algn="l">
              <a:lnSpc>
                <a:spcPct val="200000"/>
              </a:lnSpc>
              <a:spcBef>
                <a:spcPts val="0"/>
              </a:spcBef>
              <a:spcAft>
                <a:spcPts val="0"/>
              </a:spcAft>
              <a:buClr>
                <a:srgbClr val="595959"/>
              </a:buClr>
              <a:buSzPts val="1600"/>
              <a:buAutoNum type="arabicPeriod"/>
            </a:pPr>
            <a:r>
              <a:rPr lang="en" sz="1600">
                <a:solidFill>
                  <a:srgbClr val="595959"/>
                </a:solidFill>
              </a:rPr>
              <a:t>Consider additional techniques for dimension reduction/feature selection</a:t>
            </a:r>
            <a:endParaRPr sz="1600">
              <a:solidFill>
                <a:srgbClr val="595959"/>
              </a:solidFill>
            </a:endParaRPr>
          </a:p>
          <a:p>
            <a:pPr indent="0" lvl="0" marL="457200" marR="0" rtl="0" algn="l">
              <a:lnSpc>
                <a:spcPct val="100000"/>
              </a:lnSpc>
              <a:spcBef>
                <a:spcPts val="0"/>
              </a:spcBef>
              <a:spcAft>
                <a:spcPts val="0"/>
              </a:spcAft>
              <a:buNone/>
            </a:pPr>
            <a:r>
              <a:t/>
            </a:r>
            <a:endParaRPr sz="1600">
              <a:solidFill>
                <a:srgbClr val="595959"/>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4"/>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95" name="Shape 95"/>
        <p:cNvGrpSpPr/>
        <p:nvPr/>
      </p:nvGrpSpPr>
      <p:grpSpPr>
        <a:xfrm>
          <a:off x="0" y="0"/>
          <a:ext cx="0" cy="0"/>
          <a:chOff x="0" y="0"/>
          <a:chExt cx="0" cy="0"/>
        </a:xfrm>
      </p:grpSpPr>
      <p:sp>
        <p:nvSpPr>
          <p:cNvPr id="96" name="Google Shape;96;p14"/>
          <p:cNvSpPr txBox="1"/>
          <p:nvPr>
            <p:ph type="title"/>
          </p:nvPr>
        </p:nvSpPr>
        <p:spPr>
          <a:xfrm>
            <a:off x="727650" y="5790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Background</a:t>
            </a:r>
            <a:endParaRPr/>
          </a:p>
        </p:txBody>
      </p:sp>
      <p:sp>
        <p:nvSpPr>
          <p:cNvPr id="97" name="Google Shape;97;p14"/>
          <p:cNvSpPr txBox="1"/>
          <p:nvPr>
            <p:ph idx="1" type="body"/>
          </p:nvPr>
        </p:nvSpPr>
        <p:spPr>
          <a:xfrm>
            <a:off x="727650" y="1589000"/>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800"/>
              <a:t>Client: David Swain</a:t>
            </a:r>
            <a:endParaRPr sz="1800"/>
          </a:p>
          <a:p>
            <a:pPr indent="0" lvl="0" marL="0" rtl="0" algn="l">
              <a:spcBef>
                <a:spcPts val="1200"/>
              </a:spcBef>
              <a:spcAft>
                <a:spcPts val="0"/>
              </a:spcAft>
              <a:buNone/>
            </a:pPr>
            <a:r>
              <a:rPr lang="en" sz="1800"/>
              <a:t>Advisor: Babak Eliassi-Rad, MD</a:t>
            </a:r>
            <a:endParaRPr sz="1800"/>
          </a:p>
          <a:p>
            <a:pPr indent="0" lvl="0" marL="0" rtl="0" algn="l">
              <a:spcBef>
                <a:spcPts val="1200"/>
              </a:spcBef>
              <a:spcAft>
                <a:spcPts val="0"/>
              </a:spcAft>
              <a:buNone/>
            </a:pPr>
            <a:r>
              <a:rPr lang="en" sz="1800"/>
              <a:t>Department: BU School of Medicine, Ophthalmology Dept</a:t>
            </a:r>
            <a:endParaRPr sz="1800"/>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01" name="Shape 101"/>
        <p:cNvGrpSpPr/>
        <p:nvPr/>
      </p:nvGrpSpPr>
      <p:grpSpPr>
        <a:xfrm>
          <a:off x="0" y="0"/>
          <a:ext cx="0" cy="0"/>
          <a:chOff x="0" y="0"/>
          <a:chExt cx="0" cy="0"/>
        </a:xfrm>
      </p:grpSpPr>
      <p:sp>
        <p:nvSpPr>
          <p:cNvPr id="102" name="Google Shape;102;p15"/>
          <p:cNvSpPr txBox="1"/>
          <p:nvPr>
            <p:ph type="title"/>
          </p:nvPr>
        </p:nvSpPr>
        <p:spPr>
          <a:xfrm>
            <a:off x="727650" y="5454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Topic</a:t>
            </a:r>
            <a:endParaRPr/>
          </a:p>
        </p:txBody>
      </p:sp>
      <p:sp>
        <p:nvSpPr>
          <p:cNvPr id="103" name="Google Shape;103;p15"/>
          <p:cNvSpPr txBox="1"/>
          <p:nvPr>
            <p:ph idx="1" type="body"/>
          </p:nvPr>
        </p:nvSpPr>
        <p:spPr>
          <a:xfrm>
            <a:off x="729450" y="1456775"/>
            <a:ext cx="7913700" cy="30240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None/>
            </a:pPr>
            <a:r>
              <a:rPr lang="en" sz="1800"/>
              <a:t>Project Description: </a:t>
            </a:r>
            <a:endParaRPr sz="1800"/>
          </a:p>
          <a:p>
            <a:pPr indent="0" lvl="0" marL="0" rtl="0" algn="l">
              <a:spcBef>
                <a:spcPts val="1200"/>
              </a:spcBef>
              <a:spcAft>
                <a:spcPts val="0"/>
              </a:spcAft>
              <a:buNone/>
            </a:pPr>
            <a:r>
              <a:rPr lang="en" sz="1500"/>
              <a:t>Client is studying patients with Glaucoma that have been treated with </a:t>
            </a:r>
            <a:r>
              <a:rPr b="1" lang="en" sz="1500">
                <a:solidFill>
                  <a:srgbClr val="595959"/>
                </a:solidFill>
              </a:rPr>
              <a:t>selective laser trabeculoplasty (SLT)</a:t>
            </a:r>
            <a:r>
              <a:rPr lang="en" sz="1500"/>
              <a:t>, and has data on </a:t>
            </a:r>
            <a:r>
              <a:rPr b="1" lang="en" sz="1500"/>
              <a:t>Humphrey visual field test(HVF)</a:t>
            </a:r>
            <a:r>
              <a:rPr lang="en" sz="1500"/>
              <a:t> and  </a:t>
            </a:r>
            <a:r>
              <a:rPr b="1" lang="en" sz="1500"/>
              <a:t>optical coherence tomography (OCT)</a:t>
            </a:r>
            <a:r>
              <a:rPr lang="en" sz="1500"/>
              <a:t>.</a:t>
            </a:r>
            <a:endParaRPr sz="1500"/>
          </a:p>
          <a:p>
            <a:pPr indent="0" lvl="0" marL="0" rtl="0" algn="l">
              <a:spcBef>
                <a:spcPts val="1200"/>
              </a:spcBef>
              <a:spcAft>
                <a:spcPts val="0"/>
              </a:spcAft>
              <a:buNone/>
            </a:pPr>
            <a:r>
              <a:t/>
            </a:r>
            <a:endParaRPr sz="1500"/>
          </a:p>
          <a:p>
            <a:pPr indent="0" lvl="0" marL="0" rtl="0" algn="l">
              <a:spcBef>
                <a:spcPts val="1200"/>
              </a:spcBef>
              <a:spcAft>
                <a:spcPts val="0"/>
              </a:spcAft>
              <a:buNone/>
            </a:pPr>
            <a:r>
              <a:rPr lang="en" sz="1800"/>
              <a:t>Research Question: </a:t>
            </a:r>
            <a:r>
              <a:rPr lang="en"/>
              <a:t> </a:t>
            </a:r>
            <a:endParaRPr/>
          </a:p>
          <a:p>
            <a:pPr indent="0" lvl="0" marL="0" rtl="0" algn="l">
              <a:spcBef>
                <a:spcPts val="1200"/>
              </a:spcBef>
              <a:spcAft>
                <a:spcPts val="1200"/>
              </a:spcAft>
              <a:buNone/>
            </a:pPr>
            <a:r>
              <a:rPr lang="en" sz="1500"/>
              <a:t>Understand for patients after 5-yrs post-SLT,  what factors make patients</a:t>
            </a:r>
            <a:r>
              <a:rPr b="1" lang="en" sz="1500"/>
              <a:t> lower intraocular pressure (IOP)</a:t>
            </a:r>
            <a:r>
              <a:rPr lang="en" sz="1500"/>
              <a:t> increase and ultimately had subsequent surgical interventions, and what factors make their HVF or OCT decrease while not requiring surgical interventions. </a:t>
            </a:r>
            <a:endParaRPr sz="15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07" name="Shape 107"/>
        <p:cNvGrpSpPr/>
        <p:nvPr/>
      </p:nvGrpSpPr>
      <p:grpSpPr>
        <a:xfrm>
          <a:off x="0" y="0"/>
          <a:ext cx="0" cy="0"/>
          <a:chOff x="0" y="0"/>
          <a:chExt cx="0" cy="0"/>
        </a:xfrm>
      </p:grpSpPr>
      <p:sp>
        <p:nvSpPr>
          <p:cNvPr id="108" name="Google Shape;108;p16"/>
          <p:cNvSpPr txBox="1"/>
          <p:nvPr>
            <p:ph type="title"/>
          </p:nvPr>
        </p:nvSpPr>
        <p:spPr>
          <a:xfrm>
            <a:off x="727650" y="5775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a:t>
            </a:r>
            <a:r>
              <a:rPr lang="en"/>
              <a:t>elective laser trabeculoplasty(SLT)</a:t>
            </a:r>
            <a:endParaRPr/>
          </a:p>
        </p:txBody>
      </p:sp>
      <p:pic>
        <p:nvPicPr>
          <p:cNvPr id="109" name="Google Shape;109;p16"/>
          <p:cNvPicPr preferRelativeResize="0"/>
          <p:nvPr/>
        </p:nvPicPr>
        <p:blipFill>
          <a:blip r:embed="rId3">
            <a:alphaModFix/>
          </a:blip>
          <a:stretch>
            <a:fillRect/>
          </a:stretch>
        </p:blipFill>
        <p:spPr>
          <a:xfrm>
            <a:off x="729450" y="1515400"/>
            <a:ext cx="4756950" cy="2723075"/>
          </a:xfrm>
          <a:prstGeom prst="rect">
            <a:avLst/>
          </a:prstGeom>
          <a:noFill/>
          <a:ln>
            <a:noFill/>
          </a:ln>
        </p:spPr>
      </p:pic>
      <p:sp>
        <p:nvSpPr>
          <p:cNvPr id="110" name="Google Shape;110;p16"/>
          <p:cNvSpPr txBox="1"/>
          <p:nvPr/>
        </p:nvSpPr>
        <p:spPr>
          <a:xfrm>
            <a:off x="6172200" y="1360550"/>
            <a:ext cx="2522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p:txBody>
      </p:sp>
      <p:sp>
        <p:nvSpPr>
          <p:cNvPr id="111" name="Google Shape;111;p16"/>
          <p:cNvSpPr txBox="1"/>
          <p:nvPr/>
        </p:nvSpPr>
        <p:spPr>
          <a:xfrm>
            <a:off x="6105825" y="1404775"/>
            <a:ext cx="2477700" cy="2770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595959"/>
                </a:solidFill>
                <a:latin typeface="Lato"/>
                <a:ea typeface="Lato"/>
                <a:cs typeface="Lato"/>
                <a:sym typeface="Lato"/>
              </a:rPr>
              <a:t>SLT Procedure: </a:t>
            </a:r>
            <a:endParaRPr>
              <a:solidFill>
                <a:srgbClr val="595959"/>
              </a:solidFill>
              <a:latin typeface="Lato"/>
              <a:ea typeface="Lato"/>
              <a:cs typeface="Lato"/>
              <a:sym typeface="Lato"/>
            </a:endParaRPr>
          </a:p>
          <a:p>
            <a:pPr indent="0" lvl="0" marL="0" rtl="0" algn="l">
              <a:spcBef>
                <a:spcPts val="0"/>
              </a:spcBef>
              <a:spcAft>
                <a:spcPts val="0"/>
              </a:spcAft>
              <a:buNone/>
            </a:pPr>
            <a:r>
              <a:rPr lang="en">
                <a:solidFill>
                  <a:srgbClr val="595959"/>
                </a:solidFill>
                <a:latin typeface="Lato"/>
                <a:ea typeface="Lato"/>
                <a:cs typeface="Lato"/>
                <a:sym typeface="Lato"/>
              </a:rPr>
              <a:t>Laser energy is applied to the drainage tissue in the eye. This starts a chemical and biological change in the tissue that results in better drainage of fluid through the drain and out of the eye</a:t>
            </a:r>
            <a:r>
              <a:rPr lang="en">
                <a:solidFill>
                  <a:srgbClr val="595959"/>
                </a:solidFill>
                <a:highlight>
                  <a:srgbClr val="FFFFFF"/>
                </a:highlight>
                <a:latin typeface="Lato"/>
                <a:ea typeface="Lato"/>
                <a:cs typeface="Lato"/>
                <a:sym typeface="Lato"/>
              </a:rPr>
              <a:t>.</a:t>
            </a:r>
            <a:endParaRPr>
              <a:solidFill>
                <a:srgbClr val="595959"/>
              </a:solidFill>
              <a:highlight>
                <a:srgbClr val="FFFFFF"/>
              </a:highlight>
              <a:latin typeface="Lato"/>
              <a:ea typeface="Lato"/>
              <a:cs typeface="Lato"/>
              <a:sym typeface="Lato"/>
            </a:endParaRPr>
          </a:p>
          <a:p>
            <a:pPr indent="0" lvl="0" marL="0" rtl="0" algn="l">
              <a:spcBef>
                <a:spcPts val="0"/>
              </a:spcBef>
              <a:spcAft>
                <a:spcPts val="0"/>
              </a:spcAft>
              <a:buNone/>
            </a:pPr>
            <a:r>
              <a:t/>
            </a:r>
            <a:endParaRPr>
              <a:solidFill>
                <a:srgbClr val="595959"/>
              </a:solidFill>
              <a:highlight>
                <a:srgbClr val="FFFFFF"/>
              </a:highlight>
              <a:latin typeface="Lato"/>
              <a:ea typeface="Lato"/>
              <a:cs typeface="Lato"/>
              <a:sym typeface="Lato"/>
            </a:endParaRPr>
          </a:p>
          <a:p>
            <a:pPr indent="0" lvl="0" marL="0" rtl="0" algn="l">
              <a:spcBef>
                <a:spcPts val="0"/>
              </a:spcBef>
              <a:spcAft>
                <a:spcPts val="0"/>
              </a:spcAft>
              <a:buNone/>
            </a:pPr>
            <a:r>
              <a:rPr lang="en">
                <a:solidFill>
                  <a:srgbClr val="595959"/>
                </a:solidFill>
                <a:highlight>
                  <a:srgbClr val="FFFFFF"/>
                </a:highlight>
                <a:latin typeface="Lato"/>
                <a:ea typeface="Lato"/>
                <a:cs typeface="Lato"/>
                <a:sym typeface="Lato"/>
              </a:rPr>
              <a:t>Result:</a:t>
            </a:r>
            <a:endParaRPr>
              <a:solidFill>
                <a:srgbClr val="595959"/>
              </a:solidFill>
              <a:highlight>
                <a:srgbClr val="FFFFFF"/>
              </a:highlight>
              <a:latin typeface="Lato"/>
              <a:ea typeface="Lato"/>
              <a:cs typeface="Lato"/>
              <a:sym typeface="Lato"/>
            </a:endParaRPr>
          </a:p>
          <a:p>
            <a:pPr indent="0" lvl="0" marL="0" rtl="0" algn="l">
              <a:spcBef>
                <a:spcPts val="0"/>
              </a:spcBef>
              <a:spcAft>
                <a:spcPts val="0"/>
              </a:spcAft>
              <a:buNone/>
            </a:pPr>
            <a:r>
              <a:rPr lang="en">
                <a:solidFill>
                  <a:srgbClr val="595959"/>
                </a:solidFill>
                <a:latin typeface="Lato"/>
                <a:ea typeface="Lato"/>
                <a:cs typeface="Lato"/>
                <a:sym typeface="Lato"/>
              </a:rPr>
              <a:t>This eventually results in lowering of IOP</a:t>
            </a:r>
            <a:endParaRPr>
              <a:solidFill>
                <a:srgbClr val="595959"/>
              </a:solidFill>
              <a:highlight>
                <a:srgbClr val="FFFFFF"/>
              </a:highlight>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15" name="Shape 115"/>
        <p:cNvGrpSpPr/>
        <p:nvPr/>
      </p:nvGrpSpPr>
      <p:grpSpPr>
        <a:xfrm>
          <a:off x="0" y="0"/>
          <a:ext cx="0" cy="0"/>
          <a:chOff x="0" y="0"/>
          <a:chExt cx="0" cy="0"/>
        </a:xfrm>
      </p:grpSpPr>
      <p:sp>
        <p:nvSpPr>
          <p:cNvPr id="116" name="Google Shape;116;p17"/>
          <p:cNvSpPr txBox="1"/>
          <p:nvPr>
            <p:ph type="title"/>
          </p:nvPr>
        </p:nvSpPr>
        <p:spPr>
          <a:xfrm>
            <a:off x="738600" y="5902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a:t>
            </a:r>
            <a:endParaRPr/>
          </a:p>
        </p:txBody>
      </p:sp>
      <p:sp>
        <p:nvSpPr>
          <p:cNvPr id="117" name="Google Shape;117;p17"/>
          <p:cNvSpPr txBox="1"/>
          <p:nvPr>
            <p:ph idx="1" type="body"/>
          </p:nvPr>
        </p:nvSpPr>
        <p:spPr>
          <a:xfrm>
            <a:off x="471900" y="1288675"/>
            <a:ext cx="8222100" cy="32511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sz="1800">
                <a:solidFill>
                  <a:srgbClr val="202124"/>
                </a:solidFill>
              </a:rPr>
              <a:t>Data Source:</a:t>
            </a:r>
            <a:r>
              <a:rPr lang="en" sz="1850">
                <a:solidFill>
                  <a:srgbClr val="202124"/>
                </a:solidFill>
              </a:rPr>
              <a:t> </a:t>
            </a:r>
            <a:r>
              <a:rPr lang="en">
                <a:solidFill>
                  <a:srgbClr val="595959"/>
                </a:solidFill>
              </a:rPr>
              <a:t>Diagnostic data of 51 eyes from patients has Glaucoma and receive a SLT procedure at BU and were collected in Excel.</a:t>
            </a:r>
            <a:endParaRPr>
              <a:solidFill>
                <a:srgbClr val="595959"/>
              </a:solidFill>
            </a:endParaRPr>
          </a:p>
          <a:p>
            <a:pPr indent="0" lvl="0" marL="0" rtl="0" algn="l">
              <a:spcBef>
                <a:spcPts val="1200"/>
              </a:spcBef>
              <a:spcAft>
                <a:spcPts val="0"/>
              </a:spcAft>
              <a:buNone/>
            </a:pPr>
            <a:r>
              <a:rPr lang="en" sz="1800">
                <a:solidFill>
                  <a:srgbClr val="202124"/>
                </a:solidFill>
              </a:rPr>
              <a:t>Diagnostic time point: </a:t>
            </a:r>
            <a:r>
              <a:rPr lang="en">
                <a:solidFill>
                  <a:srgbClr val="595959"/>
                </a:solidFill>
              </a:rPr>
              <a:t>Pre-SLT, right after SLT, post SLT 3 years, post SLT 5 years.</a:t>
            </a:r>
            <a:endParaRPr>
              <a:solidFill>
                <a:srgbClr val="595959"/>
              </a:solidFill>
            </a:endParaRPr>
          </a:p>
          <a:p>
            <a:pPr indent="0" lvl="0" marL="0" marR="0" rtl="0" algn="l">
              <a:lnSpc>
                <a:spcPct val="107916"/>
              </a:lnSpc>
              <a:spcBef>
                <a:spcPts val="1200"/>
              </a:spcBef>
              <a:spcAft>
                <a:spcPts val="0"/>
              </a:spcAft>
              <a:buNone/>
            </a:pPr>
            <a:r>
              <a:rPr lang="en" sz="1800">
                <a:solidFill>
                  <a:srgbClr val="202124"/>
                </a:solidFill>
              </a:rPr>
              <a:t>Important features(55 features in total):</a:t>
            </a:r>
            <a:endParaRPr sz="1800">
              <a:solidFill>
                <a:srgbClr val="202124"/>
              </a:solidFill>
            </a:endParaRPr>
          </a:p>
          <a:p>
            <a:pPr indent="-311150" lvl="0" marL="457200" marR="0" rtl="0" algn="l">
              <a:lnSpc>
                <a:spcPct val="107916"/>
              </a:lnSpc>
              <a:spcBef>
                <a:spcPts val="0"/>
              </a:spcBef>
              <a:spcAft>
                <a:spcPts val="0"/>
              </a:spcAft>
              <a:buClr>
                <a:srgbClr val="595959"/>
              </a:buClr>
              <a:buSzPts val="1300"/>
              <a:buAutoNum type="arabicPeriod"/>
            </a:pPr>
            <a:r>
              <a:rPr lang="en">
                <a:solidFill>
                  <a:srgbClr val="595959"/>
                </a:solidFill>
              </a:rPr>
              <a:t>Patient demographics information</a:t>
            </a:r>
            <a:endParaRPr>
              <a:solidFill>
                <a:srgbClr val="595959"/>
              </a:solidFill>
            </a:endParaRPr>
          </a:p>
          <a:p>
            <a:pPr indent="-311150" lvl="0" marL="457200" marR="0" rtl="0" algn="l">
              <a:lnSpc>
                <a:spcPct val="107916"/>
              </a:lnSpc>
              <a:spcBef>
                <a:spcPts val="0"/>
              </a:spcBef>
              <a:spcAft>
                <a:spcPts val="0"/>
              </a:spcAft>
              <a:buClr>
                <a:srgbClr val="595959"/>
              </a:buClr>
              <a:buSzPts val="1300"/>
              <a:buAutoNum type="arabicPeriod"/>
            </a:pPr>
            <a:r>
              <a:rPr lang="en">
                <a:solidFill>
                  <a:srgbClr val="595959"/>
                </a:solidFill>
              </a:rPr>
              <a:t>Visual Acuity</a:t>
            </a:r>
            <a:endParaRPr>
              <a:solidFill>
                <a:srgbClr val="595959"/>
              </a:solidFill>
            </a:endParaRPr>
          </a:p>
          <a:p>
            <a:pPr indent="-311150" lvl="0" marL="457200" marR="0" rtl="0" algn="l">
              <a:lnSpc>
                <a:spcPct val="107916"/>
              </a:lnSpc>
              <a:spcBef>
                <a:spcPts val="0"/>
              </a:spcBef>
              <a:spcAft>
                <a:spcPts val="0"/>
              </a:spcAft>
              <a:buClr>
                <a:srgbClr val="595959"/>
              </a:buClr>
              <a:buSzPts val="1300"/>
              <a:buAutoNum type="arabicPeriod"/>
            </a:pPr>
            <a:r>
              <a:rPr lang="en">
                <a:solidFill>
                  <a:srgbClr val="595959"/>
                </a:solidFill>
              </a:rPr>
              <a:t>Measurement of intraocular pressure</a:t>
            </a:r>
            <a:endParaRPr>
              <a:solidFill>
                <a:srgbClr val="595959"/>
              </a:solidFill>
            </a:endParaRPr>
          </a:p>
          <a:p>
            <a:pPr indent="-311150" lvl="0" marL="457200" marR="0" rtl="0" algn="l">
              <a:lnSpc>
                <a:spcPct val="107916"/>
              </a:lnSpc>
              <a:spcBef>
                <a:spcPts val="0"/>
              </a:spcBef>
              <a:spcAft>
                <a:spcPts val="0"/>
              </a:spcAft>
              <a:buClr>
                <a:srgbClr val="595959"/>
              </a:buClr>
              <a:buSzPts val="1300"/>
              <a:buAutoNum type="arabicPeriod"/>
            </a:pPr>
            <a:r>
              <a:rPr lang="en">
                <a:solidFill>
                  <a:srgbClr val="595959"/>
                </a:solidFill>
              </a:rPr>
              <a:t>The number of glaucoma medications</a:t>
            </a:r>
            <a:endParaRPr>
              <a:solidFill>
                <a:srgbClr val="595959"/>
              </a:solidFill>
            </a:endParaRPr>
          </a:p>
          <a:p>
            <a:pPr indent="-311150" lvl="0" marL="457200" rtl="0" algn="l">
              <a:lnSpc>
                <a:spcPct val="107916"/>
              </a:lnSpc>
              <a:spcBef>
                <a:spcPts val="0"/>
              </a:spcBef>
              <a:spcAft>
                <a:spcPts val="0"/>
              </a:spcAft>
              <a:buClr>
                <a:srgbClr val="595959"/>
              </a:buClr>
              <a:buSzPts val="1300"/>
              <a:buAutoNum type="arabicPeriod"/>
            </a:pPr>
            <a:r>
              <a:rPr lang="en">
                <a:solidFill>
                  <a:srgbClr val="595959"/>
                </a:solidFill>
              </a:rPr>
              <a:t>Humphrey visual field mean deviation</a:t>
            </a:r>
            <a:endParaRPr>
              <a:solidFill>
                <a:srgbClr val="595959"/>
              </a:solidFill>
            </a:endParaRPr>
          </a:p>
          <a:p>
            <a:pPr indent="-311150" lvl="0" marL="457200" rtl="0" algn="l">
              <a:lnSpc>
                <a:spcPct val="107916"/>
              </a:lnSpc>
              <a:spcBef>
                <a:spcPts val="0"/>
              </a:spcBef>
              <a:spcAft>
                <a:spcPts val="0"/>
              </a:spcAft>
              <a:buClr>
                <a:srgbClr val="595959"/>
              </a:buClr>
              <a:buSzPts val="1300"/>
              <a:buAutoNum type="arabicPeriod"/>
            </a:pPr>
            <a:r>
              <a:rPr lang="en">
                <a:solidFill>
                  <a:srgbClr val="595959"/>
                </a:solidFill>
              </a:rPr>
              <a:t>Humphrey visual field pattern standard deviation</a:t>
            </a:r>
            <a:endParaRPr>
              <a:solidFill>
                <a:srgbClr val="595959"/>
              </a:solidFill>
            </a:endParaRPr>
          </a:p>
          <a:p>
            <a:pPr indent="-311150" lvl="0" marL="457200" rtl="0" algn="l">
              <a:lnSpc>
                <a:spcPct val="107916"/>
              </a:lnSpc>
              <a:spcBef>
                <a:spcPts val="0"/>
              </a:spcBef>
              <a:spcAft>
                <a:spcPts val="0"/>
              </a:spcAft>
              <a:buClr>
                <a:srgbClr val="595959"/>
              </a:buClr>
              <a:buSzPts val="1300"/>
              <a:buAutoNum type="arabicPeriod"/>
            </a:pPr>
            <a:r>
              <a:rPr lang="en">
                <a:solidFill>
                  <a:srgbClr val="595959"/>
                </a:solidFill>
              </a:rPr>
              <a:t>OCT thickness</a:t>
            </a:r>
            <a:endParaRPr>
              <a:solidFill>
                <a:srgbClr val="595959"/>
              </a:solidFill>
            </a:endParaRPr>
          </a:p>
          <a:p>
            <a:pPr indent="-311150" lvl="0" marL="457200" rtl="0" algn="l">
              <a:lnSpc>
                <a:spcPct val="107916"/>
              </a:lnSpc>
              <a:spcBef>
                <a:spcPts val="0"/>
              </a:spcBef>
              <a:spcAft>
                <a:spcPts val="0"/>
              </a:spcAft>
              <a:buClr>
                <a:srgbClr val="595959"/>
              </a:buClr>
              <a:buSzPts val="1300"/>
              <a:buAutoNum type="arabicPeriod"/>
            </a:pPr>
            <a:r>
              <a:rPr lang="en">
                <a:solidFill>
                  <a:srgbClr val="595959"/>
                </a:solidFill>
              </a:rPr>
              <a:t>Further intervention needed?</a:t>
            </a:r>
            <a:endParaRPr>
              <a:solidFill>
                <a:srgbClr val="595959"/>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8"/>
          <p:cNvSpPr txBox="1"/>
          <p:nvPr>
            <p:ph type="title"/>
          </p:nvPr>
        </p:nvSpPr>
        <p:spPr>
          <a:xfrm>
            <a:off x="727650" y="6126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Demographic distribution</a:t>
            </a:r>
            <a:endParaRPr/>
          </a:p>
        </p:txBody>
      </p:sp>
      <p:pic>
        <p:nvPicPr>
          <p:cNvPr id="123" name="Google Shape;123;p18"/>
          <p:cNvPicPr preferRelativeResize="0"/>
          <p:nvPr/>
        </p:nvPicPr>
        <p:blipFill>
          <a:blip r:embed="rId3">
            <a:alphaModFix/>
          </a:blip>
          <a:stretch>
            <a:fillRect/>
          </a:stretch>
        </p:blipFill>
        <p:spPr>
          <a:xfrm>
            <a:off x="310775" y="1355825"/>
            <a:ext cx="4352250" cy="2840825"/>
          </a:xfrm>
          <a:prstGeom prst="rect">
            <a:avLst/>
          </a:prstGeom>
          <a:noFill/>
          <a:ln>
            <a:noFill/>
          </a:ln>
        </p:spPr>
      </p:pic>
      <p:pic>
        <p:nvPicPr>
          <p:cNvPr id="124" name="Google Shape;124;p18"/>
          <p:cNvPicPr preferRelativeResize="0"/>
          <p:nvPr/>
        </p:nvPicPr>
        <p:blipFill>
          <a:blip r:embed="rId4">
            <a:alphaModFix/>
          </a:blip>
          <a:stretch>
            <a:fillRect/>
          </a:stretch>
        </p:blipFill>
        <p:spPr>
          <a:xfrm>
            <a:off x="4839425" y="1455675"/>
            <a:ext cx="4199275" cy="27409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19"/>
          <p:cNvSpPr txBox="1"/>
          <p:nvPr>
            <p:ph type="title"/>
          </p:nvPr>
        </p:nvSpPr>
        <p:spPr>
          <a:xfrm>
            <a:off x="727650" y="556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Scaled IOP vs. # interventions</a:t>
            </a:r>
            <a:r>
              <a:rPr lang="en"/>
              <a:t> </a:t>
            </a:r>
            <a:endParaRPr/>
          </a:p>
        </p:txBody>
      </p:sp>
      <p:sp>
        <p:nvSpPr>
          <p:cNvPr id="130" name="Google Shape;130;p19"/>
          <p:cNvSpPr txBox="1"/>
          <p:nvPr/>
        </p:nvSpPr>
        <p:spPr>
          <a:xfrm>
            <a:off x="5827800" y="3032488"/>
            <a:ext cx="3103800" cy="1293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rgbClr val="595959"/>
                </a:solidFill>
                <a:latin typeface="Lato"/>
                <a:ea typeface="Lato"/>
                <a:cs typeface="Lato"/>
                <a:sym typeface="Lato"/>
              </a:rPr>
              <a:t>All eyes IOP status over time</a:t>
            </a:r>
            <a:endParaRPr b="1" sz="1800">
              <a:solidFill>
                <a:srgbClr val="595959"/>
              </a:solidFill>
              <a:latin typeface="Lato"/>
              <a:ea typeface="Lato"/>
              <a:cs typeface="Lato"/>
              <a:sym typeface="Lato"/>
            </a:endParaRPr>
          </a:p>
          <a:p>
            <a:pPr indent="0" lvl="0" marL="0" rtl="0" algn="l">
              <a:spcBef>
                <a:spcPts val="0"/>
              </a:spcBef>
              <a:spcAft>
                <a:spcPts val="0"/>
              </a:spcAft>
              <a:buNone/>
            </a:pPr>
            <a:r>
              <a:t/>
            </a:r>
            <a:endParaRPr b="1" sz="1800">
              <a:solidFill>
                <a:srgbClr val="595959"/>
              </a:solidFill>
              <a:latin typeface="Lato"/>
              <a:ea typeface="Lato"/>
              <a:cs typeface="Lato"/>
              <a:sym typeface="Lato"/>
            </a:endParaRPr>
          </a:p>
          <a:p>
            <a:pPr indent="0" lvl="0" marL="0" rtl="0" algn="l">
              <a:spcBef>
                <a:spcPts val="0"/>
              </a:spcBef>
              <a:spcAft>
                <a:spcPts val="0"/>
              </a:spcAft>
              <a:buNone/>
            </a:pPr>
            <a:r>
              <a:rPr b="1" lang="en" sz="1800">
                <a:solidFill>
                  <a:srgbClr val="595959"/>
                </a:solidFill>
                <a:latin typeface="Lato"/>
                <a:ea typeface="Lato"/>
                <a:cs typeface="Lato"/>
                <a:sym typeface="Lato"/>
              </a:rPr>
              <a:t>Grouped by times of interventions</a:t>
            </a:r>
            <a:endParaRPr b="1" sz="1800">
              <a:solidFill>
                <a:srgbClr val="595959"/>
              </a:solidFill>
              <a:latin typeface="Lato"/>
              <a:ea typeface="Lato"/>
              <a:cs typeface="Lato"/>
              <a:sym typeface="Lato"/>
            </a:endParaRPr>
          </a:p>
        </p:txBody>
      </p:sp>
      <p:cxnSp>
        <p:nvCxnSpPr>
          <p:cNvPr id="131" name="Google Shape;131;p19"/>
          <p:cNvCxnSpPr/>
          <p:nvPr/>
        </p:nvCxnSpPr>
        <p:spPr>
          <a:xfrm>
            <a:off x="926225" y="2049525"/>
            <a:ext cx="3823200" cy="9900"/>
          </a:xfrm>
          <a:prstGeom prst="straightConnector1">
            <a:avLst/>
          </a:prstGeom>
          <a:noFill/>
          <a:ln cap="flat" cmpd="sng" w="38100">
            <a:solidFill>
              <a:srgbClr val="FF0000"/>
            </a:solidFill>
            <a:prstDash val="solid"/>
            <a:round/>
            <a:headEnd len="med" w="med" type="none"/>
            <a:tailEnd len="med" w="med" type="none"/>
          </a:ln>
        </p:spPr>
      </p:cxnSp>
      <p:cxnSp>
        <p:nvCxnSpPr>
          <p:cNvPr id="132" name="Google Shape;132;p19"/>
          <p:cNvCxnSpPr/>
          <p:nvPr/>
        </p:nvCxnSpPr>
        <p:spPr>
          <a:xfrm flipH="1" rot="10800000">
            <a:off x="941075" y="3606300"/>
            <a:ext cx="3793500" cy="9900"/>
          </a:xfrm>
          <a:prstGeom prst="straightConnector1">
            <a:avLst/>
          </a:prstGeom>
          <a:noFill/>
          <a:ln cap="flat" cmpd="sng" w="38100">
            <a:solidFill>
              <a:srgbClr val="FF0000"/>
            </a:solidFill>
            <a:prstDash val="solid"/>
            <a:round/>
            <a:headEnd len="med" w="med" type="none"/>
            <a:tailEnd len="med" w="med" type="none"/>
          </a:ln>
        </p:spPr>
      </p:cxnSp>
      <p:sp>
        <p:nvSpPr>
          <p:cNvPr id="133" name="Google Shape;133;p19"/>
          <p:cNvSpPr/>
          <p:nvPr/>
        </p:nvSpPr>
        <p:spPr>
          <a:xfrm>
            <a:off x="3961075" y="1556850"/>
            <a:ext cx="502500" cy="4731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34" name="Google Shape;134;p19"/>
          <p:cNvPicPr preferRelativeResize="0"/>
          <p:nvPr/>
        </p:nvPicPr>
        <p:blipFill>
          <a:blip r:embed="rId3">
            <a:alphaModFix/>
          </a:blip>
          <a:stretch>
            <a:fillRect/>
          </a:stretch>
        </p:blipFill>
        <p:spPr>
          <a:xfrm>
            <a:off x="5481105" y="896925"/>
            <a:ext cx="3615190" cy="2231100"/>
          </a:xfrm>
          <a:prstGeom prst="rect">
            <a:avLst/>
          </a:prstGeom>
          <a:noFill/>
          <a:ln>
            <a:noFill/>
          </a:ln>
        </p:spPr>
      </p:pic>
      <p:pic>
        <p:nvPicPr>
          <p:cNvPr id="135" name="Google Shape;135;p19"/>
          <p:cNvPicPr preferRelativeResize="0"/>
          <p:nvPr/>
        </p:nvPicPr>
        <p:blipFill>
          <a:blip r:embed="rId4">
            <a:alphaModFix/>
          </a:blip>
          <a:stretch>
            <a:fillRect/>
          </a:stretch>
        </p:blipFill>
        <p:spPr>
          <a:xfrm>
            <a:off x="170379" y="1033100"/>
            <a:ext cx="5334893" cy="329240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0"/>
          <p:cNvSpPr txBox="1"/>
          <p:nvPr>
            <p:ph type="title"/>
          </p:nvPr>
        </p:nvSpPr>
        <p:spPr>
          <a:xfrm>
            <a:off x="727650" y="556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IOP comparison</a:t>
            </a:r>
            <a:endParaRPr/>
          </a:p>
        </p:txBody>
      </p:sp>
      <p:sp>
        <p:nvSpPr>
          <p:cNvPr id="141" name="Google Shape;141;p20"/>
          <p:cNvSpPr txBox="1"/>
          <p:nvPr/>
        </p:nvSpPr>
        <p:spPr>
          <a:xfrm>
            <a:off x="5744575" y="1786788"/>
            <a:ext cx="3103800" cy="184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rgbClr val="595959"/>
                </a:solidFill>
                <a:latin typeface="Lato"/>
                <a:ea typeface="Lato"/>
                <a:cs typeface="Lato"/>
                <a:sym typeface="Lato"/>
              </a:rPr>
              <a:t>Normal eye pressure range:</a:t>
            </a:r>
            <a:endParaRPr sz="1800">
              <a:solidFill>
                <a:srgbClr val="595959"/>
              </a:solidFill>
              <a:latin typeface="Lato"/>
              <a:ea typeface="Lato"/>
              <a:cs typeface="Lato"/>
              <a:sym typeface="Lato"/>
            </a:endParaRPr>
          </a:p>
          <a:p>
            <a:pPr indent="0" lvl="0" marL="0" rtl="0" algn="l">
              <a:spcBef>
                <a:spcPts val="0"/>
              </a:spcBef>
              <a:spcAft>
                <a:spcPts val="0"/>
              </a:spcAft>
              <a:buNone/>
            </a:pPr>
            <a:r>
              <a:rPr lang="en" sz="1800">
                <a:solidFill>
                  <a:srgbClr val="595959"/>
                </a:solidFill>
                <a:latin typeface="Lato"/>
                <a:ea typeface="Lato"/>
                <a:cs typeface="Lato"/>
                <a:sym typeface="Lato"/>
              </a:rPr>
              <a:t> </a:t>
            </a:r>
            <a:r>
              <a:rPr b="1" lang="en" sz="1800">
                <a:solidFill>
                  <a:srgbClr val="595959"/>
                </a:solidFill>
                <a:latin typeface="Lato"/>
                <a:ea typeface="Lato"/>
                <a:cs typeface="Lato"/>
                <a:sym typeface="Lato"/>
              </a:rPr>
              <a:t>12-22 mm Hg</a:t>
            </a:r>
            <a:endParaRPr b="1" sz="1800">
              <a:solidFill>
                <a:srgbClr val="595959"/>
              </a:solidFill>
              <a:latin typeface="Lato"/>
              <a:ea typeface="Lato"/>
              <a:cs typeface="Lato"/>
              <a:sym typeface="Lato"/>
            </a:endParaRPr>
          </a:p>
          <a:p>
            <a:pPr indent="0" lvl="0" marL="0" rtl="0" algn="l">
              <a:spcBef>
                <a:spcPts val="0"/>
              </a:spcBef>
              <a:spcAft>
                <a:spcPts val="0"/>
              </a:spcAft>
              <a:buNone/>
            </a:pPr>
            <a:r>
              <a:t/>
            </a:r>
            <a:endParaRPr b="1" sz="1800">
              <a:solidFill>
                <a:srgbClr val="595959"/>
              </a:solidFill>
              <a:latin typeface="Lato"/>
              <a:ea typeface="Lato"/>
              <a:cs typeface="Lato"/>
              <a:sym typeface="Lato"/>
            </a:endParaRPr>
          </a:p>
          <a:p>
            <a:pPr indent="0" lvl="0" marL="0" rtl="0" algn="l">
              <a:spcBef>
                <a:spcPts val="0"/>
              </a:spcBef>
              <a:spcAft>
                <a:spcPts val="0"/>
              </a:spcAft>
              <a:buNone/>
            </a:pPr>
            <a:r>
              <a:rPr lang="en" sz="1800">
                <a:solidFill>
                  <a:srgbClr val="595959"/>
                </a:solidFill>
                <a:latin typeface="Lato"/>
                <a:ea typeface="Lato"/>
                <a:cs typeface="Lato"/>
                <a:sym typeface="Lato"/>
              </a:rPr>
              <a:t>But High eye pressure just one of the </a:t>
            </a:r>
            <a:r>
              <a:rPr lang="en" sz="1800">
                <a:solidFill>
                  <a:srgbClr val="595959"/>
                </a:solidFill>
                <a:latin typeface="Lato"/>
                <a:ea typeface="Lato"/>
                <a:cs typeface="Lato"/>
                <a:sym typeface="Lato"/>
              </a:rPr>
              <a:t>symptoms</a:t>
            </a:r>
            <a:r>
              <a:rPr lang="en" sz="1800">
                <a:solidFill>
                  <a:srgbClr val="595959"/>
                </a:solidFill>
                <a:latin typeface="Lato"/>
                <a:ea typeface="Lato"/>
                <a:cs typeface="Lato"/>
                <a:sym typeface="Lato"/>
              </a:rPr>
              <a:t> caused by glaucoma.</a:t>
            </a:r>
            <a:endParaRPr b="1" sz="1800">
              <a:solidFill>
                <a:srgbClr val="595959"/>
              </a:solidFill>
              <a:latin typeface="Lato"/>
              <a:ea typeface="Lato"/>
              <a:cs typeface="Lato"/>
              <a:sym typeface="Lato"/>
            </a:endParaRPr>
          </a:p>
        </p:txBody>
      </p:sp>
      <p:pic>
        <p:nvPicPr>
          <p:cNvPr id="142" name="Google Shape;142;p20"/>
          <p:cNvPicPr preferRelativeResize="0"/>
          <p:nvPr/>
        </p:nvPicPr>
        <p:blipFill>
          <a:blip r:embed="rId3">
            <a:alphaModFix/>
          </a:blip>
          <a:stretch>
            <a:fillRect/>
          </a:stretch>
        </p:blipFill>
        <p:spPr>
          <a:xfrm>
            <a:off x="727650" y="1091925"/>
            <a:ext cx="4800125" cy="3440599"/>
          </a:xfrm>
          <a:prstGeom prst="rect">
            <a:avLst/>
          </a:prstGeom>
          <a:noFill/>
          <a:ln>
            <a:noFill/>
          </a:ln>
        </p:spPr>
      </p:pic>
      <p:cxnSp>
        <p:nvCxnSpPr>
          <p:cNvPr id="143" name="Google Shape;143;p20"/>
          <p:cNvCxnSpPr/>
          <p:nvPr/>
        </p:nvCxnSpPr>
        <p:spPr>
          <a:xfrm>
            <a:off x="926225" y="2049525"/>
            <a:ext cx="3823200" cy="9900"/>
          </a:xfrm>
          <a:prstGeom prst="straightConnector1">
            <a:avLst/>
          </a:prstGeom>
          <a:noFill/>
          <a:ln cap="flat" cmpd="sng" w="38100">
            <a:solidFill>
              <a:srgbClr val="FF0000"/>
            </a:solidFill>
            <a:prstDash val="solid"/>
            <a:round/>
            <a:headEnd len="med" w="med" type="none"/>
            <a:tailEnd len="med" w="med" type="none"/>
          </a:ln>
        </p:spPr>
      </p:cxnSp>
      <p:cxnSp>
        <p:nvCxnSpPr>
          <p:cNvPr id="144" name="Google Shape;144;p20"/>
          <p:cNvCxnSpPr/>
          <p:nvPr/>
        </p:nvCxnSpPr>
        <p:spPr>
          <a:xfrm flipH="1" rot="10800000">
            <a:off x="941075" y="3606300"/>
            <a:ext cx="3793500" cy="9900"/>
          </a:xfrm>
          <a:prstGeom prst="straightConnector1">
            <a:avLst/>
          </a:prstGeom>
          <a:noFill/>
          <a:ln cap="flat" cmpd="sng" w="38100">
            <a:solidFill>
              <a:srgbClr val="FF0000"/>
            </a:solidFill>
            <a:prstDash val="solid"/>
            <a:round/>
            <a:headEnd len="med" w="med" type="none"/>
            <a:tailEnd len="med" w="med" type="none"/>
          </a:ln>
        </p:spPr>
      </p:cxnSp>
      <p:sp>
        <p:nvSpPr>
          <p:cNvPr id="145" name="Google Shape;145;p20"/>
          <p:cNvSpPr/>
          <p:nvPr/>
        </p:nvSpPr>
        <p:spPr>
          <a:xfrm>
            <a:off x="3961075" y="1556850"/>
            <a:ext cx="502500" cy="4731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1"/>
          <p:cNvSpPr txBox="1"/>
          <p:nvPr>
            <p:ph type="title"/>
          </p:nvPr>
        </p:nvSpPr>
        <p:spPr>
          <a:xfrm>
            <a:off x="68750" y="0"/>
            <a:ext cx="8222100" cy="467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Initial Model</a:t>
            </a:r>
            <a:endParaRPr/>
          </a:p>
        </p:txBody>
      </p:sp>
      <p:pic>
        <p:nvPicPr>
          <p:cNvPr id="151" name="Google Shape;151;p21"/>
          <p:cNvPicPr preferRelativeResize="0"/>
          <p:nvPr/>
        </p:nvPicPr>
        <p:blipFill>
          <a:blip r:embed="rId3">
            <a:alphaModFix/>
          </a:blip>
          <a:stretch>
            <a:fillRect/>
          </a:stretch>
        </p:blipFill>
        <p:spPr>
          <a:xfrm>
            <a:off x="68750" y="945925"/>
            <a:ext cx="5440825" cy="3169225"/>
          </a:xfrm>
          <a:prstGeom prst="rect">
            <a:avLst/>
          </a:prstGeom>
          <a:noFill/>
          <a:ln>
            <a:noFill/>
          </a:ln>
        </p:spPr>
      </p:pic>
      <p:sp>
        <p:nvSpPr>
          <p:cNvPr id="152" name="Google Shape;152;p21"/>
          <p:cNvSpPr txBox="1"/>
          <p:nvPr/>
        </p:nvSpPr>
        <p:spPr>
          <a:xfrm>
            <a:off x="5626325" y="1034600"/>
            <a:ext cx="2847600" cy="264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rgbClr val="595959"/>
                </a:solidFill>
                <a:latin typeface="Lato"/>
                <a:ea typeface="Lato"/>
                <a:cs typeface="Lato"/>
                <a:sym typeface="Lato"/>
              </a:rPr>
              <a:t>The purpose of our initial model:</a:t>
            </a:r>
            <a:endParaRPr sz="1600">
              <a:solidFill>
                <a:srgbClr val="595959"/>
              </a:solidFill>
              <a:latin typeface="Lato"/>
              <a:ea typeface="Lato"/>
              <a:cs typeface="Lato"/>
              <a:sym typeface="Lato"/>
            </a:endParaRPr>
          </a:p>
          <a:p>
            <a:pPr indent="0" lvl="0" marL="0" rtl="0" algn="l">
              <a:spcBef>
                <a:spcPts val="0"/>
              </a:spcBef>
              <a:spcAft>
                <a:spcPts val="0"/>
              </a:spcAft>
              <a:buNone/>
            </a:pPr>
            <a:r>
              <a:t/>
            </a:r>
            <a:endParaRPr sz="1600">
              <a:solidFill>
                <a:srgbClr val="595959"/>
              </a:solidFill>
              <a:latin typeface="Lato"/>
              <a:ea typeface="Lato"/>
              <a:cs typeface="Lato"/>
              <a:sym typeface="Lato"/>
            </a:endParaRPr>
          </a:p>
          <a:p>
            <a:pPr indent="-330200" lvl="0" marL="457200" rtl="0" algn="l">
              <a:spcBef>
                <a:spcPts val="0"/>
              </a:spcBef>
              <a:spcAft>
                <a:spcPts val="0"/>
              </a:spcAft>
              <a:buSzPts val="1600"/>
              <a:buFont typeface="Lato"/>
              <a:buAutoNum type="arabicPeriod"/>
            </a:pPr>
            <a:r>
              <a:rPr lang="en" sz="1600">
                <a:solidFill>
                  <a:srgbClr val="595959"/>
                </a:solidFill>
                <a:latin typeface="Lato"/>
                <a:ea typeface="Lato"/>
                <a:cs typeface="Lato"/>
                <a:sym typeface="Lato"/>
              </a:rPr>
              <a:t>Find important relationships between IOP with other features.</a:t>
            </a:r>
            <a:endParaRPr sz="1600">
              <a:solidFill>
                <a:srgbClr val="595959"/>
              </a:solidFill>
              <a:latin typeface="Lato"/>
              <a:ea typeface="Lato"/>
              <a:cs typeface="Lato"/>
              <a:sym typeface="Lato"/>
            </a:endParaRPr>
          </a:p>
          <a:p>
            <a:pPr indent="0" lvl="0" marL="457200" rtl="0" algn="l">
              <a:spcBef>
                <a:spcPts val="0"/>
              </a:spcBef>
              <a:spcAft>
                <a:spcPts val="0"/>
              </a:spcAft>
              <a:buNone/>
            </a:pPr>
            <a:r>
              <a:t/>
            </a:r>
            <a:endParaRPr sz="1600">
              <a:solidFill>
                <a:srgbClr val="595959"/>
              </a:solidFill>
              <a:latin typeface="Lato"/>
              <a:ea typeface="Lato"/>
              <a:cs typeface="Lato"/>
              <a:sym typeface="Lato"/>
            </a:endParaRPr>
          </a:p>
          <a:p>
            <a:pPr indent="-330200" lvl="0" marL="457200" rtl="0" algn="l">
              <a:spcBef>
                <a:spcPts val="0"/>
              </a:spcBef>
              <a:spcAft>
                <a:spcPts val="0"/>
              </a:spcAft>
              <a:buSzPts val="1600"/>
              <a:buFont typeface="Lato"/>
              <a:buAutoNum type="arabicPeriod"/>
            </a:pPr>
            <a:r>
              <a:rPr lang="en" sz="1600">
                <a:solidFill>
                  <a:srgbClr val="595959"/>
                </a:solidFill>
                <a:latin typeface="Lato"/>
                <a:ea typeface="Lato"/>
                <a:cs typeface="Lato"/>
                <a:sym typeface="Lato"/>
              </a:rPr>
              <a:t>Find essential features that could increase the lower IOP.</a:t>
            </a:r>
            <a:endParaRPr sz="1600">
              <a:latin typeface="Lato"/>
              <a:ea typeface="Lato"/>
              <a:cs typeface="Lato"/>
              <a:sym typeface="Lato"/>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