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2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894" y="-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72D988FC-5D35-4697-86A5-94DC07EEFEC3}" type="datetimeFigureOut">
              <a:rPr lang="en-US" smtClean="0"/>
              <a:t>11-May-16</a:t>
            </a:fld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BEDC473E-0A39-492F-AB57-E9B05A37C26F}" type="slidenum">
              <a:rPr lang="en-US" smtClean="0"/>
              <a:t>‹#›</a:t>
            </a:fld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988FC-5D35-4697-86A5-94DC07EEFEC3}" type="datetimeFigureOut">
              <a:rPr lang="en-US" smtClean="0"/>
              <a:t>11-May-16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C473E-0A39-492F-AB57-E9B05A37C26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988FC-5D35-4697-86A5-94DC07EEFEC3}" type="datetimeFigureOut">
              <a:rPr lang="en-US" smtClean="0"/>
              <a:t>11-May-16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C473E-0A39-492F-AB57-E9B05A37C26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988FC-5D35-4697-86A5-94DC07EEFEC3}" type="datetimeFigureOut">
              <a:rPr lang="en-US" smtClean="0"/>
              <a:t>11-May-16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C473E-0A39-492F-AB57-E9B05A37C26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988FC-5D35-4697-86A5-94DC07EEFEC3}" type="datetimeFigureOut">
              <a:rPr lang="en-US" smtClean="0"/>
              <a:t>11-May-16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C473E-0A39-492F-AB57-E9B05A37C26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988FC-5D35-4697-86A5-94DC07EEFEC3}" type="datetimeFigureOut">
              <a:rPr lang="en-US" smtClean="0"/>
              <a:t>11-May-16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C473E-0A39-492F-AB57-E9B05A37C26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988FC-5D35-4697-86A5-94DC07EEFEC3}" type="datetimeFigureOut">
              <a:rPr lang="en-US" smtClean="0"/>
              <a:t>11-May-16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C473E-0A39-492F-AB57-E9B05A37C26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988FC-5D35-4697-86A5-94DC07EEFEC3}" type="datetimeFigureOut">
              <a:rPr lang="en-US" smtClean="0"/>
              <a:t>11-May-16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C473E-0A39-492F-AB57-E9B05A37C26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988FC-5D35-4697-86A5-94DC07EEFEC3}" type="datetimeFigureOut">
              <a:rPr lang="en-US" smtClean="0"/>
              <a:t>11-May-16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C473E-0A39-492F-AB57-E9B05A37C26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988FC-5D35-4697-86A5-94DC07EEFEC3}" type="datetimeFigureOut">
              <a:rPr lang="en-US" smtClean="0"/>
              <a:t>11-May-16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C473E-0A39-492F-AB57-E9B05A37C26F}" type="slidenum">
              <a:rPr lang="en-US" smtClean="0"/>
              <a:t>‹#›</a:t>
            </a:fld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988FC-5D35-4697-86A5-94DC07EEFEC3}" type="datetimeFigureOut">
              <a:rPr lang="en-US" smtClean="0"/>
              <a:t>11-May-16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C473E-0A39-492F-AB57-E9B05A37C26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72D988FC-5D35-4697-86A5-94DC07EEFEC3}" type="datetimeFigureOut">
              <a:rPr lang="en-US" smtClean="0"/>
              <a:t>11-May-16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BEDC473E-0A39-492F-AB57-E9B05A37C26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24x6 LED Display Matrix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999" y="4572000"/>
            <a:ext cx="6486525" cy="200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622433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457200"/>
            <a:ext cx="7024744" cy="1143000"/>
          </a:xfrm>
        </p:spPr>
        <p:txBody>
          <a:bodyPr/>
          <a:lstStyle/>
          <a:p>
            <a:r>
              <a:rPr lang="en-US" dirty="0" smtClean="0"/>
              <a:t>Extension Plans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752600"/>
            <a:ext cx="6777317" cy="4191000"/>
          </a:xfrm>
        </p:spPr>
        <p:txBody>
          <a:bodyPr>
            <a:normAutofit/>
          </a:bodyPr>
          <a:lstStyle/>
          <a:p>
            <a:r>
              <a:rPr lang="en-US" dirty="0" smtClean="0"/>
              <a:t>We are planning to add animations and games to our display for better productivity in terms of using it for marketing and entertainment.</a:t>
            </a:r>
          </a:p>
          <a:p>
            <a:endParaRPr lang="en-US" dirty="0"/>
          </a:p>
          <a:p>
            <a:r>
              <a:rPr lang="en-US" dirty="0" smtClean="0"/>
              <a:t>We will try to add fading effect in our display so the characters can be seen differently according to user.</a:t>
            </a:r>
          </a:p>
        </p:txBody>
      </p:sp>
    </p:spTree>
    <p:extLst>
      <p:ext uri="{BB962C8B-B14F-4D97-AF65-F5344CB8AC3E}">
        <p14:creationId xmlns:p14="http://schemas.microsoft.com/office/powerpoint/2010/main" val="8732242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1800" y="2514600"/>
            <a:ext cx="7024744" cy="1143000"/>
          </a:xfrm>
        </p:spPr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54375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533400"/>
            <a:ext cx="7024744" cy="1143000"/>
          </a:xfrm>
        </p:spPr>
        <p:txBody>
          <a:bodyPr/>
          <a:lstStyle/>
          <a:p>
            <a:r>
              <a:rPr lang="en-US" dirty="0" smtClean="0"/>
              <a:t>About the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2057400"/>
            <a:ext cx="6777317" cy="4191000"/>
          </a:xfrm>
        </p:spPr>
        <p:txBody>
          <a:bodyPr>
            <a:normAutofit/>
          </a:bodyPr>
          <a:lstStyle/>
          <a:p>
            <a:r>
              <a:rPr lang="en-US" dirty="0"/>
              <a:t>Project </a:t>
            </a:r>
            <a:r>
              <a:rPr lang="en-US" dirty="0" smtClean="0"/>
              <a:t>involved </a:t>
            </a:r>
            <a:r>
              <a:rPr lang="en-US" dirty="0"/>
              <a:t>making a LED display which can output whatever the user gives it as input and with various patterns</a:t>
            </a:r>
          </a:p>
          <a:p>
            <a:r>
              <a:rPr lang="en-US" dirty="0"/>
              <a:t>Idea behind the display is </a:t>
            </a:r>
            <a:r>
              <a:rPr lang="en-US" i="1" dirty="0"/>
              <a:t>multiplexing, </a:t>
            </a:r>
            <a:r>
              <a:rPr lang="en-US" dirty="0"/>
              <a:t>a way to split information in pieces and send it one by one</a:t>
            </a:r>
          </a:p>
          <a:p>
            <a:r>
              <a:rPr lang="en-US" dirty="0"/>
              <a:t>Shift registers have been used to multiply the outputs, hence using less number of Arduino </a:t>
            </a:r>
            <a:r>
              <a:rPr lang="en-US" dirty="0" smtClean="0"/>
              <a:t>pins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614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457200"/>
            <a:ext cx="7024744" cy="1143000"/>
          </a:xfrm>
        </p:spPr>
        <p:txBody>
          <a:bodyPr/>
          <a:lstStyle/>
          <a:p>
            <a:r>
              <a:rPr lang="en-US" dirty="0"/>
              <a:t>Components Required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752600"/>
            <a:ext cx="6777317" cy="4191000"/>
          </a:xfrm>
        </p:spPr>
        <p:txBody>
          <a:bodyPr>
            <a:normAutofit fontScale="92500" lnSpcReduction="10000"/>
          </a:bodyPr>
          <a:lstStyle/>
          <a:p>
            <a:pPr marL="68580" indent="0">
              <a:buNone/>
            </a:pPr>
            <a:r>
              <a:rPr lang="en-US" dirty="0"/>
              <a:t>The components required for our project are listed below :</a:t>
            </a:r>
          </a:p>
          <a:p>
            <a:pPr marL="68580" indent="0">
              <a:buNone/>
            </a:pPr>
            <a:endParaRPr lang="en-US" dirty="0"/>
          </a:p>
          <a:p>
            <a:r>
              <a:rPr lang="en-US" dirty="0"/>
              <a:t>144 LEDS</a:t>
            </a:r>
          </a:p>
          <a:p>
            <a:r>
              <a:rPr lang="en-US" dirty="0"/>
              <a:t>24 resistors</a:t>
            </a:r>
          </a:p>
          <a:p>
            <a:r>
              <a:rPr lang="en-US" dirty="0"/>
              <a:t>4017 Decade Counter</a:t>
            </a:r>
          </a:p>
          <a:p>
            <a:r>
              <a:rPr lang="en-US" dirty="0"/>
              <a:t>Six 1000 Ohm resistors</a:t>
            </a:r>
          </a:p>
          <a:p>
            <a:r>
              <a:rPr lang="en-US" dirty="0"/>
              <a:t>Six 2N3904 Transistors</a:t>
            </a:r>
          </a:p>
          <a:p>
            <a:r>
              <a:rPr lang="en-US" dirty="0"/>
              <a:t>A long </a:t>
            </a:r>
            <a:r>
              <a:rPr lang="en-US" dirty="0" err="1"/>
              <a:t>Perfboard</a:t>
            </a:r>
            <a:endParaRPr lang="en-US" dirty="0"/>
          </a:p>
          <a:p>
            <a:r>
              <a:rPr lang="en-US" dirty="0"/>
              <a:t>Arduino Uno</a:t>
            </a:r>
          </a:p>
          <a:p>
            <a:r>
              <a:rPr lang="en-US" dirty="0"/>
              <a:t>Three 74HC595 Shift Register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76712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381000"/>
            <a:ext cx="7024744" cy="1143000"/>
          </a:xfrm>
        </p:spPr>
        <p:txBody>
          <a:bodyPr/>
          <a:lstStyle/>
          <a:p>
            <a:r>
              <a:rPr lang="en-US" dirty="0" smtClean="0"/>
              <a:t>Circuit Design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676400"/>
            <a:ext cx="754380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668263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57200"/>
            <a:ext cx="7024744" cy="1143000"/>
          </a:xfrm>
        </p:spPr>
        <p:txBody>
          <a:bodyPr/>
          <a:lstStyle/>
          <a:p>
            <a:r>
              <a:rPr lang="en-US" dirty="0" smtClean="0"/>
              <a:t>Connection of the LED’s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752600"/>
            <a:ext cx="7772400" cy="4689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303263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57200"/>
            <a:ext cx="7024744" cy="1143000"/>
          </a:xfrm>
        </p:spPr>
        <p:txBody>
          <a:bodyPr/>
          <a:lstStyle/>
          <a:p>
            <a:r>
              <a:rPr lang="en-US" dirty="0" smtClean="0"/>
              <a:t>Connection of the LED’s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905000"/>
            <a:ext cx="6777317" cy="3927629"/>
          </a:xfrm>
        </p:spPr>
        <p:txBody>
          <a:bodyPr/>
          <a:lstStyle/>
          <a:p>
            <a:r>
              <a:rPr lang="en-US" dirty="0" smtClean="0"/>
              <a:t>As we saw in the last circuit diagram, all the positive leads of the LED’s in a column have been soldered together which have been given inputs using the shift registers.</a:t>
            </a:r>
          </a:p>
          <a:p>
            <a:pPr marL="68580" indent="0">
              <a:buNone/>
            </a:pPr>
            <a:endParaRPr lang="en-US" dirty="0" smtClean="0"/>
          </a:p>
          <a:p>
            <a:r>
              <a:rPr lang="en-US" dirty="0" smtClean="0"/>
              <a:t>The negative leads of the LED’s in a row have been soldered together , which have been given input using the decade counter.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8458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685800"/>
            <a:ext cx="7024744" cy="1143000"/>
          </a:xfrm>
        </p:spPr>
        <p:txBody>
          <a:bodyPr/>
          <a:lstStyle/>
          <a:p>
            <a:r>
              <a:rPr lang="en-US" dirty="0" smtClean="0"/>
              <a:t>Working of the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2057400"/>
            <a:ext cx="6777317" cy="3775229"/>
          </a:xfrm>
        </p:spPr>
        <p:txBody>
          <a:bodyPr/>
          <a:lstStyle/>
          <a:p>
            <a:pPr marL="68580" indent="0">
              <a:buNone/>
            </a:pP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A.   </a:t>
            </a:r>
            <a:r>
              <a:rPr lang="en-US" dirty="0" smtClean="0"/>
              <a:t>4017 Decade Counter</a:t>
            </a:r>
          </a:p>
          <a:p>
            <a:pPr marL="68580" indent="0">
              <a:buNone/>
            </a:pPr>
            <a:endParaRPr lang="en-US" dirty="0" smtClean="0"/>
          </a:p>
          <a:p>
            <a:pPr lvl="1"/>
            <a:r>
              <a:rPr lang="en-IN" sz="1800" dirty="0"/>
              <a:t>The </a:t>
            </a:r>
            <a:r>
              <a:rPr lang="en-IN" sz="1800" dirty="0" smtClean="0"/>
              <a:t>4017 decade </a:t>
            </a:r>
            <a:r>
              <a:rPr lang="en-IN" sz="1800" dirty="0"/>
              <a:t>counter has ten outputs which go HIGH in sequence when a source of pulses is connected to the CLOCK input and when suitable logic levels are applied to the RESET and ENABLE inputs</a:t>
            </a:r>
            <a:r>
              <a:rPr lang="en-IN" sz="1800" dirty="0" smtClean="0"/>
              <a:t>.</a:t>
            </a:r>
          </a:p>
          <a:p>
            <a:pPr marL="365760" lvl="1" indent="0">
              <a:buNone/>
            </a:pPr>
            <a:endParaRPr lang="en-IN" sz="1800" dirty="0" smtClean="0"/>
          </a:p>
          <a:p>
            <a:pPr lvl="1"/>
            <a:r>
              <a:rPr lang="en-IN" sz="1800" dirty="0" smtClean="0"/>
              <a:t>We use </a:t>
            </a:r>
            <a:r>
              <a:rPr lang="en-IN" sz="1800" dirty="0"/>
              <a:t>the 4017 decade counter to scan the rows, and </a:t>
            </a:r>
            <a:r>
              <a:rPr lang="en-IN" sz="1800" dirty="0" smtClean="0"/>
              <a:t>it </a:t>
            </a:r>
            <a:r>
              <a:rPr lang="en-IN" sz="1800" dirty="0"/>
              <a:t>can scan up to 10 rows with it because </a:t>
            </a:r>
            <a:r>
              <a:rPr lang="en-IN" sz="1800" dirty="0" smtClean="0"/>
              <a:t>it has only </a:t>
            </a:r>
            <a:r>
              <a:rPr lang="en-IN" sz="1800" dirty="0"/>
              <a:t>10 outputs but to control it </a:t>
            </a:r>
            <a:r>
              <a:rPr lang="en-IN" sz="1800" dirty="0" smtClean="0"/>
              <a:t>we </a:t>
            </a:r>
            <a:r>
              <a:rPr lang="en-IN" sz="1800" dirty="0"/>
              <a:t>need only 2 pins.</a:t>
            </a:r>
            <a:endParaRPr lang="en-IN" sz="1800" dirty="0" smtClean="0"/>
          </a:p>
          <a:p>
            <a:pPr lvl="1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3696857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685800"/>
            <a:ext cx="7024744" cy="1143000"/>
          </a:xfrm>
        </p:spPr>
        <p:txBody>
          <a:bodyPr/>
          <a:lstStyle/>
          <a:p>
            <a:r>
              <a:rPr lang="en-US" dirty="0" smtClean="0"/>
              <a:t>Working of the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2057400"/>
            <a:ext cx="6777317" cy="3962400"/>
          </a:xfrm>
        </p:spPr>
        <p:txBody>
          <a:bodyPr>
            <a:normAutofit lnSpcReduction="10000"/>
          </a:bodyPr>
          <a:lstStyle/>
          <a:p>
            <a:pPr marL="68580" indent="0">
              <a:buNone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B.   </a:t>
            </a:r>
            <a:r>
              <a:rPr lang="en-US" dirty="0"/>
              <a:t>74HC595 Shift Register</a:t>
            </a:r>
          </a:p>
          <a:p>
            <a:pPr marL="68580" indent="0">
              <a:buNone/>
            </a:pPr>
            <a:endParaRPr lang="en-US" b="1" dirty="0" smtClean="0"/>
          </a:p>
          <a:p>
            <a:pPr lvl="1"/>
            <a:r>
              <a:rPr lang="en-IN" sz="1800" dirty="0" smtClean="0"/>
              <a:t>The</a:t>
            </a:r>
            <a:r>
              <a:rPr lang="en-IN" sz="1800" dirty="0"/>
              <a:t> 74HC595 shift register has an 8 bit storage register and an 8 bit shift register. Data is written to the shift register serially, then latched onto the storage register. The storage register then controls 8 output lines.</a:t>
            </a:r>
            <a:endParaRPr lang="en-IN" sz="1800" dirty="0" smtClean="0"/>
          </a:p>
          <a:p>
            <a:pPr marL="365760" lvl="1" indent="0">
              <a:buNone/>
            </a:pPr>
            <a:endParaRPr lang="en-IN" sz="1800" dirty="0" smtClean="0"/>
          </a:p>
          <a:p>
            <a:pPr lvl="1"/>
            <a:r>
              <a:rPr lang="en-IN" sz="1800" dirty="0"/>
              <a:t>W</a:t>
            </a:r>
            <a:r>
              <a:rPr lang="en-IN" sz="1800" dirty="0" smtClean="0"/>
              <a:t>e </a:t>
            </a:r>
            <a:r>
              <a:rPr lang="en-IN" sz="1800" dirty="0"/>
              <a:t>have </a:t>
            </a:r>
            <a:r>
              <a:rPr lang="en-IN" sz="1800" dirty="0" smtClean="0"/>
              <a:t>used 3 </a:t>
            </a:r>
            <a:r>
              <a:rPr lang="en-IN" sz="1800" dirty="0"/>
              <a:t>shift registers which multiply the number of outputs and save lots of </a:t>
            </a:r>
            <a:r>
              <a:rPr lang="en-IN" sz="1800" dirty="0"/>
              <a:t>A</a:t>
            </a:r>
            <a:r>
              <a:rPr lang="en-IN" sz="1800" dirty="0" smtClean="0"/>
              <a:t>rduino </a:t>
            </a:r>
            <a:r>
              <a:rPr lang="en-IN" sz="1800" dirty="0"/>
              <a:t>pins.</a:t>
            </a:r>
            <a:r>
              <a:rPr lang="en-IN" sz="1800" dirty="0"/>
              <a:t/>
            </a:r>
            <a:br>
              <a:rPr lang="en-IN" sz="1800" dirty="0"/>
            </a:br>
            <a:r>
              <a:rPr lang="en-IN" sz="1800" dirty="0"/>
              <a:t>Each shift register has 8 outputs and </a:t>
            </a:r>
            <a:r>
              <a:rPr lang="en-IN" sz="1800" dirty="0" smtClean="0"/>
              <a:t>we </a:t>
            </a:r>
            <a:r>
              <a:rPr lang="en-IN" sz="1800" dirty="0"/>
              <a:t>only need 3 </a:t>
            </a:r>
            <a:r>
              <a:rPr lang="en-IN" sz="1800" dirty="0"/>
              <a:t>A</a:t>
            </a:r>
            <a:r>
              <a:rPr lang="en-IN" sz="1800" dirty="0" smtClean="0"/>
              <a:t>rduino </a:t>
            </a:r>
            <a:r>
              <a:rPr lang="en-IN" sz="1800" dirty="0"/>
              <a:t>pins to control almost an limited numbers of shift registers.</a:t>
            </a:r>
            <a:endParaRPr lang="en-IN" sz="1800" dirty="0" smtClean="0"/>
          </a:p>
          <a:p>
            <a:pPr lvl="1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0922467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685800"/>
            <a:ext cx="7024744" cy="1143000"/>
          </a:xfrm>
        </p:spPr>
        <p:txBody>
          <a:bodyPr/>
          <a:lstStyle/>
          <a:p>
            <a:r>
              <a:rPr lang="en-US" dirty="0" smtClean="0"/>
              <a:t>Working of the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2057400"/>
            <a:ext cx="6777317" cy="3962400"/>
          </a:xfrm>
        </p:spPr>
        <p:txBody>
          <a:bodyPr>
            <a:normAutofit/>
          </a:bodyPr>
          <a:lstStyle/>
          <a:p>
            <a:pPr marL="525780" indent="-457200">
              <a:buAutoNum type="alphaUcPeriod" startAt="3"/>
            </a:pPr>
            <a:r>
              <a:rPr lang="en-US" dirty="0" smtClean="0"/>
              <a:t>Programming the Display</a:t>
            </a:r>
          </a:p>
          <a:p>
            <a:pPr marL="68580" indent="0">
              <a:buNone/>
            </a:pPr>
            <a:endParaRPr lang="en-US" b="1" dirty="0" smtClean="0"/>
          </a:p>
          <a:p>
            <a:pPr lvl="1"/>
            <a:r>
              <a:rPr lang="en-IN" sz="1800" dirty="0" smtClean="0"/>
              <a:t>Arduino Uno has been used to upload the code and give instructions to the ICs.</a:t>
            </a:r>
          </a:p>
          <a:p>
            <a:pPr marL="365760" lvl="1" indent="0">
              <a:buNone/>
            </a:pPr>
            <a:endParaRPr lang="en-IN" sz="1800" dirty="0" smtClean="0"/>
          </a:p>
          <a:p>
            <a:pPr lvl="1"/>
            <a:r>
              <a:rPr lang="en-IN" sz="1800" dirty="0"/>
              <a:t>W</a:t>
            </a:r>
            <a:r>
              <a:rPr lang="en-IN" sz="1800" dirty="0" smtClean="0"/>
              <a:t>e </a:t>
            </a:r>
            <a:r>
              <a:rPr lang="en-IN" sz="1800" dirty="0"/>
              <a:t>have </a:t>
            </a:r>
            <a:r>
              <a:rPr lang="en-IN" sz="1800" dirty="0" smtClean="0"/>
              <a:t>made a code generator in Microsoft Excel which generates code corresponding to the character given by the user.</a:t>
            </a:r>
          </a:p>
          <a:p>
            <a:pPr lvl="1"/>
            <a:endParaRPr lang="en-IN" sz="1800" dirty="0"/>
          </a:p>
          <a:p>
            <a:pPr lvl="1"/>
            <a:r>
              <a:rPr lang="en-IN" sz="1800" dirty="0" smtClean="0"/>
              <a:t> We </a:t>
            </a:r>
            <a:r>
              <a:rPr lang="en-IN" sz="1800" dirty="0"/>
              <a:t>have </a:t>
            </a:r>
            <a:r>
              <a:rPr lang="en-IN" sz="1800" dirty="0" smtClean="0"/>
              <a:t>made a </a:t>
            </a:r>
            <a:r>
              <a:rPr lang="en-IN" sz="1800" dirty="0"/>
              <a:t>program that gets a word or a sentence from the </a:t>
            </a:r>
            <a:r>
              <a:rPr lang="en-IN" sz="1800" dirty="0"/>
              <a:t>A</a:t>
            </a:r>
            <a:r>
              <a:rPr lang="en-IN" sz="1800" dirty="0" smtClean="0"/>
              <a:t>rduino </a:t>
            </a:r>
            <a:r>
              <a:rPr lang="en-IN" sz="1800" dirty="0"/>
              <a:t>IDE serial monitor and displays it on the </a:t>
            </a:r>
            <a:r>
              <a:rPr lang="en-IN" sz="1800" dirty="0" smtClean="0"/>
              <a:t>matrix.</a:t>
            </a:r>
          </a:p>
          <a:p>
            <a:pPr lvl="1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816979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112</TotalTime>
  <Words>291</Words>
  <Application>Microsoft Office PowerPoint</Application>
  <PresentationFormat>On-screen Show (4:3)</PresentationFormat>
  <Paragraphs>47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Austin</vt:lpstr>
      <vt:lpstr>24x6 LED Display Matrix</vt:lpstr>
      <vt:lpstr>About the Project</vt:lpstr>
      <vt:lpstr>Components Required</vt:lpstr>
      <vt:lpstr>Circuit Design</vt:lpstr>
      <vt:lpstr>Connection of the LED’s</vt:lpstr>
      <vt:lpstr>Connection of the LED’s</vt:lpstr>
      <vt:lpstr>Working of the Project</vt:lpstr>
      <vt:lpstr>Working of the Project</vt:lpstr>
      <vt:lpstr>Working of the Project</vt:lpstr>
      <vt:lpstr>Extension Plans</vt:lpstr>
      <vt:lpstr>Thank You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24x6 LED Display Matrix</dc:title>
  <dc:creator>Yash Srivastava</dc:creator>
  <cp:lastModifiedBy>Yash Srivastava</cp:lastModifiedBy>
  <cp:revision>21</cp:revision>
  <dcterms:created xsi:type="dcterms:W3CDTF">2016-05-10T16:35:33Z</dcterms:created>
  <dcterms:modified xsi:type="dcterms:W3CDTF">2016-05-11T11:59:16Z</dcterms:modified>
</cp:coreProperties>
</file>