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5" r:id="rId3"/>
    <p:sldId id="296" r:id="rId4"/>
    <p:sldId id="294" r:id="rId5"/>
    <p:sldId id="282" r:id="rId6"/>
    <p:sldId id="286" r:id="rId7"/>
    <p:sldId id="283" r:id="rId8"/>
    <p:sldId id="284" r:id="rId9"/>
    <p:sldId id="285" r:id="rId10"/>
    <p:sldId id="287" r:id="rId11"/>
    <p:sldId id="288" r:id="rId12"/>
    <p:sldId id="290" r:id="rId13"/>
    <p:sldId id="293" r:id="rId14"/>
    <p:sldId id="289" r:id="rId15"/>
    <p:sldId id="291" r:id="rId16"/>
    <p:sldId id="292" r:id="rId17"/>
    <p:sldId id="256" r:id="rId18"/>
    <p:sldId id="258" r:id="rId19"/>
    <p:sldId id="260" r:id="rId20"/>
    <p:sldId id="262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6" r:id="rId32"/>
    <p:sldId id="277" r:id="rId33"/>
    <p:sldId id="278" r:id="rId34"/>
    <p:sldId id="279" r:id="rId35"/>
    <p:sldId id="280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700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fr-FR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fr-FR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3BA1-3489-4FF0-B2FF-1D16E2FD48CB}" type="datetimeFigureOut">
              <a:rPr lang="fr-FR" smtClean="0"/>
              <a:pPr/>
              <a:t>12/01/2016</a:t>
            </a:fld>
            <a:endParaRPr lang="fr-FR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934E-347B-46CA-9CA3-AFE011E67B3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Základné časti </a:t>
            </a:r>
            <a:r>
              <a:rPr lang="sk-SK" dirty="0" err="1" smtClean="0"/>
              <a:t>routra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Router</a:t>
            </a:r>
            <a:r>
              <a:rPr lang="sk-SK" dirty="0" smtClean="0"/>
              <a:t> je vlastne počítač. </a:t>
            </a:r>
          </a:p>
          <a:p>
            <a:r>
              <a:rPr lang="sk-SK" dirty="0" smtClean="0"/>
              <a:t>Jeho hlavnou úlohou je hľadať najlepšiu cestu pre </a:t>
            </a:r>
            <a:r>
              <a:rPr lang="sk-SK" dirty="0" err="1" smtClean="0"/>
              <a:t>pakety</a:t>
            </a:r>
            <a:r>
              <a:rPr lang="sk-SK" dirty="0" smtClean="0"/>
              <a:t>.</a:t>
            </a:r>
          </a:p>
          <a:p>
            <a:r>
              <a:rPr lang="sk-SK" dirty="0" smtClean="0"/>
              <a:t>Obsahuje: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smtClean="0"/>
              <a:t>CPU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smtClean="0"/>
              <a:t>Pamäte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smtClean="0"/>
              <a:t>IOS</a:t>
            </a:r>
          </a:p>
          <a:p>
            <a:pPr lvl="1">
              <a:buFont typeface="Courier New" pitchFamily="49" charset="0"/>
              <a:buChar char="o"/>
            </a:pPr>
            <a:r>
              <a:rPr lang="sk-SK" dirty="0" smtClean="0"/>
              <a:t>Rozhrania (porty)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sk-SK" b="1" dirty="0" smtClean="0"/>
              <a:t>	Globálny konfiguračný režim – </a:t>
            </a:r>
            <a:r>
              <a:rPr lang="sk-SK" b="1" dirty="0" err="1" smtClean="0"/>
              <a:t>global</a:t>
            </a:r>
            <a:r>
              <a:rPr lang="sk-SK" b="1" dirty="0" smtClean="0"/>
              <a:t> </a:t>
            </a:r>
            <a:r>
              <a:rPr lang="sk-SK" b="1" dirty="0" err="1" smtClean="0"/>
              <a:t>configuration</a:t>
            </a:r>
            <a:r>
              <a:rPr lang="sk-SK" b="1" dirty="0" smtClean="0"/>
              <a:t> </a:t>
            </a:r>
            <a:r>
              <a:rPr lang="sk-SK" b="1" dirty="0" err="1" smtClean="0"/>
              <a:t>mode</a:t>
            </a:r>
            <a:endParaRPr lang="sk-SK" dirty="0" smtClean="0"/>
          </a:p>
          <a:p>
            <a:r>
              <a:rPr lang="sk-SK" dirty="0" smtClean="0"/>
              <a:t>Umožňuje prechod do ďalších špeciálnych konfiguračných režimov</a:t>
            </a:r>
          </a:p>
          <a:p>
            <a:r>
              <a:rPr lang="sk-SK" dirty="0" smtClean="0"/>
              <a:t>Príkazy </a:t>
            </a:r>
            <a:r>
              <a:rPr lang="sk-SK" dirty="0" err="1" smtClean="0"/>
              <a:t>hostname</a:t>
            </a:r>
            <a:r>
              <a:rPr lang="sk-SK" dirty="0" smtClean="0"/>
              <a:t>, nastavenie hesiel, </a:t>
            </a:r>
            <a:r>
              <a:rPr lang="sk-SK" dirty="0" err="1" smtClean="0"/>
              <a:t>banner</a:t>
            </a:r>
            <a:endParaRPr lang="sk-SK" dirty="0" smtClean="0"/>
          </a:p>
          <a:p>
            <a:r>
              <a:rPr lang="sk-SK" dirty="0" err="1" smtClean="0"/>
              <a:t>Router</a:t>
            </a:r>
            <a:r>
              <a:rPr lang="sk-SK" dirty="0" smtClean="0"/>
              <a:t> (</a:t>
            </a:r>
            <a:r>
              <a:rPr lang="sk-SK" dirty="0" err="1" smtClean="0"/>
              <a:t>config</a:t>
            </a:r>
            <a:r>
              <a:rPr lang="sk-SK" dirty="0" smtClean="0"/>
              <a:t>)# </a:t>
            </a:r>
          </a:p>
          <a:p>
            <a:pPr lvl="0"/>
            <a:r>
              <a:rPr lang="sk-SK" dirty="0" smtClean="0"/>
              <a:t>Umožňuje prechod do ďalších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b="1" dirty="0" smtClean="0"/>
              <a:t>špeciálnych konfiguračných režimov</a:t>
            </a:r>
            <a:r>
              <a:rPr lang="sk-SK" dirty="0" smtClean="0"/>
              <a:t>:</a:t>
            </a:r>
          </a:p>
          <a:p>
            <a:pPr lvl="0"/>
            <a:r>
              <a:rPr lang="sk-SK" dirty="0" smtClean="0"/>
              <a:t>Konfigurácia rozhrania 	– </a:t>
            </a:r>
            <a:r>
              <a:rPr lang="sk-SK" dirty="0" err="1" smtClean="0"/>
              <a:t>interface</a:t>
            </a:r>
            <a:endParaRPr lang="sk-SK" dirty="0" smtClean="0"/>
          </a:p>
          <a:p>
            <a:pPr lvl="0"/>
            <a:r>
              <a:rPr lang="sk-SK" dirty="0" smtClean="0"/>
              <a:t>Konfigurácia konzoly 	– </a:t>
            </a:r>
            <a:r>
              <a:rPr lang="sk-SK" dirty="0" err="1" smtClean="0"/>
              <a:t>line</a:t>
            </a:r>
            <a:r>
              <a:rPr lang="sk-SK" dirty="0" smtClean="0"/>
              <a:t> </a:t>
            </a:r>
            <a:r>
              <a:rPr lang="sk-SK" dirty="0" err="1" smtClean="0"/>
              <a:t>console</a:t>
            </a:r>
            <a:endParaRPr lang="sk-SK" dirty="0" smtClean="0"/>
          </a:p>
          <a:p>
            <a:pPr lvl="0"/>
            <a:r>
              <a:rPr lang="sk-SK" dirty="0" smtClean="0"/>
              <a:t>Konfigurácia </a:t>
            </a:r>
            <a:r>
              <a:rPr lang="sk-SK" dirty="0" err="1" smtClean="0"/>
              <a:t>virt</a:t>
            </a:r>
            <a:r>
              <a:rPr lang="sk-SK" dirty="0" smtClean="0"/>
              <a:t>. terminálu	 – </a:t>
            </a:r>
            <a:r>
              <a:rPr lang="sk-SK" dirty="0" err="1" smtClean="0"/>
              <a:t>line</a:t>
            </a:r>
            <a:r>
              <a:rPr lang="sk-SK" dirty="0" smtClean="0"/>
              <a:t> </a:t>
            </a:r>
            <a:r>
              <a:rPr lang="sk-SK" dirty="0" err="1" smtClean="0"/>
              <a:t>vty</a:t>
            </a:r>
            <a:endParaRPr lang="sk-SK" dirty="0" smtClean="0"/>
          </a:p>
          <a:p>
            <a:pPr lvl="0"/>
            <a:r>
              <a:rPr lang="sk-SK" dirty="0" smtClean="0"/>
              <a:t>Konfigurácia protokolu	 – </a:t>
            </a:r>
            <a:r>
              <a:rPr lang="sk-SK" dirty="0" err="1" smtClean="0"/>
              <a:t>router</a:t>
            </a:r>
            <a:endParaRPr lang="sk-SK" dirty="0" smtClean="0"/>
          </a:p>
          <a:p>
            <a:r>
              <a:rPr lang="sk-SK" dirty="0" smtClean="0"/>
              <a:t>Napr. </a:t>
            </a:r>
            <a:r>
              <a:rPr lang="sk-SK" dirty="0" err="1" smtClean="0"/>
              <a:t>Router</a:t>
            </a:r>
            <a:r>
              <a:rPr lang="sk-SK" dirty="0" smtClean="0"/>
              <a:t> (</a:t>
            </a:r>
            <a:r>
              <a:rPr lang="sk-SK" dirty="0" err="1" smtClean="0"/>
              <a:t>config-if</a:t>
            </a:r>
            <a:r>
              <a:rPr lang="sk-SK" dirty="0" smtClean="0"/>
              <a:t>)#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Postup pri bootovaní </a:t>
            </a:r>
            <a:r>
              <a:rPr lang="sk-SK" b="1" dirty="0" err="1" smtClean="0"/>
              <a:t>routra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Po zapnutí </a:t>
            </a:r>
            <a:r>
              <a:rPr lang="sk-SK" dirty="0" err="1" smtClean="0"/>
              <a:t>routra</a:t>
            </a:r>
            <a:r>
              <a:rPr lang="sk-SK" dirty="0" smtClean="0"/>
              <a:t> sa vykonáva </a:t>
            </a:r>
            <a:r>
              <a:rPr lang="sk-SK" dirty="0" err="1" smtClean="0"/>
              <a:t>power-on</a:t>
            </a:r>
            <a:r>
              <a:rPr lang="sk-SK" dirty="0" smtClean="0"/>
              <a:t> </a:t>
            </a:r>
            <a:r>
              <a:rPr lang="sk-SK" dirty="0" err="1" smtClean="0"/>
              <a:t>self</a:t>
            </a:r>
            <a:r>
              <a:rPr lang="sk-SK" dirty="0" smtClean="0"/>
              <a:t> test (POST), diagnostika základných funkcií CPU, pamäte a sieťových portov. </a:t>
            </a:r>
            <a:br>
              <a:rPr lang="sk-SK" dirty="0" smtClean="0"/>
            </a:br>
            <a:r>
              <a:rPr lang="sk-SK" dirty="0" smtClean="0"/>
              <a:t>Po POST prebieha: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Spustí sa </a:t>
            </a:r>
            <a:r>
              <a:rPr lang="sk-SK" dirty="0" err="1" smtClean="0"/>
              <a:t>bootstrap</a:t>
            </a:r>
            <a:endParaRPr lang="sk-SK" dirty="0" smtClean="0"/>
          </a:p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Natiahne sa IOS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Spustí sa konfiguračný súbor.  Ak nevie nájsť konfiguračný súbor, zavedie sa </a:t>
            </a:r>
            <a:r>
              <a:rPr lang="sk-SK" dirty="0" err="1" smtClean="0"/>
              <a:t>setup</a:t>
            </a:r>
            <a:r>
              <a:rPr lang="sk-SK" dirty="0" smtClean="0"/>
              <a:t> mód.</a:t>
            </a:r>
          </a:p>
          <a:p>
            <a:pPr marL="514350" indent="-514350">
              <a:buNone/>
            </a:pPr>
            <a:r>
              <a:rPr lang="sk-SK" dirty="0" smtClean="0"/>
              <a:t>	Ukončenie sprievodcu je možné cez </a:t>
            </a:r>
            <a:r>
              <a:rPr lang="sk-SK" b="1" dirty="0" err="1" smtClean="0"/>
              <a:t>Ctrl+C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cisc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655272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Obsah a tvorba smerovacej tabuľky</a:t>
            </a:r>
            <a:br>
              <a:rPr lang="sk-SK" b="1" dirty="0" smtClean="0"/>
            </a:br>
            <a:endParaRPr lang="sk-SK" dirty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46964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en-US" dirty="0" err="1" smtClean="0"/>
              <a:t>Obsahuje</a:t>
            </a:r>
            <a:r>
              <a:rPr lang="en-US" dirty="0" smtClean="0"/>
              <a:t>:</a:t>
            </a:r>
            <a:endParaRPr lang="sk-SK" dirty="0" smtClean="0"/>
          </a:p>
          <a:p>
            <a:pPr lvl="0"/>
            <a:r>
              <a:rPr lang="en-US" dirty="0" err="1" smtClean="0"/>
              <a:t>Priamo</a:t>
            </a:r>
            <a:r>
              <a:rPr lang="en-US" dirty="0" smtClean="0"/>
              <a:t> </a:t>
            </a:r>
            <a:r>
              <a:rPr lang="en-US" dirty="0" err="1" smtClean="0"/>
              <a:t>pripojené</a:t>
            </a:r>
            <a:r>
              <a:rPr lang="en-US" dirty="0" smtClean="0"/>
              <a:t> </a:t>
            </a:r>
            <a:r>
              <a:rPr lang="en-US" dirty="0" err="1" smtClean="0"/>
              <a:t>siete</a:t>
            </a:r>
            <a:r>
              <a:rPr lang="en-US" dirty="0" smtClean="0"/>
              <a:t> - C connected</a:t>
            </a:r>
            <a:endParaRPr lang="sk-SK" dirty="0" smtClean="0"/>
          </a:p>
          <a:p>
            <a:pPr lvl="0"/>
            <a:r>
              <a:rPr lang="en-US" dirty="0" err="1" smtClean="0"/>
              <a:t>Vzdialené</a:t>
            </a:r>
            <a:r>
              <a:rPr lang="en-US" dirty="0" smtClean="0"/>
              <a:t> </a:t>
            </a:r>
            <a:r>
              <a:rPr lang="en-US" dirty="0" err="1" smtClean="0"/>
              <a:t>siete</a:t>
            </a:r>
            <a:r>
              <a:rPr lang="en-US" dirty="0" smtClean="0"/>
              <a:t> </a:t>
            </a:r>
            <a:endParaRPr lang="sk-SK" dirty="0" smtClean="0"/>
          </a:p>
          <a:p>
            <a:pPr lvl="1">
              <a:buNone/>
            </a:pPr>
            <a:r>
              <a:rPr lang="sk-SK" dirty="0" smtClean="0"/>
              <a:t> </a:t>
            </a:r>
            <a:r>
              <a:rPr lang="en-US" dirty="0" err="1" smtClean="0"/>
              <a:t>statické</a:t>
            </a:r>
            <a:r>
              <a:rPr lang="en-US" dirty="0" smtClean="0"/>
              <a:t> </a:t>
            </a:r>
            <a:r>
              <a:rPr lang="en-US" dirty="0" err="1" smtClean="0"/>
              <a:t>smerovanie</a:t>
            </a:r>
            <a:r>
              <a:rPr lang="en-US" dirty="0" smtClean="0"/>
              <a:t> -	S</a:t>
            </a:r>
            <a:endParaRPr lang="sk-SK" dirty="0" smtClean="0"/>
          </a:p>
          <a:p>
            <a:pPr lvl="1">
              <a:buNone/>
            </a:pPr>
            <a:r>
              <a:rPr lang="en-US" dirty="0" err="1" smtClean="0"/>
              <a:t>dynamické</a:t>
            </a:r>
            <a:r>
              <a:rPr lang="en-US" dirty="0" smtClean="0"/>
              <a:t> </a:t>
            </a:r>
            <a:r>
              <a:rPr lang="en-US" dirty="0" err="1" smtClean="0"/>
              <a:t>smerovanie</a:t>
            </a:r>
            <a:r>
              <a:rPr lang="en-US" dirty="0" smtClean="0"/>
              <a:t>  - </a:t>
            </a:r>
            <a:r>
              <a:rPr lang="en-US" dirty="0" err="1" smtClean="0"/>
              <a:t>skratka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en-US" dirty="0" smtClean="0"/>
              <a:t>	R, D,O</a:t>
            </a:r>
            <a:endParaRPr lang="sk-SK" dirty="0" smtClean="0"/>
          </a:p>
          <a:p>
            <a:pPr lvl="0"/>
            <a:r>
              <a:rPr lang="sk-SK" dirty="0" smtClean="0"/>
              <a:t>Adresa a maska siete</a:t>
            </a:r>
          </a:p>
          <a:p>
            <a:pPr lvl="0"/>
            <a:r>
              <a:rPr lang="sk-SK" dirty="0" err="1" smtClean="0"/>
              <a:t>Next</a:t>
            </a:r>
            <a:r>
              <a:rPr lang="sk-SK" dirty="0" smtClean="0"/>
              <a:t> hop</a:t>
            </a:r>
          </a:p>
          <a:p>
            <a:pPr lvl="0"/>
            <a:r>
              <a:rPr lang="sk-SK" dirty="0" err="1" smtClean="0"/>
              <a:t>Outgoing</a:t>
            </a:r>
            <a:r>
              <a:rPr lang="sk-SK" dirty="0" smtClean="0"/>
              <a:t> </a:t>
            </a:r>
            <a:r>
              <a:rPr lang="sk-SK" dirty="0" err="1" smtClean="0"/>
              <a:t>interface</a:t>
            </a:r>
            <a:endParaRPr lang="sk-SK" dirty="0" smtClean="0"/>
          </a:p>
          <a:p>
            <a:pPr lvl="0"/>
            <a:r>
              <a:rPr lang="en-US" dirty="0" smtClean="0"/>
              <a:t>[ 1/0]</a:t>
            </a:r>
            <a:endParaRPr lang="sk-SK" dirty="0" smtClean="0"/>
          </a:p>
          <a:p>
            <a:pPr lvl="1">
              <a:buNone/>
            </a:pPr>
            <a:r>
              <a:rPr lang="en-US" dirty="0" smtClean="0"/>
              <a:t>1 </a:t>
            </a:r>
            <a:r>
              <a:rPr lang="en-US" dirty="0" err="1" smtClean="0"/>
              <a:t>administratívna</a:t>
            </a:r>
            <a:r>
              <a:rPr lang="en-US" dirty="0" smtClean="0"/>
              <a:t> </a:t>
            </a:r>
            <a:r>
              <a:rPr lang="en-US" dirty="0" err="1" smtClean="0"/>
              <a:t>vzdialenosť</a:t>
            </a:r>
            <a:r>
              <a:rPr lang="en-US" dirty="0" smtClean="0"/>
              <a:t> – </a:t>
            </a:r>
            <a:r>
              <a:rPr lang="en-US" dirty="0" err="1" smtClean="0"/>
              <a:t>ohodnotenie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sk-SK" dirty="0" smtClean="0"/>
              <a:t>-čím menšie, tým </a:t>
            </a:r>
            <a:r>
              <a:rPr lang="sk-SK" dirty="0" err="1" smtClean="0"/>
              <a:t>dvôverihodnejšie</a:t>
            </a:r>
            <a:endParaRPr lang="sk-SK" dirty="0" smtClean="0"/>
          </a:p>
          <a:p>
            <a:pPr lvl="1">
              <a:buNone/>
            </a:pPr>
            <a:r>
              <a:rPr lang="en-US" dirty="0" smtClean="0"/>
              <a:t>0 </a:t>
            </a:r>
            <a:r>
              <a:rPr lang="en-US" dirty="0" err="1" smtClean="0"/>
              <a:t>metrika</a:t>
            </a:r>
            <a:r>
              <a:rPr lang="en-US" dirty="0" smtClean="0"/>
              <a:t> = </a:t>
            </a:r>
            <a:r>
              <a:rPr lang="en-US" dirty="0" err="1" smtClean="0"/>
              <a:t>ohodnotenie</a:t>
            </a:r>
            <a:r>
              <a:rPr lang="en-US" dirty="0" smtClean="0"/>
              <a:t> </a:t>
            </a:r>
            <a:r>
              <a:rPr lang="en-US" dirty="0" err="1" smtClean="0"/>
              <a:t>cesty</a:t>
            </a:r>
            <a:r>
              <a:rPr lang="sk-SK" dirty="0" smtClean="0"/>
              <a:t>-vzdialenosť do </a:t>
            </a:r>
            <a:r>
              <a:rPr lang="sk-SK"/>
              <a:t>danej siete- -čím 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Dynamické protokoly zabezpečujú: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 smtClean="0"/>
              <a:t>Automatické preskúmanie siete</a:t>
            </a:r>
          </a:p>
          <a:p>
            <a:pPr lvl="0"/>
            <a:r>
              <a:rPr lang="sk-SK" dirty="0" smtClean="0"/>
              <a:t>Aktualizáciu smerovacích tabuliek – vyberú cestu s najmenšou metrikou</a:t>
            </a:r>
          </a:p>
          <a:p>
            <a:endParaRPr lang="sk-SK" dirty="0" smtClean="0"/>
          </a:p>
          <a:p>
            <a:r>
              <a:rPr lang="sk-SK" dirty="0" smtClean="0"/>
              <a:t>Ak existuje viac ciest s rovnakou najmenšou metrikou, dá sa použiť </a:t>
            </a:r>
            <a:r>
              <a:rPr lang="sk-SK" b="1" dirty="0" err="1" smtClean="0"/>
              <a:t>load</a:t>
            </a:r>
            <a:r>
              <a:rPr lang="sk-SK" b="1" dirty="0" smtClean="0"/>
              <a:t> </a:t>
            </a:r>
            <a:r>
              <a:rPr lang="sk-SK" b="1" dirty="0" err="1" smtClean="0"/>
              <a:t>balancing</a:t>
            </a:r>
            <a:r>
              <a:rPr lang="sk-SK" dirty="0" smtClean="0"/>
              <a:t> – vyvažovanie </a:t>
            </a:r>
            <a:r>
              <a:rPr lang="sk-SK" dirty="0" smtClean="0"/>
              <a:t>záťaže, posiela raz tam raz tam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Princípy vytvárania tabuľky</a:t>
            </a:r>
            <a:r>
              <a:rPr lang="sk-SK" dirty="0" smtClean="0"/>
              <a:t> – Zinin: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844825"/>
            <a:ext cx="8013576" cy="4320479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Každý </a:t>
            </a:r>
            <a:r>
              <a:rPr lang="sk-SK" dirty="0" err="1" smtClean="0"/>
              <a:t>router</a:t>
            </a:r>
            <a:r>
              <a:rPr lang="sk-SK" dirty="0" smtClean="0"/>
              <a:t> sa rozhoduje sám podľa svojej smerovacej tabuľky.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Ak má nejaký </a:t>
            </a:r>
            <a:r>
              <a:rPr lang="sk-SK" dirty="0" err="1" smtClean="0"/>
              <a:t>router</a:t>
            </a:r>
            <a:r>
              <a:rPr lang="sk-SK" dirty="0" smtClean="0"/>
              <a:t> nejakú informáciu vo svojej tabuľke, neznamená to, že aj ostatné </a:t>
            </a:r>
            <a:r>
              <a:rPr lang="sk-SK" dirty="0" err="1" smtClean="0"/>
              <a:t>routre</a:t>
            </a:r>
            <a:r>
              <a:rPr lang="sk-SK" dirty="0" smtClean="0"/>
              <a:t> majú tú istú informáciu</a:t>
            </a:r>
          </a:p>
          <a:p>
            <a:pPr marL="514350" lvl="0" indent="-514350">
              <a:buFont typeface="+mj-lt"/>
              <a:buAutoNum type="arabicPeriod"/>
            </a:pPr>
            <a:r>
              <a:rPr lang="sk-SK" dirty="0" smtClean="0"/>
              <a:t>Cesta z jednej siete do druhej nemusí byť rovnaká ako cesta opačná –to sa nazýva asymetrický </a:t>
            </a:r>
            <a:r>
              <a:rPr lang="sk-SK" dirty="0" err="1" smtClean="0"/>
              <a:t>routing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Činnosť </a:t>
            </a:r>
            <a:r>
              <a:rPr lang="sk-SK" dirty="0" err="1" smtClean="0"/>
              <a:t>routra</a:t>
            </a:r>
            <a:endParaRPr lang="fr-FR" dirty="0"/>
          </a:p>
        </p:txBody>
      </p:sp>
      <p:graphicFrame>
        <p:nvGraphicFramePr>
          <p:cNvPr id="8" name="Zástupný symbol obsahu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MAC adresa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IP adresa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CRC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539552" y="227687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dirty="0" err="1" smtClean="0"/>
              <a:t>Dekapsulácia</a:t>
            </a:r>
            <a:r>
              <a:rPr lang="sk-SK" sz="2400" dirty="0" smtClean="0"/>
              <a:t> – oddelí hlavičku rámca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Smerovanie - na základe cieľovej IP nájde v tabuľke </a:t>
            </a:r>
            <a:r>
              <a:rPr lang="sk-SK" sz="2400" dirty="0" err="1" smtClean="0"/>
              <a:t>next</a:t>
            </a:r>
            <a:r>
              <a:rPr lang="sk-SK" sz="2400" dirty="0" smtClean="0"/>
              <a:t> hop, ktorý použije pre cieľovú sieť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 err="1" smtClean="0"/>
              <a:t>Enkapsulácia</a:t>
            </a:r>
            <a:r>
              <a:rPr lang="sk-SK" sz="2400" dirty="0" smtClean="0"/>
              <a:t> – </a:t>
            </a:r>
            <a:r>
              <a:rPr lang="sk-SK" sz="2400" dirty="0" err="1" smtClean="0"/>
              <a:t>zapúzdri</a:t>
            </a:r>
            <a:r>
              <a:rPr lang="sk-SK" sz="2400" dirty="0" smtClean="0"/>
              <a:t> </a:t>
            </a:r>
            <a:r>
              <a:rPr lang="sk-SK" sz="2400" dirty="0" err="1" smtClean="0"/>
              <a:t>paket</a:t>
            </a:r>
            <a:r>
              <a:rPr lang="sk-SK" sz="2400" dirty="0" smtClean="0"/>
              <a:t> do nového rámca a pošle na príslušný port = prepínanie </a:t>
            </a:r>
            <a:r>
              <a:rPr lang="sk-SK" sz="2400" dirty="0" err="1" smtClean="0"/>
              <a:t>paketov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Typy správ: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err="1" smtClean="0"/>
              <a:t>Unicast</a:t>
            </a:r>
            <a:r>
              <a:rPr lang="sk-SK" sz="2400" dirty="0" smtClean="0"/>
              <a:t> – smerové vysielanie, medzi dvomi  PC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err="1" smtClean="0"/>
              <a:t>Broadcast</a:t>
            </a:r>
            <a:r>
              <a:rPr lang="sk-SK" sz="2400" dirty="0" smtClean="0"/>
              <a:t> – </a:t>
            </a:r>
            <a:r>
              <a:rPr lang="sk-SK" sz="2400" dirty="0" err="1" smtClean="0"/>
              <a:t>všesmerové</a:t>
            </a:r>
            <a:r>
              <a:rPr lang="sk-SK" sz="2400" dirty="0" smtClean="0"/>
              <a:t> vysielanie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err="1" smtClean="0"/>
              <a:t>Multicast</a:t>
            </a:r>
            <a:r>
              <a:rPr lang="sk-SK" sz="2400" dirty="0" smtClean="0"/>
              <a:t> – viacsmerové, skupinové vysielanie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Router</a:t>
            </a:r>
            <a:r>
              <a:rPr lang="sk-SK" dirty="0" smtClean="0">
                <a:solidFill>
                  <a:srgbClr val="FF0000"/>
                </a:solidFill>
              </a:rPr>
              <a:t> oddeľuje </a:t>
            </a:r>
            <a:r>
              <a:rPr lang="sk-SK" dirty="0" err="1" smtClean="0">
                <a:solidFill>
                  <a:srgbClr val="FF0000"/>
                </a:solidFill>
              </a:rPr>
              <a:t>broadcastové</a:t>
            </a:r>
            <a:r>
              <a:rPr lang="sk-SK" dirty="0" smtClean="0">
                <a:solidFill>
                  <a:srgbClr val="FF0000"/>
                </a:solidFill>
              </a:rPr>
              <a:t> domény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00388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234" y="1340768"/>
            <a:ext cx="4017214" cy="381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395536" y="5445224"/>
            <a:ext cx="842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b="1" dirty="0" smtClean="0">
              <a:solidFill>
                <a:srgbClr val="FF6600"/>
              </a:solidFill>
              <a:sym typeface="Wingdings" pitchFamily="2" charset="2"/>
            </a:endParaRPr>
          </a:p>
          <a:p>
            <a:r>
              <a:rPr lang="sk-SK" sz="2400" dirty="0" err="1" smtClean="0"/>
              <a:t>Broadcast</a:t>
            </a:r>
            <a:r>
              <a:rPr lang="sk-SK" sz="2400" dirty="0" smtClean="0"/>
              <a:t> </a:t>
            </a:r>
            <a:r>
              <a:rPr lang="sk-SK" sz="2400" dirty="0" err="1" smtClean="0"/>
              <a:t>storm</a:t>
            </a:r>
            <a:r>
              <a:rPr lang="sk-SK" sz="2400" dirty="0" smtClean="0"/>
              <a:t>  - stav, keď </a:t>
            </a:r>
            <a:r>
              <a:rPr lang="sk-SK" sz="2400" dirty="0" err="1" smtClean="0"/>
              <a:t>switche</a:t>
            </a:r>
            <a:r>
              <a:rPr lang="sk-SK" sz="2400" dirty="0" smtClean="0"/>
              <a:t> nekontrolovane šíria rámce </a:t>
            </a:r>
            <a:r>
              <a:rPr lang="en-US" sz="2400" dirty="0" smtClean="0"/>
              <a:t>do </a:t>
            </a:r>
            <a:r>
              <a:rPr lang="sk-SK" sz="2400" dirty="0" smtClean="0"/>
              <a:t>do </a:t>
            </a:r>
            <a:r>
              <a:rPr lang="en-US" sz="2400" dirty="0" smtClean="0"/>
              <a:t>v</a:t>
            </a:r>
            <a:r>
              <a:rPr lang="sk-SK" sz="2400" smtClean="0"/>
              <a:t>š</a:t>
            </a:r>
            <a:r>
              <a:rPr lang="en-US" sz="2400" smtClean="0"/>
              <a:t>et</a:t>
            </a:r>
            <a:r>
              <a:rPr lang="sk-SK" sz="2400" dirty="0" smtClean="0"/>
              <a:t>kých smerov =</a:t>
            </a:r>
            <a:r>
              <a:rPr lang="en-US" sz="2400" dirty="0" smtClean="0"/>
              <a:t>&gt; </a:t>
            </a:r>
            <a:r>
              <a:rPr lang="en-US" sz="2400" dirty="0" err="1"/>
              <a:t>z</a:t>
            </a:r>
            <a:r>
              <a:rPr lang="en-US" sz="2400" dirty="0" err="1" smtClean="0"/>
              <a:t>ahltenie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Broadcastová</a:t>
            </a:r>
            <a:r>
              <a:rPr lang="sk-SK" dirty="0" smtClean="0"/>
              <a:t> doména </a:t>
            </a:r>
            <a:br>
              <a:rPr lang="sk-SK" dirty="0" smtClean="0"/>
            </a:br>
            <a:r>
              <a:rPr lang="sk-SK" dirty="0" smtClean="0"/>
              <a:t>1 sieť = 1 </a:t>
            </a:r>
            <a:r>
              <a:rPr lang="sk-SK" dirty="0" err="1" smtClean="0"/>
              <a:t>broadcastová</a:t>
            </a:r>
            <a:r>
              <a:rPr lang="sk-SK" dirty="0" smtClean="0"/>
              <a:t> doména</a:t>
            </a:r>
            <a:endParaRPr lang="fr-FR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Broadcast do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844824"/>
            <a:ext cx="440055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symbol obsahu 4" descr="vnutro_smerovac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50825" y="981075"/>
            <a:ext cx="8485188" cy="5400675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782757" y="332656"/>
            <a:ext cx="2967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sz="4400" dirty="0" smtClean="0">
                <a:latin typeface="+mj-lt"/>
                <a:ea typeface="+mj-ea"/>
                <a:cs typeface="+mj-cs"/>
              </a:rPr>
              <a:t>Popis </a:t>
            </a:r>
            <a:r>
              <a:rPr lang="sk-SK" sz="4400" dirty="0" err="1" smtClean="0">
                <a:latin typeface="+mj-lt"/>
                <a:ea typeface="+mj-ea"/>
                <a:cs typeface="+mj-cs"/>
              </a:rPr>
              <a:t>routra</a:t>
            </a:r>
            <a:endParaRPr lang="sk-SK" sz="44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</a:t>
            </a:r>
            <a:r>
              <a:rPr lang="sk-SK" dirty="0" err="1" smtClean="0"/>
              <a:t>Limited</a:t>
            </a:r>
            <a:r>
              <a:rPr lang="sk-SK" dirty="0" smtClean="0"/>
              <a:t> = obmedzený </a:t>
            </a:r>
            <a:r>
              <a:rPr lang="sk-SK" dirty="0" err="1" smtClean="0"/>
              <a:t>broadcast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obmedzený na všetkých </a:t>
            </a:r>
            <a:r>
              <a:rPr lang="sk-SK" dirty="0" err="1" smtClean="0"/>
              <a:t>hostov</a:t>
            </a:r>
            <a:r>
              <a:rPr lang="sk-SK" dirty="0" smtClean="0"/>
              <a:t> v aktuálnej LAN, </a:t>
            </a:r>
            <a:r>
              <a:rPr lang="sk-SK" dirty="0" err="1" smtClean="0"/>
              <a:t>router</a:t>
            </a:r>
            <a:r>
              <a:rPr lang="sk-SK" dirty="0" smtClean="0"/>
              <a:t> ho </a:t>
            </a:r>
            <a:r>
              <a:rPr lang="sk-SK" dirty="0" err="1" smtClean="0"/>
              <a:t>neprepošle</a:t>
            </a:r>
            <a:r>
              <a:rPr lang="sk-SK" dirty="0" smtClean="0"/>
              <a:t> do iných sietí</a:t>
            </a:r>
            <a:endParaRPr lang="fr-FR" dirty="0"/>
          </a:p>
        </p:txBody>
      </p:sp>
      <p:sp>
        <p:nvSpPr>
          <p:cNvPr id="5" name="BlokTextu 4"/>
          <p:cNvSpPr txBox="1"/>
          <p:nvPr/>
        </p:nvSpPr>
        <p:spPr>
          <a:xfrm>
            <a:off x="1187624" y="515719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 10.1.1.2</a:t>
            </a:r>
          </a:p>
          <a:p>
            <a:r>
              <a:rPr lang="sk-SK" dirty="0" smtClean="0"/>
              <a:t>D 255.255.255.255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7495357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 </a:t>
            </a:r>
            <a:r>
              <a:rPr lang="sk-SK" dirty="0" err="1" smtClean="0"/>
              <a:t>Directed</a:t>
            </a:r>
            <a:r>
              <a:rPr lang="sk-SK" dirty="0" smtClean="0"/>
              <a:t> </a:t>
            </a:r>
            <a:r>
              <a:rPr lang="sk-SK" dirty="0" err="1" smtClean="0"/>
              <a:t>broadcast</a:t>
            </a:r>
            <a:r>
              <a:rPr lang="sk-SK" dirty="0" smtClean="0"/>
              <a:t> = </a:t>
            </a:r>
            <a:r>
              <a:rPr lang="sk-SK" dirty="0" err="1" smtClean="0"/>
              <a:t>smerovateľný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Je určený všetkým </a:t>
            </a:r>
            <a:r>
              <a:rPr lang="sk-SK" sz="2800" dirty="0" err="1" smtClean="0"/>
              <a:t>hostom</a:t>
            </a:r>
            <a:r>
              <a:rPr lang="sk-SK" sz="2800" dirty="0" smtClean="0"/>
              <a:t> v inej LAN, než v ktorej sa nachádzame. Putuje cez všetky </a:t>
            </a:r>
            <a:r>
              <a:rPr lang="sk-SK" sz="2800" dirty="0" err="1" smtClean="0"/>
              <a:t>routre</a:t>
            </a:r>
            <a:r>
              <a:rPr lang="sk-SK" sz="2800" dirty="0" smtClean="0"/>
              <a:t> v sieti až na ten, ktorý má priamo pripojenú želanú vzdialenú LAN. Až ten rozpozná, že ide o </a:t>
            </a:r>
            <a:r>
              <a:rPr lang="sk-SK" sz="2800" dirty="0" err="1" smtClean="0"/>
              <a:t>broadcast</a:t>
            </a:r>
            <a:r>
              <a:rPr lang="sk-SK" sz="2800" dirty="0" smtClean="0"/>
              <a:t> a implicitne ho </a:t>
            </a:r>
            <a:r>
              <a:rPr lang="sk-SK" sz="2800" dirty="0" err="1" smtClean="0"/>
              <a:t>neprepošle</a:t>
            </a:r>
            <a:r>
              <a:rPr lang="sk-SK" sz="2800" dirty="0" smtClean="0"/>
              <a:t>, ale môže byť nakonfigurovaný tak, že áno</a:t>
            </a:r>
          </a:p>
          <a:p>
            <a:r>
              <a:rPr lang="sk-SK" sz="2800" dirty="0" err="1" smtClean="0"/>
              <a:t>ip</a:t>
            </a:r>
            <a:r>
              <a:rPr lang="sk-SK" sz="2800" dirty="0" smtClean="0"/>
              <a:t> </a:t>
            </a:r>
            <a:r>
              <a:rPr lang="sk-SK" sz="2800" dirty="0" err="1" smtClean="0"/>
              <a:t>directed</a:t>
            </a:r>
            <a:r>
              <a:rPr lang="sk-SK" sz="2800" dirty="0" smtClean="0"/>
              <a:t> – </a:t>
            </a:r>
            <a:r>
              <a:rPr lang="sk-SK" sz="2800" dirty="0" err="1" smtClean="0"/>
              <a:t>broadcast</a:t>
            </a:r>
            <a:r>
              <a:rPr lang="sk-SK" sz="2800" dirty="0" smtClean="0"/>
              <a:t> na príslušnom rozhraní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11560" y="3429000"/>
            <a:ext cx="85800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S 10.1.1.2</a:t>
            </a:r>
          </a:p>
          <a:p>
            <a:r>
              <a:rPr lang="sk-SK" sz="2400" dirty="0" smtClean="0"/>
              <a:t>D 192.168.2.255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Router</a:t>
            </a:r>
            <a:r>
              <a:rPr lang="sk-SK" sz="2400" dirty="0" smtClean="0"/>
              <a:t> B ho </a:t>
            </a:r>
            <a:r>
              <a:rPr lang="sk-SK" sz="2400" dirty="0" err="1" smtClean="0"/>
              <a:t>prepošle</a:t>
            </a:r>
            <a:r>
              <a:rPr lang="sk-SK" sz="2400" dirty="0" smtClean="0"/>
              <a:t> do siete 192.168.2.0/24, ak má na porte F0/1 </a:t>
            </a:r>
          </a:p>
          <a:p>
            <a:r>
              <a:rPr lang="sk-SK" sz="2400" dirty="0" smtClean="0"/>
              <a:t>nakonfigurovaný príkaz </a:t>
            </a:r>
            <a:r>
              <a:rPr lang="sk-SK" sz="2400" dirty="0" err="1" smtClean="0"/>
              <a:t>ip</a:t>
            </a:r>
            <a:r>
              <a:rPr lang="sk-SK" sz="2400" dirty="0" smtClean="0"/>
              <a:t> </a:t>
            </a:r>
            <a:r>
              <a:rPr lang="sk-SK" sz="2400" dirty="0" err="1" smtClean="0"/>
              <a:t>directed-broadcast</a:t>
            </a:r>
            <a:endParaRPr lang="fr-FR" sz="2400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494587" cy="236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sk-SK" dirty="0" smtClean="0"/>
              <a:t>Konfigurácia rozhraní</a:t>
            </a:r>
            <a:endParaRPr lang="fr-FR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676456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sk-SK" b="1" dirty="0" smtClean="0">
                <a:solidFill>
                  <a:srgbClr val="FF0000"/>
                </a:solidFill>
              </a:rPr>
              <a:t>LAN prepojenie </a:t>
            </a:r>
            <a:r>
              <a:rPr lang="sk-SK" dirty="0" smtClean="0"/>
              <a:t>– </a:t>
            </a:r>
            <a:r>
              <a:rPr lang="sk-SK" sz="2400" dirty="0" smtClean="0"/>
              <a:t>cez </a:t>
            </a:r>
            <a:r>
              <a:rPr lang="sk-SK" sz="2400" dirty="0" err="1" smtClean="0"/>
              <a:t>Ethernet</a:t>
            </a:r>
            <a:r>
              <a:rPr lang="sk-SK" sz="2400" dirty="0" smtClean="0"/>
              <a:t> alebo </a:t>
            </a:r>
            <a:r>
              <a:rPr lang="sk-SK" sz="2400" dirty="0" err="1" smtClean="0"/>
              <a:t>FastEthernet</a:t>
            </a:r>
            <a:r>
              <a:rPr lang="sk-SK" sz="2400" dirty="0" smtClean="0"/>
              <a:t> rozhranie</a:t>
            </a:r>
          </a:p>
          <a:p>
            <a:pPr marL="514350" indent="-514350">
              <a:buNone/>
            </a:pPr>
            <a:r>
              <a:rPr lang="sk-SK" sz="2400" dirty="0" smtClean="0"/>
              <a:t>Kábel UTP </a:t>
            </a:r>
            <a:r>
              <a:rPr lang="sk-SK" sz="2400" dirty="0" err="1" smtClean="0"/>
              <a:t>Unshielded</a:t>
            </a:r>
            <a:r>
              <a:rPr lang="sk-SK" sz="2400" dirty="0" smtClean="0"/>
              <a:t> </a:t>
            </a:r>
            <a:r>
              <a:rPr lang="sk-SK" sz="2400" dirty="0" err="1" smtClean="0"/>
              <a:t>twisted</a:t>
            </a:r>
            <a:r>
              <a:rPr lang="sk-SK" sz="2400" dirty="0" smtClean="0"/>
              <a:t> </a:t>
            </a:r>
            <a:r>
              <a:rPr lang="sk-SK" sz="2400" dirty="0" err="1" smtClean="0"/>
              <a:t>pair</a:t>
            </a:r>
            <a:endParaRPr lang="sk-SK" sz="2400" dirty="0" smtClean="0"/>
          </a:p>
          <a:p>
            <a:pPr marL="514350" indent="-514350">
              <a:buNone/>
            </a:pPr>
            <a:r>
              <a:rPr lang="sk-SK" sz="2400" dirty="0" smtClean="0"/>
              <a:t>Konektor RJ 45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62289"/>
              </p:ext>
            </p:extLst>
          </p:nvPr>
        </p:nvGraphicFramePr>
        <p:xfrm>
          <a:off x="395536" y="3717032"/>
          <a:ext cx="38163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Rastrový obrázek" r:id="rId3" imgW="1886213" imgH="1057423" progId="PBrush">
                  <p:embed/>
                </p:oleObj>
              </mc:Choice>
              <mc:Fallback>
                <p:oleObj name="Rastrový obrázek" r:id="rId3" imgW="1886213" imgH="105742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17032"/>
                        <a:ext cx="38163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932040" y="3717032"/>
          <a:ext cx="3817938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Rastrový obrázek" r:id="rId5" imgW="1819529" imgH="1019048" progId="PBrush">
                  <p:embed/>
                </p:oleObj>
              </mc:Choice>
              <mc:Fallback>
                <p:oleObj name="Rastrový obrázek" r:id="rId5" imgW="1819529" imgH="101904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717032"/>
                        <a:ext cx="3817938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23528" y="332656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Do 1 </a:t>
            </a:r>
            <a:r>
              <a:rPr lang="sk-SK" sz="2400" dirty="0" err="1" smtClean="0"/>
              <a:t>Gb</a:t>
            </a:r>
            <a:r>
              <a:rPr lang="sk-SK" sz="2400" dirty="0" smtClean="0"/>
              <a:t> sa používajú na prenos len 2 páry - 2. a 3.</a:t>
            </a:r>
          </a:p>
          <a:p>
            <a:r>
              <a:rPr lang="sk-SK" sz="2400" dirty="0" smtClean="0"/>
              <a:t>Od 1 </a:t>
            </a:r>
            <a:r>
              <a:rPr lang="sk-SK" sz="2400" dirty="0" err="1" smtClean="0"/>
              <a:t>Gb</a:t>
            </a:r>
            <a:r>
              <a:rPr lang="sk-SK" sz="2400" dirty="0" smtClean="0"/>
              <a:t> a vyššie už všetky 4</a:t>
            </a:r>
          </a:p>
          <a:p>
            <a:endParaRPr lang="sk-SK" sz="2400" dirty="0" smtClean="0"/>
          </a:p>
          <a:p>
            <a:r>
              <a:rPr lang="sk-SK" sz="2400" dirty="0" smtClean="0">
                <a:solidFill>
                  <a:srgbClr val="FF0000"/>
                </a:solidFill>
              </a:rPr>
              <a:t>Typy káblov:</a:t>
            </a:r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Priamy kábel – </a:t>
            </a:r>
            <a:r>
              <a:rPr lang="sk-SK" sz="2400" dirty="0" err="1" smtClean="0"/>
              <a:t>straight</a:t>
            </a:r>
            <a:r>
              <a:rPr lang="sk-SK" sz="2400" dirty="0" smtClean="0"/>
              <a:t> – </a:t>
            </a:r>
            <a:r>
              <a:rPr lang="sk-SK" sz="2400" dirty="0" err="1" smtClean="0"/>
              <a:t>through</a:t>
            </a:r>
            <a:endParaRPr lang="sk-SK" sz="2400" dirty="0" smtClean="0"/>
          </a:p>
          <a:p>
            <a:r>
              <a:rPr lang="sk-SK" sz="2400" dirty="0" smtClean="0"/>
              <a:t>Obidva konce sú zapojené podľa štandardu TIA 568A alebo TIA T568B</a:t>
            </a:r>
          </a:p>
          <a:p>
            <a:r>
              <a:rPr lang="sk-SK" sz="2400" dirty="0" smtClean="0"/>
              <a:t>Prepája logicky rôzne zariadenia (DCE – DTE)</a:t>
            </a:r>
          </a:p>
          <a:p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Prekrížený kábel – </a:t>
            </a:r>
            <a:r>
              <a:rPr lang="sk-SK" sz="2400" dirty="0" err="1" smtClean="0"/>
              <a:t>Crossover</a:t>
            </a:r>
            <a:endParaRPr lang="sk-SK" sz="2400" dirty="0" smtClean="0"/>
          </a:p>
          <a:p>
            <a:r>
              <a:rPr lang="sk-SK" sz="2400" dirty="0" smtClean="0"/>
              <a:t>Jeden koniec je zapojený podľa štandardu TIA 568A a druhý podľa TIA T568B</a:t>
            </a:r>
          </a:p>
          <a:p>
            <a:r>
              <a:rPr lang="sk-SK" sz="2400" dirty="0" smtClean="0"/>
              <a:t>Prepája logicky rovnaké zariadenia ( DCE – DCE, DTE – DTE)</a:t>
            </a:r>
          </a:p>
          <a:p>
            <a:endParaRPr lang="sk-SK" sz="2400" dirty="0" smtClean="0"/>
          </a:p>
          <a:p>
            <a:pPr>
              <a:buFont typeface="Arial" pitchFamily="34" charset="0"/>
              <a:buChar char="•"/>
            </a:pPr>
            <a:r>
              <a:rPr lang="sk-SK" sz="2400" dirty="0" smtClean="0"/>
              <a:t>Prevrátený kábel – </a:t>
            </a:r>
            <a:r>
              <a:rPr lang="sk-SK" sz="2400" dirty="0" err="1" smtClean="0"/>
              <a:t>Rollover</a:t>
            </a:r>
            <a:endParaRPr lang="sk-SK" sz="2400" dirty="0" smtClean="0"/>
          </a:p>
          <a:p>
            <a:r>
              <a:rPr lang="sk-SK" sz="2400" dirty="0" smtClean="0"/>
              <a:t>Prepojené sú páry na protiľahlých koncoch: 1 – 8, 2 – 7, atď.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476672"/>
            <a:ext cx="8693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Typy rozhraní:</a:t>
            </a:r>
          </a:p>
          <a:p>
            <a:endParaRPr lang="sk-SK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MDI </a:t>
            </a:r>
            <a:r>
              <a:rPr lang="sk-SK" sz="2400" dirty="0" err="1" smtClean="0"/>
              <a:t>Media</a:t>
            </a:r>
            <a:r>
              <a:rPr lang="sk-SK" sz="2400" dirty="0" smtClean="0"/>
              <a:t> </a:t>
            </a:r>
            <a:r>
              <a:rPr lang="sk-SK" sz="2400" dirty="0" err="1" smtClean="0"/>
              <a:t>Dependent</a:t>
            </a:r>
            <a:r>
              <a:rPr lang="sk-SK" sz="2400" dirty="0" smtClean="0"/>
              <a:t> </a:t>
            </a:r>
            <a:r>
              <a:rPr lang="sk-SK" sz="2400" dirty="0" err="1" smtClean="0"/>
              <a:t>Interface</a:t>
            </a:r>
            <a:r>
              <a:rPr lang="sk-SK" sz="2400" dirty="0" smtClean="0"/>
              <a:t> – pre priamy kábel</a:t>
            </a:r>
          </a:p>
          <a:p>
            <a:pPr marL="457200" indent="-457200">
              <a:buFont typeface="+mj-lt"/>
              <a:buAutoNum type="arabicPeriod"/>
            </a:pPr>
            <a:endParaRPr lang="sk-SK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MDIX </a:t>
            </a:r>
            <a:r>
              <a:rPr lang="sk-SK" sz="2400" dirty="0" err="1" smtClean="0"/>
              <a:t>Media</a:t>
            </a:r>
            <a:r>
              <a:rPr lang="sk-SK" sz="2400" dirty="0" smtClean="0"/>
              <a:t> </a:t>
            </a:r>
            <a:r>
              <a:rPr lang="sk-SK" sz="2400" dirty="0" err="1" smtClean="0"/>
              <a:t>Dependent</a:t>
            </a:r>
            <a:r>
              <a:rPr lang="sk-SK" sz="2400" dirty="0" smtClean="0"/>
              <a:t> </a:t>
            </a:r>
            <a:r>
              <a:rPr lang="sk-SK" sz="2400" dirty="0" err="1" smtClean="0"/>
              <a:t>Interface</a:t>
            </a:r>
            <a:r>
              <a:rPr lang="sk-SK" sz="2400" dirty="0" smtClean="0"/>
              <a:t> , </a:t>
            </a:r>
            <a:r>
              <a:rPr lang="sk-SK" sz="2400" dirty="0" err="1" smtClean="0"/>
              <a:t>Crossover</a:t>
            </a:r>
            <a:r>
              <a:rPr lang="sk-SK" sz="2400" dirty="0" smtClean="0"/>
              <a:t> – pre krížený kábel</a:t>
            </a:r>
          </a:p>
          <a:p>
            <a:pPr marL="457200" indent="-457200">
              <a:buFont typeface="+mj-lt"/>
              <a:buAutoNum type="arabicPeriod"/>
            </a:pPr>
            <a:endParaRPr lang="sk-SK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sk-SK" sz="2400" dirty="0" smtClean="0"/>
              <a:t>MDI/ MDIX</a:t>
            </a:r>
          </a:p>
          <a:p>
            <a:r>
              <a:rPr lang="sk-SK" sz="2400" dirty="0" smtClean="0"/>
              <a:t>       MDI </a:t>
            </a:r>
            <a:r>
              <a:rPr lang="sk-SK" sz="2400" dirty="0" err="1" smtClean="0"/>
              <a:t>Autodetection</a:t>
            </a:r>
            <a:r>
              <a:rPr lang="sk-SK" sz="2400" dirty="0" smtClean="0"/>
              <a:t> –   rozhranie vie automaticky prehodiť</a:t>
            </a:r>
          </a:p>
          <a:p>
            <a:r>
              <a:rPr lang="sk-SK" sz="2400" dirty="0" smtClean="0"/>
              <a:t>			 páry v kríženom kábli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23528" y="260648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2. WAN prepojenie</a:t>
            </a:r>
          </a:p>
          <a:p>
            <a:endParaRPr lang="sk-SK" sz="3200" b="1" dirty="0" smtClean="0">
              <a:solidFill>
                <a:srgbClr val="FF0000"/>
              </a:solidFill>
            </a:endParaRPr>
          </a:p>
          <a:p>
            <a:r>
              <a:rPr lang="sk-SK" sz="2400" dirty="0" smtClean="0"/>
              <a:t>Sériový kábel</a:t>
            </a:r>
          </a:p>
          <a:p>
            <a:r>
              <a:rPr lang="sk-SK" sz="2400" dirty="0" smtClean="0"/>
              <a:t>Rozhranie  </a:t>
            </a:r>
            <a:r>
              <a:rPr lang="sk-SK" sz="2400" dirty="0" err="1" smtClean="0"/>
              <a:t>Smart</a:t>
            </a:r>
            <a:r>
              <a:rPr lang="sk-SK" sz="2400" dirty="0" smtClean="0"/>
              <a:t> </a:t>
            </a:r>
            <a:r>
              <a:rPr lang="sk-SK" sz="2400" dirty="0" err="1" smtClean="0"/>
              <a:t>Serial</a:t>
            </a:r>
            <a:r>
              <a:rPr lang="sk-SK" sz="2400" dirty="0" smtClean="0"/>
              <a:t>, DB60</a:t>
            </a:r>
          </a:p>
          <a:p>
            <a:endParaRPr lang="sk-SK" sz="2400" dirty="0" smtClean="0"/>
          </a:p>
          <a:p>
            <a:endParaRPr lang="fr-FR" sz="24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35814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492896"/>
            <a:ext cx="1223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6516216" y="407707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DB 60</a:t>
            </a:r>
            <a:endParaRPr lang="fr-FR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4139952" y="386104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 smtClean="0"/>
              <a:t>Smart</a:t>
            </a:r>
            <a:r>
              <a:rPr lang="sk-SK" sz="2400" dirty="0" smtClean="0"/>
              <a:t> </a:t>
            </a:r>
            <a:r>
              <a:rPr lang="sk-SK" sz="2400" dirty="0" err="1" smtClean="0"/>
              <a:t>Serial</a:t>
            </a:r>
            <a:endParaRPr lang="fr-FR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1619672" y="5373216"/>
            <a:ext cx="122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V35 DTE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pPr algn="l"/>
            <a:r>
              <a:rPr lang="sk-SK" sz="3200" dirty="0" smtClean="0"/>
              <a:t>DTE – </a:t>
            </a:r>
            <a:r>
              <a:rPr lang="sk-SK" sz="3200" dirty="0" err="1" smtClean="0"/>
              <a:t>Data</a:t>
            </a:r>
            <a:r>
              <a:rPr lang="sk-SK" sz="3200" dirty="0" smtClean="0"/>
              <a:t> Terminal </a:t>
            </a:r>
            <a:r>
              <a:rPr lang="sk-SK" sz="3200" dirty="0" err="1" smtClean="0"/>
              <a:t>Equipment</a:t>
            </a: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	- ukončovacie zariadenie</a:t>
            </a:r>
            <a:br>
              <a:rPr lang="sk-SK" sz="3200" dirty="0" smtClean="0"/>
            </a:br>
            <a:r>
              <a:rPr lang="sk-SK" sz="3200" dirty="0" smtClean="0"/>
              <a:t>	- PC, </a:t>
            </a:r>
            <a:r>
              <a:rPr lang="sk-SK" sz="3200" dirty="0" err="1" smtClean="0"/>
              <a:t>Ethernetové</a:t>
            </a:r>
            <a:r>
              <a:rPr lang="sk-SK" sz="3200" dirty="0" smtClean="0"/>
              <a:t> rozhranie </a:t>
            </a:r>
            <a:r>
              <a:rPr lang="sk-SK" sz="3200" dirty="0" err="1" smtClean="0"/>
              <a:t>routra</a:t>
            </a: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DCE – </a:t>
            </a:r>
            <a:r>
              <a:rPr lang="sk-SK" sz="3200" dirty="0" err="1" smtClean="0"/>
              <a:t>Data</a:t>
            </a:r>
            <a:r>
              <a:rPr lang="sk-SK" sz="3200" dirty="0" smtClean="0"/>
              <a:t> </a:t>
            </a:r>
            <a:r>
              <a:rPr lang="sk-SK" sz="3200" dirty="0" err="1" smtClean="0"/>
              <a:t>Communication</a:t>
            </a:r>
            <a:r>
              <a:rPr lang="sk-SK" sz="3200" dirty="0" smtClean="0"/>
              <a:t> </a:t>
            </a:r>
            <a:r>
              <a:rPr lang="sk-SK" sz="3200" dirty="0" err="1" smtClean="0"/>
              <a:t>Equipment</a:t>
            </a: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	- komunikačné zariadenie, ktoré umožňuje 	pripojenie do siete</a:t>
            </a:r>
            <a:br>
              <a:rPr lang="sk-SK" sz="3200" dirty="0" smtClean="0"/>
            </a:br>
            <a:r>
              <a:rPr lang="sk-SK" sz="3200" dirty="0" smtClean="0"/>
              <a:t>	- ak je prepojené s DTE, udáva hodinový 	signál pre synchronizáciu dát</a:t>
            </a:r>
            <a:br>
              <a:rPr lang="sk-SK" sz="3200" dirty="0" smtClean="0"/>
            </a:br>
            <a:r>
              <a:rPr lang="sk-SK" sz="3200" dirty="0" smtClean="0"/>
              <a:t>	- </a:t>
            </a:r>
            <a:r>
              <a:rPr lang="sk-SK" sz="3200" dirty="0" err="1" smtClean="0"/>
              <a:t>switch</a:t>
            </a:r>
            <a:r>
              <a:rPr lang="sk-SK" sz="3200" dirty="0" smtClean="0"/>
              <a:t>, hub, AP, modem</a:t>
            </a:r>
            <a:br>
              <a:rPr lang="sk-SK" sz="3200" dirty="0" smtClean="0"/>
            </a:br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b="1" dirty="0" smtClean="0"/>
              <a:t>show </a:t>
            </a:r>
            <a:r>
              <a:rPr lang="sk-SK" sz="3200" b="1" dirty="0" err="1" smtClean="0"/>
              <a:t>controllers</a:t>
            </a:r>
            <a:r>
              <a:rPr lang="sk-SK" sz="3200" b="1" dirty="0" smtClean="0"/>
              <a:t> </a:t>
            </a:r>
            <a:r>
              <a:rPr lang="sk-SK" sz="3200" dirty="0" smtClean="0"/>
              <a:t>– zistíme, či je rozhranie DTE 			 alebo DCE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1520" y="188639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dirty="0" smtClean="0">
                <a:latin typeface="+mj-lt"/>
                <a:ea typeface="+mj-ea"/>
                <a:cs typeface="+mj-cs"/>
              </a:rPr>
              <a:t>Skúmanie rozhraní</a:t>
            </a:r>
          </a:p>
          <a:p>
            <a:endParaRPr lang="sk-SK" sz="2400" b="1" dirty="0" smtClean="0"/>
          </a:p>
          <a:p>
            <a:r>
              <a:rPr lang="sk-SK" sz="2400" b="1" dirty="0" smtClean="0"/>
              <a:t>show </a:t>
            </a:r>
            <a:r>
              <a:rPr lang="sk-SK" sz="2400" b="1" dirty="0" err="1" smtClean="0"/>
              <a:t>interfaces</a:t>
            </a:r>
            <a:endParaRPr lang="sk-SK" sz="2400" b="1" dirty="0" smtClean="0"/>
          </a:p>
          <a:p>
            <a:r>
              <a:rPr lang="sk-SK" sz="2400" b="1" dirty="0" smtClean="0"/>
              <a:t>show </a:t>
            </a:r>
            <a:r>
              <a:rPr lang="sk-SK" sz="2400" b="1" dirty="0" err="1" smtClean="0"/>
              <a:t>interfaces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fa</a:t>
            </a:r>
            <a:r>
              <a:rPr lang="sk-SK" sz="2400" b="1" dirty="0" smtClean="0"/>
              <a:t> 0/1</a:t>
            </a:r>
          </a:p>
          <a:p>
            <a:r>
              <a:rPr lang="sk-SK" sz="2400" b="1" dirty="0" smtClean="0"/>
              <a:t>show </a:t>
            </a:r>
            <a:r>
              <a:rPr lang="sk-SK" sz="2400" b="1" dirty="0" err="1" smtClean="0"/>
              <a:t>ip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interface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brief</a:t>
            </a:r>
            <a:endParaRPr lang="sk-SK" sz="2400" b="1" dirty="0" smtClean="0"/>
          </a:p>
          <a:p>
            <a:r>
              <a:rPr lang="sk-SK" sz="2400" b="1" dirty="0" smtClean="0"/>
              <a:t>show </a:t>
            </a:r>
            <a:r>
              <a:rPr lang="sk-SK" sz="2400" b="1" dirty="0" err="1" smtClean="0"/>
              <a:t>run</a:t>
            </a:r>
            <a:endParaRPr lang="sk-SK" sz="2400" b="1" dirty="0" smtClean="0"/>
          </a:p>
          <a:p>
            <a:endParaRPr lang="sk-SK" sz="2400" b="1" dirty="0" smtClean="0"/>
          </a:p>
          <a:p>
            <a:endParaRPr lang="fr-FR" sz="2400" b="1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9512" y="2924944"/>
          <a:ext cx="8424863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Rastrový obrázek" r:id="rId3" imgW="4885714" imgH="857143" progId="PBrush">
                  <p:embed/>
                </p:oleObj>
              </mc:Choice>
              <mc:Fallback>
                <p:oleObj name="Rastrový obrázek" r:id="rId3" imgW="4885714" imgH="85714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924944"/>
                        <a:ext cx="8424863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lokTextu 3"/>
          <p:cNvSpPr txBox="1"/>
          <p:nvPr/>
        </p:nvSpPr>
        <p:spPr>
          <a:xfrm>
            <a:off x="395536" y="4437112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Rozhranie je </a:t>
            </a:r>
            <a:r>
              <a:rPr lang="sk-SK" sz="2400" dirty="0" err="1" smtClean="0"/>
              <a:t>down</a:t>
            </a:r>
            <a:r>
              <a:rPr lang="sk-SK" sz="2400" dirty="0" smtClean="0"/>
              <a:t> – nie je funkčné médium, treba skontrolovať káble, konfiguráciu na opačnom konci</a:t>
            </a:r>
          </a:p>
          <a:p>
            <a:r>
              <a:rPr lang="sk-SK" sz="2400" dirty="0" smtClean="0"/>
              <a:t>Rozhranie je </a:t>
            </a:r>
            <a:r>
              <a:rPr lang="sk-SK" sz="2400" dirty="0" err="1" smtClean="0"/>
              <a:t>administrativelly</a:t>
            </a:r>
            <a:r>
              <a:rPr lang="sk-SK" sz="2400" dirty="0" smtClean="0"/>
              <a:t> </a:t>
            </a:r>
            <a:r>
              <a:rPr lang="sk-SK" sz="2400" dirty="0" err="1" smtClean="0"/>
              <a:t>down</a:t>
            </a:r>
            <a:r>
              <a:rPr lang="sk-SK" sz="2400" dirty="0" smtClean="0"/>
              <a:t> – je vypnuté</a:t>
            </a:r>
          </a:p>
          <a:p>
            <a:r>
              <a:rPr lang="sk-SK" sz="2400" dirty="0" smtClean="0"/>
              <a:t>Protokol je </a:t>
            </a:r>
            <a:r>
              <a:rPr lang="sk-SK" sz="2400" dirty="0" err="1" smtClean="0"/>
              <a:t>down</a:t>
            </a:r>
            <a:r>
              <a:rPr lang="sk-SK" sz="2400" dirty="0" smtClean="0"/>
              <a:t> -  pri </a:t>
            </a:r>
            <a:r>
              <a:rPr lang="sk-SK" sz="2400" dirty="0" err="1" smtClean="0"/>
              <a:t>Ethernetovom</a:t>
            </a:r>
            <a:r>
              <a:rPr lang="sk-SK" sz="2400" dirty="0" smtClean="0"/>
              <a:t> rozhraní treba skontrolovať, či je dobrý kábel – priamy alebo krížený, pri sériovom rozhraní, či je nastavený </a:t>
            </a:r>
            <a:r>
              <a:rPr lang="sk-SK" sz="2400" dirty="0" err="1" smtClean="0"/>
              <a:t>clock</a:t>
            </a:r>
            <a:r>
              <a:rPr lang="sk-SK" sz="2400" dirty="0" smtClean="0"/>
              <a:t> rate na správnej strana</a:t>
            </a:r>
            <a:endParaRPr lang="fr-FR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5004048" y="23488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Fyzická vrstva               </a:t>
            </a:r>
            <a:r>
              <a:rPr lang="sk-SK" dirty="0" err="1" smtClean="0">
                <a:solidFill>
                  <a:srgbClr val="FF0000"/>
                </a:solidFill>
              </a:rPr>
              <a:t>Datalink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err="1" smtClean="0">
                <a:solidFill>
                  <a:srgbClr val="FF0000"/>
                </a:solidFill>
              </a:rPr>
              <a:t>vrstva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7668344" y="2636912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>
            <a:off x="5148064" y="2636912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Konfigurácia rozhraní</a:t>
            </a:r>
            <a:endParaRPr lang="fr-FR" dirty="0"/>
          </a:p>
        </p:txBody>
      </p:sp>
      <p:sp>
        <p:nvSpPr>
          <p:cNvPr id="5" name="Obdĺžnik 4"/>
          <p:cNvSpPr/>
          <p:nvPr/>
        </p:nvSpPr>
        <p:spPr>
          <a:xfrm>
            <a:off x="395536" y="1268761"/>
            <a:ext cx="8352928" cy="1384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R1(</a:t>
            </a:r>
            <a:r>
              <a:rPr lang="en-US" sz="2800" dirty="0" err="1" smtClean="0"/>
              <a:t>config</a:t>
            </a:r>
            <a:r>
              <a:rPr lang="en-US" sz="2800" dirty="0" smtClean="0"/>
              <a:t>)#interface </a:t>
            </a:r>
            <a:r>
              <a:rPr lang="en-US" sz="2800" dirty="0" err="1" smtClean="0"/>
              <a:t>fastethernet</a:t>
            </a:r>
            <a:r>
              <a:rPr lang="en-US" sz="2800" dirty="0" smtClean="0"/>
              <a:t> 0/0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R1(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</a:t>
            </a:r>
            <a:r>
              <a:rPr lang="en-US" sz="2800" dirty="0" err="1" smtClean="0"/>
              <a:t>ip</a:t>
            </a:r>
            <a:r>
              <a:rPr lang="en-US" sz="2800" dirty="0" smtClean="0"/>
              <a:t> address 172.16.3.1 255.255.255.0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R1(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-if)#no shutdown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23528" y="2924944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*Mar 1 01:16:08.212: %LINK-3-UPDOWN: Interface FastEthernet0/0, changed state to up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*Mar 1 01:16:09.214: %LINEPROTO-5-UPDOWN: Line protocol on Interface FastEthernet0/0, changed state to up</a:t>
            </a:r>
            <a:endParaRPr lang="sk-SK" sz="2400" dirty="0" smtClean="0"/>
          </a:p>
          <a:p>
            <a:pPr>
              <a:buFont typeface="Wingdings" pitchFamily="2" charset="2"/>
              <a:buNone/>
            </a:pPr>
            <a:endParaRPr lang="sk-SK" sz="24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sk-SK" sz="2400" dirty="0" err="1" smtClean="0">
                <a:solidFill>
                  <a:srgbClr val="00B050"/>
                </a:solidFill>
              </a:rPr>
              <a:t>line</a:t>
            </a:r>
            <a:r>
              <a:rPr lang="sk-SK" sz="2400" dirty="0" smtClean="0">
                <a:solidFill>
                  <a:srgbClr val="00B050"/>
                </a:solidFill>
              </a:rPr>
              <a:t> </a:t>
            </a:r>
            <a:r>
              <a:rPr lang="sk-SK" sz="2400" dirty="0" err="1" smtClean="0">
                <a:solidFill>
                  <a:srgbClr val="00B050"/>
                </a:solidFill>
              </a:rPr>
              <a:t>console</a:t>
            </a:r>
            <a:r>
              <a:rPr lang="sk-SK" sz="2400" dirty="0" smtClean="0">
                <a:solidFill>
                  <a:srgbClr val="00B050"/>
                </a:solidFill>
              </a:rPr>
              <a:t> 0</a:t>
            </a:r>
          </a:p>
          <a:p>
            <a:pPr>
              <a:buFont typeface="Wingdings" pitchFamily="2" charset="2"/>
              <a:buNone/>
            </a:pPr>
            <a:r>
              <a:rPr lang="sk-SK" sz="2400" dirty="0" err="1" smtClean="0">
                <a:solidFill>
                  <a:srgbClr val="00B050"/>
                </a:solidFill>
              </a:rPr>
              <a:t>logging</a:t>
            </a:r>
            <a:r>
              <a:rPr lang="sk-SK" sz="2400" dirty="0" smtClean="0">
                <a:solidFill>
                  <a:srgbClr val="00B050"/>
                </a:solidFill>
              </a:rPr>
              <a:t> </a:t>
            </a:r>
            <a:r>
              <a:rPr lang="sk-SK" sz="2400" dirty="0" err="1" smtClean="0">
                <a:solidFill>
                  <a:srgbClr val="00B050"/>
                </a:solidFill>
              </a:rPr>
              <a:t>synchronous</a:t>
            </a:r>
            <a:r>
              <a:rPr lang="sk-SK" sz="2400" dirty="0" smtClean="0">
                <a:solidFill>
                  <a:srgbClr val="00B050"/>
                </a:solidFill>
              </a:rPr>
              <a:t> -</a:t>
            </a:r>
            <a:r>
              <a:rPr lang="sk-SK" sz="2400" dirty="0" smtClean="0"/>
              <a:t> výpisy </a:t>
            </a:r>
            <a:r>
              <a:rPr lang="sk-SK" sz="2400" dirty="0" err="1" smtClean="0"/>
              <a:t>IOSu</a:t>
            </a:r>
            <a:r>
              <a:rPr lang="sk-SK" sz="2400" dirty="0" smtClean="0"/>
              <a:t> nebudú prerušovať príkazy, ktoré píšeme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symbol obsahu 4" descr="zadna_strana_smerovac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7950" y="1766888"/>
            <a:ext cx="8888413" cy="3606800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2951349" y="692696"/>
            <a:ext cx="2967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sz="4400" dirty="0" smtClean="0">
                <a:latin typeface="+mj-lt"/>
                <a:ea typeface="+mj-ea"/>
                <a:cs typeface="+mj-cs"/>
              </a:rPr>
              <a:t>Popis </a:t>
            </a:r>
            <a:r>
              <a:rPr lang="sk-SK" sz="4400" dirty="0" err="1" smtClean="0">
                <a:latin typeface="+mj-lt"/>
                <a:ea typeface="+mj-ea"/>
                <a:cs typeface="+mj-cs"/>
              </a:rPr>
              <a:t>routra</a:t>
            </a:r>
            <a:endParaRPr lang="sk-SK" sz="44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692696"/>
            <a:ext cx="8208912" cy="1384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R2(</a:t>
            </a:r>
            <a:r>
              <a:rPr lang="en-US" sz="2800" dirty="0" err="1" smtClean="0"/>
              <a:t>config</a:t>
            </a:r>
            <a:r>
              <a:rPr lang="en-US" sz="2800" dirty="0" smtClean="0"/>
              <a:t>)#interface serial 0/0</a:t>
            </a:r>
          </a:p>
          <a:p>
            <a:r>
              <a:rPr lang="en-US" sz="2800" dirty="0" smtClean="0"/>
              <a:t>R2(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</a:t>
            </a:r>
            <a:r>
              <a:rPr lang="en-US" sz="2800" dirty="0" err="1" smtClean="0"/>
              <a:t>ip</a:t>
            </a:r>
            <a:r>
              <a:rPr lang="en-US" sz="2800" dirty="0" smtClean="0"/>
              <a:t> address </a:t>
            </a:r>
            <a:r>
              <a:rPr lang="sk-SK" sz="2800" dirty="0" smtClean="0"/>
              <a:t>1</a:t>
            </a:r>
            <a:r>
              <a:rPr lang="en-US" sz="2800" dirty="0" smtClean="0"/>
              <a:t>72.16.2.2 255.255.255.0</a:t>
            </a:r>
          </a:p>
          <a:p>
            <a:r>
              <a:rPr lang="en-US" sz="2800" dirty="0" smtClean="0"/>
              <a:t>R2(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-if)#no shutdown</a:t>
            </a:r>
            <a:endParaRPr lang="en-US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395536" y="2348880"/>
            <a:ext cx="2464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Pre DCE ešte aj:</a:t>
            </a:r>
            <a:endParaRPr lang="fr-FR" sz="2800" dirty="0"/>
          </a:p>
        </p:txBody>
      </p:sp>
      <p:sp>
        <p:nvSpPr>
          <p:cNvPr id="7" name="Obdĺžnik 6"/>
          <p:cNvSpPr/>
          <p:nvPr/>
        </p:nvSpPr>
        <p:spPr>
          <a:xfrm>
            <a:off x="467544" y="2996952"/>
            <a:ext cx="4548105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 smtClean="0"/>
              <a:t>R</a:t>
            </a:r>
            <a:r>
              <a:rPr lang="sk-SK" sz="28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config</a:t>
            </a:r>
            <a:r>
              <a:rPr lang="en-US" sz="2800" dirty="0" smtClean="0"/>
              <a:t>-if)#clock rate 64000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Protokol CDP – Cisco </a:t>
            </a:r>
            <a:r>
              <a:rPr lang="sk-SK" dirty="0" err="1" smtClean="0"/>
              <a:t>Discovery</a:t>
            </a:r>
            <a:r>
              <a:rPr lang="sk-SK" dirty="0" smtClean="0"/>
              <a:t> </a:t>
            </a:r>
            <a:r>
              <a:rPr lang="sk-SK" dirty="0" err="1" smtClean="0"/>
              <a:t>Protocol</a:t>
            </a:r>
            <a:endParaRPr lang="fr-FR" dirty="0"/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Pracuje na 2. vrstve</a:t>
            </a:r>
          </a:p>
          <a:p>
            <a:r>
              <a:rPr lang="sk-SK" dirty="0" smtClean="0"/>
              <a:t>Slúži na zdieľanie informácií o priamo pripojených susedných zariadení na L2 ( </a:t>
            </a:r>
            <a:r>
              <a:rPr lang="sk-SK" dirty="0" err="1" smtClean="0"/>
              <a:t>routre</a:t>
            </a:r>
            <a:r>
              <a:rPr lang="sk-SK" dirty="0" smtClean="0"/>
              <a:t>, </a:t>
            </a:r>
            <a:r>
              <a:rPr lang="sk-SK" dirty="0" err="1" smtClean="0"/>
              <a:t>switche</a:t>
            </a:r>
            <a:r>
              <a:rPr lang="sk-SK" dirty="0" smtClean="0"/>
              <a:t>)– </a:t>
            </a:r>
            <a:r>
              <a:rPr lang="sk-SK" b="1" dirty="0" err="1" smtClean="0"/>
              <a:t>neighbor</a:t>
            </a:r>
            <a:endParaRPr lang="sk-SK" b="1" dirty="0" smtClean="0"/>
          </a:p>
          <a:p>
            <a:r>
              <a:rPr lang="sk-SK" dirty="0" smtClean="0"/>
              <a:t>Cisco proprietárny protokol</a:t>
            </a:r>
          </a:p>
          <a:p>
            <a:r>
              <a:rPr lang="sk-SK" dirty="0" smtClean="0"/>
              <a:t>Zariadenia posielajú periodické správy, </a:t>
            </a:r>
            <a:r>
              <a:rPr lang="sk-SK" dirty="0" err="1" smtClean="0"/>
              <a:t>advertisements</a:t>
            </a:r>
            <a:r>
              <a:rPr lang="sk-SK" dirty="0" smtClean="0"/>
              <a:t>, ktoré obsahujú: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sk-SK" dirty="0" err="1" smtClean="0"/>
              <a:t>Hw</a:t>
            </a:r>
            <a:r>
              <a:rPr lang="sk-SK" dirty="0" smtClean="0"/>
              <a:t> platformu – </a:t>
            </a:r>
            <a:r>
              <a:rPr lang="sk-SK" dirty="0" err="1" smtClean="0"/>
              <a:t>router</a:t>
            </a:r>
            <a:r>
              <a:rPr lang="sk-SK" dirty="0" smtClean="0"/>
              <a:t>/</a:t>
            </a:r>
            <a:r>
              <a:rPr lang="sk-SK" dirty="0" err="1" smtClean="0"/>
              <a:t>switch</a:t>
            </a:r>
            <a:r>
              <a:rPr lang="sk-SK" dirty="0" smtClean="0"/>
              <a:t>, typ</a:t>
            </a:r>
          </a:p>
          <a:p>
            <a:r>
              <a:rPr lang="sk-SK" dirty="0" err="1" smtClean="0"/>
              <a:t>Hostname</a:t>
            </a:r>
            <a:r>
              <a:rPr lang="sk-SK" dirty="0" smtClean="0"/>
              <a:t> zariadenia</a:t>
            </a:r>
          </a:p>
          <a:p>
            <a:r>
              <a:rPr lang="sk-SK" dirty="0" err="1" smtClean="0"/>
              <a:t>ip</a:t>
            </a:r>
            <a:r>
              <a:rPr lang="sk-SK" dirty="0" smtClean="0"/>
              <a:t> adresu a názov rozhrania</a:t>
            </a:r>
          </a:p>
          <a:p>
            <a:r>
              <a:rPr lang="sk-SK" dirty="0" err="1" smtClean="0"/>
              <a:t>Holdtime</a:t>
            </a:r>
            <a:r>
              <a:rPr lang="sk-SK" dirty="0" smtClean="0"/>
              <a:t> – čas, ako dlho si prijímacie zariadenie ponechá </a:t>
            </a:r>
            <a:r>
              <a:rPr lang="sk-SK" dirty="0" err="1" smtClean="0"/>
              <a:t>info</a:t>
            </a:r>
            <a:r>
              <a:rPr lang="sk-SK" dirty="0" smtClean="0"/>
              <a:t> o susedovi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84803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601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0"/>
            <a:ext cx="8611158" cy="371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Vypnutie CDP</a:t>
            </a:r>
            <a:endParaRPr lang="fr-FR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Odporúča sa z hľadiska bezpečnosti</a:t>
            </a:r>
          </a:p>
          <a:p>
            <a:endParaRPr lang="sk-SK" dirty="0" smtClean="0"/>
          </a:p>
          <a:p>
            <a:r>
              <a:rPr lang="sk-SK" dirty="0" smtClean="0"/>
              <a:t>Na celom zariadení: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)#no </a:t>
            </a:r>
            <a:r>
              <a:rPr lang="en-US" dirty="0" err="1" smtClean="0"/>
              <a:t>cdp</a:t>
            </a:r>
            <a:r>
              <a:rPr lang="en-US" dirty="0" smtClean="0"/>
              <a:t> run</a:t>
            </a:r>
            <a:endParaRPr lang="sk-SK" smtClean="0"/>
          </a:p>
          <a:p>
            <a:pPr>
              <a:buNone/>
            </a:pPr>
            <a:endParaRPr lang="sk-SK" smtClean="0"/>
          </a:p>
          <a:p>
            <a:r>
              <a:rPr lang="sk-SK" dirty="0" smtClean="0"/>
              <a:t>Na jednom porte: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-if)#no </a:t>
            </a:r>
            <a:r>
              <a:rPr lang="en-US" dirty="0" err="1" smtClean="0"/>
              <a:t>cdp</a:t>
            </a:r>
            <a:r>
              <a:rPr lang="en-US" dirty="0" smtClean="0"/>
              <a:t> enable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Popis </a:t>
            </a:r>
            <a:r>
              <a:rPr lang="sk-SK" dirty="0" err="1" smtClean="0"/>
              <a:t>routra</a:t>
            </a:r>
            <a:endParaRPr lang="sk-SK" dirty="0"/>
          </a:p>
        </p:txBody>
      </p:sp>
      <p:pic>
        <p:nvPicPr>
          <p:cNvPr id="4" name="Zástupný symbol obsahu 4" descr="hardwar_smerova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2960" y="1600200"/>
            <a:ext cx="66380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sk-SK" b="1" dirty="0" smtClean="0"/>
              <a:t>RAM</a:t>
            </a:r>
            <a:r>
              <a:rPr lang="sk-SK" dirty="0" smtClean="0"/>
              <a:t>  - </a:t>
            </a:r>
            <a:r>
              <a:rPr lang="sk-SK" dirty="0" err="1" smtClean="0"/>
              <a:t>random</a:t>
            </a:r>
            <a:r>
              <a:rPr lang="sk-SK" dirty="0" smtClean="0"/>
              <a:t> </a:t>
            </a:r>
            <a:r>
              <a:rPr lang="sk-SK" dirty="0" err="1" smtClean="0"/>
              <a:t>access</a:t>
            </a:r>
            <a:r>
              <a:rPr lang="sk-SK" dirty="0" smtClean="0"/>
              <a:t> </a:t>
            </a:r>
            <a:r>
              <a:rPr lang="sk-SK" dirty="0" err="1" smtClean="0"/>
              <a:t>memory</a:t>
            </a:r>
            <a:endParaRPr lang="sk-SK" dirty="0" smtClean="0"/>
          </a:p>
          <a:p>
            <a:r>
              <a:rPr lang="sk-SK" dirty="0" smtClean="0"/>
              <a:t>Po vypnutí </a:t>
            </a:r>
            <a:r>
              <a:rPr lang="sk-SK" dirty="0" err="1" smtClean="0"/>
              <a:t>routra</a:t>
            </a:r>
            <a:r>
              <a:rPr lang="sk-SK" dirty="0" smtClean="0"/>
              <a:t> sa obsah zmaže</a:t>
            </a:r>
          </a:p>
          <a:p>
            <a:r>
              <a:rPr lang="sk-SK" dirty="0" smtClean="0"/>
              <a:t>Obsahuje :	</a:t>
            </a:r>
          </a:p>
          <a:p>
            <a:pPr lvl="1"/>
            <a:r>
              <a:rPr lang="sk-SK" dirty="0" smtClean="0"/>
              <a:t>IOS , ktorý sa pri štarte uloží do pamäti </a:t>
            </a:r>
            <a:r>
              <a:rPr lang="sk-SK" dirty="0" err="1" smtClean="0"/>
              <a:t>pamäti</a:t>
            </a:r>
            <a:endParaRPr lang="sk-SK" dirty="0" smtClean="0"/>
          </a:p>
          <a:p>
            <a:pPr lvl="1"/>
            <a:r>
              <a:rPr lang="sk-SK" dirty="0" smtClean="0"/>
              <a:t>aktívny bežiaci konfiguračný súbor </a:t>
            </a:r>
            <a:r>
              <a:rPr lang="sk-SK" dirty="0" err="1" smtClean="0"/>
              <a:t>running-config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 </a:t>
            </a:r>
            <a:r>
              <a:rPr lang="sk-SK" dirty="0" err="1" smtClean="0"/>
              <a:t>buffre</a:t>
            </a:r>
            <a:r>
              <a:rPr lang="sk-SK" dirty="0" smtClean="0"/>
              <a:t> – vyrovnávacia pamäť</a:t>
            </a:r>
          </a:p>
          <a:p>
            <a:pPr lvl="1"/>
            <a:r>
              <a:rPr lang="sk-SK" dirty="0" smtClean="0"/>
              <a:t>tabuľky: </a:t>
            </a:r>
            <a:r>
              <a:rPr lang="sk-SK" dirty="0" err="1" smtClean="0"/>
              <a:t>routovacia</a:t>
            </a:r>
            <a:r>
              <a:rPr lang="sk-SK" dirty="0" smtClean="0"/>
              <a:t>, </a:t>
            </a:r>
            <a:r>
              <a:rPr lang="sk-SK" dirty="0" err="1" smtClean="0"/>
              <a:t>mac-address-table</a:t>
            </a:r>
            <a:r>
              <a:rPr lang="sk-SK" dirty="0" smtClean="0"/>
              <a:t>, </a:t>
            </a:r>
            <a:r>
              <a:rPr lang="sk-SK" dirty="0" err="1" smtClean="0"/>
              <a:t>arp</a:t>
            </a:r>
            <a:r>
              <a:rPr lang="sk-SK" dirty="0" smtClean="0"/>
              <a:t> table..</a:t>
            </a:r>
          </a:p>
          <a:p>
            <a:r>
              <a:rPr lang="sk-SK" dirty="0" smtClean="0"/>
              <a:t>Výpis obsahu: show </a:t>
            </a:r>
            <a:r>
              <a:rPr lang="sk-SK" dirty="0" err="1" smtClean="0"/>
              <a:t>memory</a:t>
            </a:r>
            <a:r>
              <a:rPr lang="sk-SK" dirty="0" smtClean="0"/>
              <a:t>, show </a:t>
            </a:r>
            <a:r>
              <a:rPr lang="sk-SK" dirty="0" err="1" smtClean="0"/>
              <a:t>buffers</a:t>
            </a:r>
            <a:r>
              <a:rPr lang="sk-SK" dirty="0" smtClean="0"/>
              <a:t>, show </a:t>
            </a:r>
            <a:r>
              <a:rPr lang="sk-SK" dirty="0" err="1" smtClean="0"/>
              <a:t>arp</a:t>
            </a:r>
            <a:r>
              <a:rPr lang="sk-SK" dirty="0" smtClean="0"/>
              <a:t>, show </a:t>
            </a:r>
            <a:r>
              <a:rPr lang="sk-SK" dirty="0" err="1" smtClean="0"/>
              <a:t>ip</a:t>
            </a:r>
            <a:r>
              <a:rPr lang="sk-SK" dirty="0" smtClean="0"/>
              <a:t> </a:t>
            </a:r>
            <a:r>
              <a:rPr lang="sk-SK" dirty="0" err="1" smtClean="0"/>
              <a:t>route</a:t>
            </a:r>
            <a:r>
              <a:rPr lang="sk-SK" dirty="0" smtClean="0"/>
              <a:t>, show </a:t>
            </a:r>
            <a:r>
              <a:rPr lang="sk-SK" dirty="0" err="1" smtClean="0"/>
              <a:t>mac-address-table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sk-SK" b="1" dirty="0" smtClean="0"/>
              <a:t>NVRAM</a:t>
            </a:r>
            <a:r>
              <a:rPr lang="sk-SK" dirty="0" smtClean="0"/>
              <a:t> – </a:t>
            </a:r>
            <a:r>
              <a:rPr lang="sk-SK" dirty="0" err="1" smtClean="0"/>
              <a:t>non-volatile</a:t>
            </a:r>
            <a:r>
              <a:rPr lang="sk-SK" dirty="0" smtClean="0"/>
              <a:t> RAM</a:t>
            </a:r>
          </a:p>
          <a:p>
            <a:r>
              <a:rPr lang="sk-SK" dirty="0" smtClean="0"/>
              <a:t>Po vypnutí </a:t>
            </a:r>
            <a:r>
              <a:rPr lang="sk-SK" dirty="0" err="1" smtClean="0"/>
              <a:t>routra</a:t>
            </a:r>
            <a:r>
              <a:rPr lang="sk-SK" dirty="0" smtClean="0"/>
              <a:t> obsah zostane zachovaný</a:t>
            </a:r>
          </a:p>
          <a:p>
            <a:r>
              <a:rPr lang="sk-SK" dirty="0" smtClean="0"/>
              <a:t>Obsahuje štartovací konfiguračný súbor </a:t>
            </a:r>
            <a:r>
              <a:rPr lang="sk-SK" dirty="0" err="1" smtClean="0"/>
              <a:t>startup-config</a:t>
            </a:r>
            <a:endParaRPr lang="sk-SK" dirty="0" smtClean="0"/>
          </a:p>
          <a:p>
            <a:r>
              <a:rPr lang="sk-SK" dirty="0" smtClean="0"/>
              <a:t>Výpis obsahu: show </a:t>
            </a:r>
            <a:r>
              <a:rPr lang="sk-SK" dirty="0" err="1" smtClean="0"/>
              <a:t>startup-config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 </a:t>
            </a:r>
          </a:p>
          <a:p>
            <a:pPr lvl="0">
              <a:buNone/>
            </a:pPr>
            <a:r>
              <a:rPr lang="sk-SK" b="1" dirty="0" err="1" smtClean="0"/>
              <a:t>Flash</a:t>
            </a:r>
            <a:endParaRPr lang="sk-SK" b="1" dirty="0" smtClean="0"/>
          </a:p>
          <a:p>
            <a:r>
              <a:rPr lang="sk-SK" dirty="0" smtClean="0"/>
              <a:t>Po vypnutí </a:t>
            </a:r>
            <a:r>
              <a:rPr lang="sk-SK" dirty="0" err="1" smtClean="0"/>
              <a:t>routra</a:t>
            </a:r>
            <a:r>
              <a:rPr lang="sk-SK" dirty="0" smtClean="0"/>
              <a:t> obsah zostane zachovaný</a:t>
            </a:r>
          </a:p>
          <a:p>
            <a:r>
              <a:rPr lang="sk-SK" dirty="0" smtClean="0"/>
              <a:t>Je v ňom uložený IOS ( </a:t>
            </a:r>
            <a:r>
              <a:rPr lang="sk-SK" dirty="0" err="1" smtClean="0"/>
              <a:t>Internetwork</a:t>
            </a:r>
            <a:r>
              <a:rPr lang="sk-SK" dirty="0" smtClean="0"/>
              <a:t> </a:t>
            </a:r>
            <a:r>
              <a:rPr lang="sk-SK" dirty="0" err="1" smtClean="0"/>
              <a:t>Operating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r>
              <a:rPr lang="sk-SK" dirty="0" smtClean="0"/>
              <a:t>)</a:t>
            </a:r>
          </a:p>
          <a:p>
            <a:r>
              <a:rPr lang="sk-SK" dirty="0" smtClean="0"/>
              <a:t>Môže obsahovať niekoľko obrazov (</a:t>
            </a:r>
            <a:r>
              <a:rPr lang="sk-SK" dirty="0" err="1" smtClean="0"/>
              <a:t>image</a:t>
            </a:r>
            <a:r>
              <a:rPr lang="sk-SK" dirty="0" smtClean="0"/>
              <a:t>) </a:t>
            </a:r>
            <a:r>
              <a:rPr lang="sk-SK" dirty="0" err="1" smtClean="0"/>
              <a:t>IOSu</a:t>
            </a:r>
            <a:endParaRPr lang="sk-SK" dirty="0" smtClean="0"/>
          </a:p>
          <a:p>
            <a:r>
              <a:rPr lang="sk-SK" dirty="0" smtClean="0"/>
              <a:t>Výpis obsahu: show </a:t>
            </a:r>
            <a:r>
              <a:rPr lang="sk-SK" dirty="0" err="1" smtClean="0"/>
              <a:t>flash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lvl="0">
              <a:buNone/>
            </a:pPr>
            <a:r>
              <a:rPr lang="sk-SK" b="1" dirty="0" smtClean="0"/>
              <a:t>ROM</a:t>
            </a:r>
            <a:r>
              <a:rPr lang="sk-SK" dirty="0" smtClean="0"/>
              <a:t> – </a:t>
            </a:r>
            <a:r>
              <a:rPr lang="sk-SK" dirty="0" err="1" smtClean="0"/>
              <a:t>read</a:t>
            </a:r>
            <a:r>
              <a:rPr lang="sk-SK" dirty="0" smtClean="0"/>
              <a:t> </a:t>
            </a:r>
            <a:r>
              <a:rPr lang="sk-SK" dirty="0" err="1" smtClean="0"/>
              <a:t>only</a:t>
            </a:r>
            <a:r>
              <a:rPr lang="sk-SK" dirty="0" smtClean="0"/>
              <a:t> </a:t>
            </a:r>
            <a:r>
              <a:rPr lang="sk-SK" dirty="0" err="1" smtClean="0"/>
              <a:t>memory</a:t>
            </a:r>
            <a:endParaRPr lang="sk-SK" dirty="0" smtClean="0"/>
          </a:p>
          <a:p>
            <a:r>
              <a:rPr lang="sk-SK" dirty="0" smtClean="0"/>
              <a:t>Po vypnutí </a:t>
            </a:r>
            <a:r>
              <a:rPr lang="sk-SK" dirty="0" err="1" smtClean="0"/>
              <a:t>routra</a:t>
            </a:r>
            <a:r>
              <a:rPr lang="sk-SK" dirty="0" smtClean="0"/>
              <a:t> obsah zostane zachovaný</a:t>
            </a:r>
          </a:p>
          <a:p>
            <a:r>
              <a:rPr lang="sk-SK" dirty="0" smtClean="0"/>
              <a:t>Obsahuje obmedzenú verziu </a:t>
            </a:r>
            <a:r>
              <a:rPr lang="sk-SK" dirty="0" err="1" smtClean="0"/>
              <a:t>IOSu</a:t>
            </a:r>
            <a:endParaRPr lang="sk-SK" dirty="0" smtClean="0"/>
          </a:p>
          <a:p>
            <a:r>
              <a:rPr lang="sk-SK" dirty="0" smtClean="0"/>
              <a:t>Obsahuje zavádzač </a:t>
            </a:r>
            <a:r>
              <a:rPr lang="sk-SK" dirty="0" err="1" smtClean="0"/>
              <a:t>IOSu</a:t>
            </a:r>
            <a:r>
              <a:rPr lang="sk-SK" dirty="0" smtClean="0"/>
              <a:t> – </a:t>
            </a:r>
            <a:r>
              <a:rPr lang="sk-SK" dirty="0" err="1" smtClean="0"/>
              <a:t>bootstrap</a:t>
            </a:r>
            <a:r>
              <a:rPr lang="sk-SK" dirty="0" smtClean="0"/>
              <a:t>  a základný diagnostický </a:t>
            </a:r>
            <a:r>
              <a:rPr lang="sk-SK" dirty="0" err="1" smtClean="0"/>
              <a:t>sw</a:t>
            </a:r>
            <a:r>
              <a:rPr lang="sk-SK" dirty="0" smtClean="0"/>
              <a:t>  ( POST)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Metódy  prístupu k CLI: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sk-SK" b="1" dirty="0" smtClean="0"/>
              <a:t>Konzola</a:t>
            </a:r>
            <a:r>
              <a:rPr lang="sk-SK" dirty="0" smtClean="0"/>
              <a:t> – pripojenie cez terminál ( z PC )  cez konzolový kábel</a:t>
            </a:r>
          </a:p>
          <a:p>
            <a:r>
              <a:rPr lang="sk-SK" dirty="0" smtClean="0"/>
              <a:t>Používa sa:</a:t>
            </a:r>
          </a:p>
          <a:p>
            <a:pPr lvl="1"/>
            <a:r>
              <a:rPr lang="sk-SK" dirty="0" smtClean="0"/>
              <a:t>pri počiatočnej konfigurácii</a:t>
            </a:r>
          </a:p>
          <a:p>
            <a:pPr lvl="1"/>
            <a:r>
              <a:rPr lang="sk-SK" dirty="0" smtClean="0"/>
              <a:t>Pri obnove zariadenia po poruche, keď nie možný vzdialený prístup</a:t>
            </a:r>
          </a:p>
          <a:p>
            <a:pPr lvl="1"/>
            <a:r>
              <a:rPr lang="sk-SK" dirty="0" smtClean="0"/>
              <a:t>Pri </a:t>
            </a:r>
            <a:r>
              <a:rPr lang="sk-SK" dirty="0" err="1" smtClean="0"/>
              <a:t>password</a:t>
            </a:r>
            <a:r>
              <a:rPr lang="sk-SK" dirty="0" smtClean="0"/>
              <a:t> </a:t>
            </a:r>
            <a:r>
              <a:rPr lang="sk-SK" dirty="0" err="1" smtClean="0"/>
              <a:t>recovery</a:t>
            </a:r>
            <a:endParaRPr lang="sk-SK" dirty="0" smtClean="0"/>
          </a:p>
          <a:p>
            <a:pPr lvl="1">
              <a:buNone/>
            </a:pPr>
            <a:endParaRPr lang="sk-SK" dirty="0" smtClean="0"/>
          </a:p>
          <a:p>
            <a:pPr lvl="0"/>
            <a:r>
              <a:rPr lang="sk-SK" b="1" dirty="0" err="1" smtClean="0"/>
              <a:t>Telnet</a:t>
            </a:r>
            <a:r>
              <a:rPr lang="sk-SK" b="1" dirty="0" smtClean="0"/>
              <a:t> alebo SSH </a:t>
            </a:r>
            <a:r>
              <a:rPr lang="sk-SK" dirty="0" smtClean="0"/>
              <a:t>– vzdialený prístup cez sériový alebo </a:t>
            </a:r>
            <a:r>
              <a:rPr lang="sk-SK" dirty="0" err="1" smtClean="0"/>
              <a:t>ethernetový</a:t>
            </a:r>
            <a:r>
              <a:rPr lang="sk-SK" dirty="0" smtClean="0"/>
              <a:t> port</a:t>
            </a:r>
          </a:p>
          <a:p>
            <a:pPr lvl="0">
              <a:buNone/>
            </a:pPr>
            <a:endParaRPr lang="sk-SK" dirty="0" smtClean="0"/>
          </a:p>
          <a:p>
            <a:pPr lvl="0"/>
            <a:r>
              <a:rPr lang="sk-SK" b="1" dirty="0" smtClean="0"/>
              <a:t>AUX</a:t>
            </a:r>
            <a:r>
              <a:rPr lang="sk-SK" dirty="0" smtClean="0"/>
              <a:t> port – pripojenie cez telefónnu linku</a:t>
            </a:r>
          </a:p>
          <a:p>
            <a:pPr>
              <a:buNone/>
            </a:pPr>
            <a:r>
              <a:rPr lang="sk-SK" dirty="0" smtClean="0"/>
              <a:t> 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Režimy IOS: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sk-SK" b="1" dirty="0" smtClean="0"/>
              <a:t>	Užívateľský režim – </a:t>
            </a:r>
            <a:r>
              <a:rPr lang="sk-SK" b="1" dirty="0" err="1" smtClean="0"/>
              <a:t>exec</a:t>
            </a:r>
            <a:r>
              <a:rPr lang="sk-SK" b="1" dirty="0" smtClean="0"/>
              <a:t> </a:t>
            </a:r>
            <a:r>
              <a:rPr lang="sk-SK" b="1" dirty="0" err="1" smtClean="0"/>
              <a:t>mod</a:t>
            </a:r>
            <a:endParaRPr lang="sk-SK" dirty="0" smtClean="0"/>
          </a:p>
          <a:p>
            <a:r>
              <a:rPr lang="sk-SK" dirty="0" smtClean="0"/>
              <a:t>Umožňuje len prezeranie bez možnosti zmien</a:t>
            </a:r>
          </a:p>
          <a:p>
            <a:r>
              <a:rPr lang="sk-SK" dirty="0" smtClean="0"/>
              <a:t>Príkazy napr. </a:t>
            </a:r>
            <a:r>
              <a:rPr lang="sk-SK" dirty="0" err="1" smtClean="0"/>
              <a:t>ping</a:t>
            </a:r>
            <a:r>
              <a:rPr lang="sk-SK" dirty="0" smtClean="0"/>
              <a:t>, show obmedzené možnosti, </a:t>
            </a:r>
            <a:r>
              <a:rPr lang="sk-SK" dirty="0" err="1" smtClean="0"/>
              <a:t>enable</a:t>
            </a:r>
            <a:endParaRPr lang="sk-SK" dirty="0" smtClean="0"/>
          </a:p>
          <a:p>
            <a:r>
              <a:rPr lang="sk-SK" dirty="0" err="1" smtClean="0"/>
              <a:t>Router</a:t>
            </a:r>
            <a:r>
              <a:rPr lang="en-US" dirty="0" smtClean="0"/>
              <a:t>&gt;</a:t>
            </a:r>
            <a:endParaRPr lang="sk-SK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sk-SK" dirty="0" smtClean="0"/>
          </a:p>
          <a:p>
            <a:pPr lvl="0">
              <a:buNone/>
            </a:pPr>
            <a:r>
              <a:rPr lang="sk-SK" b="1" dirty="0" smtClean="0"/>
              <a:t>	Privilegovaný režim – </a:t>
            </a:r>
            <a:r>
              <a:rPr lang="sk-SK" b="1" dirty="0" err="1" smtClean="0"/>
              <a:t>privileged</a:t>
            </a:r>
            <a:r>
              <a:rPr lang="sk-SK" b="1" dirty="0" smtClean="0"/>
              <a:t> </a:t>
            </a:r>
            <a:r>
              <a:rPr lang="sk-SK" b="1" dirty="0" err="1" smtClean="0"/>
              <a:t>mod</a:t>
            </a:r>
            <a:endParaRPr lang="sk-SK" dirty="0" smtClean="0"/>
          </a:p>
          <a:p>
            <a:r>
              <a:rPr lang="sk-SK" dirty="0" smtClean="0"/>
              <a:t>Umožňuje prechod do konfiguračnému režimu</a:t>
            </a:r>
          </a:p>
          <a:p>
            <a:r>
              <a:rPr lang="sk-SK" dirty="0" smtClean="0"/>
              <a:t>Prístup doňho môžeme ochrániť heslom</a:t>
            </a:r>
          </a:p>
          <a:p>
            <a:r>
              <a:rPr lang="sk-SK" dirty="0" smtClean="0"/>
              <a:t>Príkazy </a:t>
            </a:r>
            <a:r>
              <a:rPr lang="sk-SK" dirty="0" err="1" smtClean="0"/>
              <a:t>copy</a:t>
            </a:r>
            <a:r>
              <a:rPr lang="sk-SK" dirty="0" smtClean="0"/>
              <a:t>, </a:t>
            </a:r>
            <a:r>
              <a:rPr lang="sk-SK" dirty="0" err="1" smtClean="0"/>
              <a:t>erase</a:t>
            </a:r>
            <a:r>
              <a:rPr lang="sk-SK" dirty="0" smtClean="0"/>
              <a:t>, show, </a:t>
            </a:r>
            <a:r>
              <a:rPr lang="sk-SK" dirty="0" err="1" smtClean="0"/>
              <a:t>configure</a:t>
            </a:r>
            <a:r>
              <a:rPr lang="sk-SK" dirty="0" smtClean="0"/>
              <a:t> </a:t>
            </a:r>
            <a:r>
              <a:rPr lang="sk-SK" dirty="0" err="1" smtClean="0"/>
              <a:t>terminal</a:t>
            </a:r>
            <a:endParaRPr lang="sk-SK" dirty="0" smtClean="0"/>
          </a:p>
          <a:p>
            <a:r>
              <a:rPr lang="sk-SK" dirty="0" err="1" smtClean="0"/>
              <a:t>Router</a:t>
            </a:r>
            <a:r>
              <a:rPr lang="sk-SK" dirty="0" smtClean="0"/>
              <a:t> #</a:t>
            </a:r>
          </a:p>
          <a:p>
            <a:pPr>
              <a:buNone/>
            </a:pPr>
            <a:r>
              <a:rPr lang="sk-SK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818</Words>
  <Application>Microsoft Office PowerPoint</Application>
  <PresentationFormat>Prezentácia na obrazovke (4:3)</PresentationFormat>
  <Paragraphs>204</Paragraphs>
  <Slides>35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7" baseType="lpstr">
      <vt:lpstr>Motív Office</vt:lpstr>
      <vt:lpstr>Rastrový obrázek</vt:lpstr>
      <vt:lpstr>Základné časti routra</vt:lpstr>
      <vt:lpstr>Prezentácia programu PowerPoint</vt:lpstr>
      <vt:lpstr>Prezentácia programu PowerPoint</vt:lpstr>
      <vt:lpstr>Popis routra</vt:lpstr>
      <vt:lpstr>Prezentácia programu PowerPoint</vt:lpstr>
      <vt:lpstr>Prezentácia programu PowerPoint</vt:lpstr>
      <vt:lpstr>Prezentácia programu PowerPoint</vt:lpstr>
      <vt:lpstr>Metódy  prístupu k CLI: </vt:lpstr>
      <vt:lpstr>Režimy IOS: </vt:lpstr>
      <vt:lpstr>Prezentácia programu PowerPoint</vt:lpstr>
      <vt:lpstr>Postup pri bootovaní routra </vt:lpstr>
      <vt:lpstr>Prezentácia programu PowerPoint</vt:lpstr>
      <vt:lpstr>Obsah a tvorba smerovacej tabuľky </vt:lpstr>
      <vt:lpstr>Prezentácia programu PowerPoint</vt:lpstr>
      <vt:lpstr>Dynamické protokoly zabezpečujú: </vt:lpstr>
      <vt:lpstr>Princípy vytvárania tabuľky – Zinin: </vt:lpstr>
      <vt:lpstr>Činnosť routra</vt:lpstr>
      <vt:lpstr>Prezentácia programu PowerPoint</vt:lpstr>
      <vt:lpstr>Broadcastová doména  1 sieť = 1 broadcastová doména</vt:lpstr>
      <vt:lpstr>1. Limited = obmedzený broadcast</vt:lpstr>
      <vt:lpstr>2. Directed broadcast = smerovateľný</vt:lpstr>
      <vt:lpstr>Prezentácia programu PowerPoint</vt:lpstr>
      <vt:lpstr>Konfigurácia rozhraní</vt:lpstr>
      <vt:lpstr>Prezentácia programu PowerPoint</vt:lpstr>
      <vt:lpstr>Prezentácia programu PowerPoint</vt:lpstr>
      <vt:lpstr>Prezentácia programu PowerPoint</vt:lpstr>
      <vt:lpstr>DTE – Data Terminal Equipment  - ukončovacie zariadenie  - PC, Ethernetové rozhranie routra DCE – Data Communication Equipment  - komunikačné zariadenie, ktoré umožňuje  pripojenie do siete  - ak je prepojené s DTE, udáva hodinový  signál pre synchronizáciu dát  - switch, hub, AP, modem  show controllers – zistíme, či je rozhranie DTE     alebo DCE</vt:lpstr>
      <vt:lpstr>Prezentácia programu PowerPoint</vt:lpstr>
      <vt:lpstr>Konfigurácia rozhraní</vt:lpstr>
      <vt:lpstr>Prezentácia programu PowerPoint</vt:lpstr>
      <vt:lpstr>Protokol CDP – Cisco Discovery Protocol</vt:lpstr>
      <vt:lpstr>Prezentácia programu PowerPoint</vt:lpstr>
      <vt:lpstr>Prezentácia programu PowerPoint</vt:lpstr>
      <vt:lpstr>Prezentácia programu PowerPoint</vt:lpstr>
      <vt:lpstr>Vypnutie CDP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Činnosť routra</dc:title>
  <dc:creator>Danka</dc:creator>
  <cp:lastModifiedBy>Nina Nemčoková</cp:lastModifiedBy>
  <cp:revision>42</cp:revision>
  <dcterms:created xsi:type="dcterms:W3CDTF">2012-10-08T18:03:19Z</dcterms:created>
  <dcterms:modified xsi:type="dcterms:W3CDTF">2016-01-12T10:36:36Z</dcterms:modified>
</cp:coreProperties>
</file>