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92" r:id="rId19"/>
    <p:sldId id="282" r:id="rId20"/>
    <p:sldId id="291" r:id="rId21"/>
    <p:sldId id="283" r:id="rId22"/>
    <p:sldId id="284" r:id="rId23"/>
    <p:sldId id="288" r:id="rId24"/>
    <p:sldId id="285" r:id="rId25"/>
    <p:sldId id="290" r:id="rId26"/>
    <p:sldId id="286" r:id="rId27"/>
    <p:sldId id="289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3AA57-E95F-4059-8EE8-1895E95F3276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B067E-2EBF-43F1-94A9-85EFA70AEB5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067E-2EBF-43F1-94A9-85EFA70AEB5E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DF5C-04E3-4205-A8A7-F5B5DD3B1A5F}" type="datetimeFigureOut">
              <a:rPr lang="sk-SK" smtClean="0"/>
              <a:pPr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6B16-B7A4-43EE-8E4D-BB51BFA7405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link</a:t>
            </a:r>
            <a:r>
              <a:rPr lang="sk-SK" dirty="0" smtClean="0"/>
              <a:t> vrstva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357166"/>
            <a:ext cx="8258204" cy="5768997"/>
          </a:xfrm>
        </p:spPr>
        <p:txBody>
          <a:bodyPr/>
          <a:lstStyle/>
          <a:p>
            <a:r>
              <a:rPr lang="sk-SK" dirty="0" smtClean="0"/>
              <a:t>Kruh</a:t>
            </a:r>
          </a:p>
          <a:p>
            <a:pPr>
              <a:buNone/>
            </a:pPr>
            <a:r>
              <a:rPr lang="sk-SK" sz="2400" dirty="0" smtClean="0"/>
              <a:t>     Dáta sa presúvajú v kruhu a vezme si ich tá stanica, ktorej sú určené, ostatné ich ignorujú. Na médiu je umiestnený signál, tzv. </a:t>
            </a:r>
            <a:r>
              <a:rPr lang="sk-SK" sz="2400" dirty="0" err="1" smtClean="0"/>
              <a:t>token</a:t>
            </a:r>
            <a:r>
              <a:rPr lang="sk-SK" sz="2400" dirty="0" smtClean="0"/>
              <a:t> a stanica môže vysielať, len ak má </a:t>
            </a:r>
            <a:r>
              <a:rPr lang="sk-SK" sz="2400" dirty="0" err="1" smtClean="0"/>
              <a:t>token</a:t>
            </a:r>
            <a:r>
              <a:rPr lang="sk-SK" sz="2400" dirty="0" smtClean="0"/>
              <a:t>. Preto nemôže dôjsť ku kolízii.</a:t>
            </a:r>
            <a:endParaRPr lang="sk-SK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1. Prístup k prenosovému médiu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/>
              <a:t>Zdieľané a nezdieľané médiá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b="1" dirty="0" smtClean="0">
                <a:solidFill>
                  <a:srgbClr val="FF0000"/>
                </a:solidFill>
              </a:rPr>
              <a:t>Nezdieľané médiá </a:t>
            </a:r>
            <a:r>
              <a:rPr lang="sk-SK" dirty="0" smtClean="0"/>
              <a:t>– pri point – to – point prepojení</a:t>
            </a:r>
          </a:p>
          <a:p>
            <a:r>
              <a:rPr lang="sk-SK" dirty="0" smtClean="0"/>
              <a:t>Môžu byť </a:t>
            </a:r>
            <a:r>
              <a:rPr lang="sk-SK" b="1" dirty="0" err="1" smtClean="0"/>
              <a:t>half</a:t>
            </a:r>
            <a:r>
              <a:rPr lang="sk-SK" b="1" dirty="0" smtClean="0"/>
              <a:t> </a:t>
            </a:r>
            <a:r>
              <a:rPr lang="sk-SK" b="1" dirty="0" err="1" smtClean="0"/>
              <a:t>duplex</a:t>
            </a:r>
            <a:r>
              <a:rPr lang="sk-SK" b="1" dirty="0" smtClean="0"/>
              <a:t> </a:t>
            </a:r>
            <a:r>
              <a:rPr lang="sk-SK" dirty="0" smtClean="0"/>
              <a:t>( zariadenie môže vysielať aj prijímať dáta, ale nie v tom istom čase) alebo </a:t>
            </a:r>
            <a:r>
              <a:rPr lang="sk-SK" b="1" dirty="0" err="1" smtClean="0"/>
              <a:t>full</a:t>
            </a:r>
            <a:r>
              <a:rPr lang="sk-SK" b="1" dirty="0" smtClean="0"/>
              <a:t> </a:t>
            </a:r>
            <a:r>
              <a:rPr lang="sk-SK" b="1" dirty="0" err="1" smtClean="0"/>
              <a:t>duplex</a:t>
            </a:r>
            <a:r>
              <a:rPr lang="sk-SK" b="1" dirty="0" smtClean="0"/>
              <a:t> </a:t>
            </a:r>
            <a:r>
              <a:rPr lang="sk-SK" dirty="0" smtClean="0"/>
              <a:t>(zariadenie môže vysielať aj prijímať </a:t>
            </a:r>
            <a:r>
              <a:rPr lang="sk-SK" dirty="0" err="1" smtClean="0"/>
              <a:t>dátav</a:t>
            </a:r>
            <a:r>
              <a:rPr lang="sk-SK" dirty="0" smtClean="0"/>
              <a:t> tom istom čase)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k-SK" b="1" dirty="0" smtClean="0">
                <a:solidFill>
                  <a:srgbClr val="FF0000"/>
                </a:solidFill>
              </a:rPr>
              <a:t>Zdieľané médiá </a:t>
            </a:r>
            <a:r>
              <a:rPr lang="sk-SK" dirty="0" smtClean="0"/>
              <a:t>– pri </a:t>
            </a:r>
            <a:r>
              <a:rPr lang="sk-SK" dirty="0" err="1" smtClean="0"/>
              <a:t>topológii</a:t>
            </a:r>
            <a:r>
              <a:rPr lang="sk-SK" dirty="0" smtClean="0"/>
              <a:t> </a:t>
            </a:r>
            <a:r>
              <a:rPr lang="sk-SK" dirty="0" err="1" smtClean="0"/>
              <a:t>multi-access</a:t>
            </a:r>
            <a:r>
              <a:rPr lang="sk-SK" dirty="0" smtClean="0"/>
              <a:t>, ring</a:t>
            </a:r>
            <a:endParaRPr lang="sk-SK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sk-SK" dirty="0" smtClean="0"/>
              <a:t>Je potrebné riadiť prístup na médium, aby nedošlo ku kolíziám. Na to existujú 2 spôsoby: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Deterministický, riadený spôsob (</a:t>
            </a:r>
            <a:r>
              <a:rPr lang="sk-SK" dirty="0" err="1" smtClean="0"/>
              <a:t>controlled</a:t>
            </a:r>
            <a:r>
              <a:rPr lang="sk-SK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Nedeterministický, náhodný (</a:t>
            </a:r>
            <a:r>
              <a:rPr lang="sk-SK" dirty="0" err="1" smtClean="0"/>
              <a:t>contension</a:t>
            </a:r>
            <a:r>
              <a:rPr lang="sk-SK" dirty="0" smtClean="0"/>
              <a:t> – </a:t>
            </a:r>
            <a:r>
              <a:rPr lang="sk-SK" dirty="0" err="1" smtClean="0"/>
              <a:t>based</a:t>
            </a:r>
            <a:r>
              <a:rPr lang="sk-SK" dirty="0" smtClean="0"/>
              <a:t>)</a:t>
            </a:r>
          </a:p>
          <a:p>
            <a:pPr marL="514350" indent="-514350">
              <a:buNone/>
            </a:pPr>
            <a:r>
              <a:rPr lang="sk-SK" dirty="0" smtClean="0"/>
              <a:t>Pri deterministickom prístupe má každá stanica vyhradený čas na vysielanie a nenastávajú kolízie</a:t>
            </a:r>
          </a:p>
          <a:p>
            <a:pPr marL="514350" indent="-514350">
              <a:buNone/>
            </a:pPr>
            <a:r>
              <a:rPr lang="sk-SK" dirty="0" smtClean="0"/>
              <a:t>Pri </a:t>
            </a:r>
            <a:r>
              <a:rPr lang="sk-SK" dirty="0" err="1" smtClean="0"/>
              <a:t>nederministickom</a:t>
            </a:r>
            <a:r>
              <a:rPr lang="sk-SK" dirty="0" smtClean="0"/>
              <a:t> prístupe môže každý začať vysielať, kedy chce a teda môže dôjsť ku kolíziám</a:t>
            </a:r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2. Vytváranie rámcov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080120"/>
          </a:xfrm>
        </p:spPr>
        <p:txBody>
          <a:bodyPr/>
          <a:lstStyle/>
          <a:p>
            <a:r>
              <a:rPr lang="sk-SK" dirty="0" smtClean="0"/>
              <a:t>Každá technológia používa iný formát rámca, závisí to od použitého média a protokolu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7848872" cy="395781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3059832" y="3789040"/>
            <a:ext cx="432048" cy="28803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lokTextu 6"/>
          <p:cNvSpPr txBox="1"/>
          <p:nvPr/>
        </p:nvSpPr>
        <p:spPr>
          <a:xfrm flipH="1">
            <a:off x="2843808" y="4149080"/>
            <a:ext cx="110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smtClean="0"/>
              <a:t>PPP </a:t>
            </a:r>
            <a:r>
              <a:rPr lang="sk-SK" sz="1200" b="1" dirty="0" err="1" smtClean="0"/>
              <a:t>Frame</a:t>
            </a:r>
            <a:endParaRPr lang="fr-FR" sz="1200" b="1" dirty="0"/>
          </a:p>
        </p:txBody>
      </p:sp>
      <p:sp>
        <p:nvSpPr>
          <p:cNvPr id="18" name="Obdĺžnik 17"/>
          <p:cNvSpPr/>
          <p:nvPr/>
        </p:nvSpPr>
        <p:spPr>
          <a:xfrm>
            <a:off x="4355976" y="3645024"/>
            <a:ext cx="432048" cy="28803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BlokTextu 18"/>
          <p:cNvSpPr txBox="1"/>
          <p:nvPr/>
        </p:nvSpPr>
        <p:spPr>
          <a:xfrm flipH="1">
            <a:off x="4067944" y="4005064"/>
            <a:ext cx="110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smtClean="0"/>
              <a:t>PPP </a:t>
            </a:r>
            <a:r>
              <a:rPr lang="sk-SK" sz="1200" b="1" dirty="0" err="1" smtClean="0"/>
              <a:t>Frame</a:t>
            </a:r>
            <a:endParaRPr lang="fr-FR" sz="1200" b="1" dirty="0"/>
          </a:p>
        </p:txBody>
      </p:sp>
      <p:sp>
        <p:nvSpPr>
          <p:cNvPr id="20" name="Obdĺžnik 19"/>
          <p:cNvSpPr/>
          <p:nvPr/>
        </p:nvSpPr>
        <p:spPr>
          <a:xfrm>
            <a:off x="4716016" y="4725144"/>
            <a:ext cx="43204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BlokTextu 22"/>
          <p:cNvSpPr txBox="1"/>
          <p:nvPr/>
        </p:nvSpPr>
        <p:spPr>
          <a:xfrm flipH="1">
            <a:off x="4932038" y="5085184"/>
            <a:ext cx="151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err="1" smtClean="0"/>
              <a:t>Frame</a:t>
            </a:r>
            <a:r>
              <a:rPr lang="sk-SK" sz="1200" b="1" dirty="0" smtClean="0"/>
              <a:t> </a:t>
            </a:r>
            <a:r>
              <a:rPr lang="sk-SK" sz="1200" b="1" dirty="0" err="1" smtClean="0"/>
              <a:t>Relay</a:t>
            </a:r>
            <a:r>
              <a:rPr lang="sk-SK" sz="1200" b="1" dirty="0" smtClean="0"/>
              <a:t> </a:t>
            </a:r>
            <a:r>
              <a:rPr lang="sk-SK" sz="1200" b="1" dirty="0" err="1" smtClean="0"/>
              <a:t>Frame</a:t>
            </a:r>
            <a:endParaRPr lang="fr-FR" sz="1200" b="1" dirty="0"/>
          </a:p>
        </p:txBody>
      </p:sp>
      <p:sp>
        <p:nvSpPr>
          <p:cNvPr id="24" name="Obdĺžnik 23"/>
          <p:cNvSpPr/>
          <p:nvPr/>
        </p:nvSpPr>
        <p:spPr>
          <a:xfrm>
            <a:off x="4283968" y="5589240"/>
            <a:ext cx="432048" cy="28803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bdĺžnik 24"/>
          <p:cNvSpPr/>
          <p:nvPr/>
        </p:nvSpPr>
        <p:spPr>
          <a:xfrm>
            <a:off x="6588224" y="5949280"/>
            <a:ext cx="432048" cy="28803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BlokTextu 25"/>
          <p:cNvSpPr txBox="1"/>
          <p:nvPr/>
        </p:nvSpPr>
        <p:spPr>
          <a:xfrm flipH="1">
            <a:off x="3779912" y="5949280"/>
            <a:ext cx="144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err="1" smtClean="0"/>
              <a:t>Ethernet</a:t>
            </a:r>
            <a:r>
              <a:rPr lang="sk-SK" sz="1200" b="1" dirty="0" smtClean="0"/>
              <a:t>  </a:t>
            </a:r>
            <a:r>
              <a:rPr lang="sk-SK" sz="1200" b="1" dirty="0" err="1" smtClean="0"/>
              <a:t>Frame</a:t>
            </a:r>
            <a:endParaRPr lang="fr-FR" sz="1200" b="1" dirty="0"/>
          </a:p>
        </p:txBody>
      </p:sp>
      <p:sp>
        <p:nvSpPr>
          <p:cNvPr id="27" name="BlokTextu 26"/>
          <p:cNvSpPr txBox="1"/>
          <p:nvPr/>
        </p:nvSpPr>
        <p:spPr>
          <a:xfrm flipH="1">
            <a:off x="6012159" y="6309320"/>
            <a:ext cx="139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err="1" smtClean="0"/>
              <a:t>Ethernet</a:t>
            </a:r>
            <a:r>
              <a:rPr lang="sk-SK" sz="1200" b="1" dirty="0" smtClean="0"/>
              <a:t>  </a:t>
            </a:r>
            <a:r>
              <a:rPr lang="sk-SK" sz="1200" b="1" dirty="0" err="1" smtClean="0"/>
              <a:t>Frame</a:t>
            </a:r>
            <a:endParaRPr lang="fr-FR" sz="1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sk-SK" dirty="0" smtClean="0"/>
              <a:t>Pred prenosom na médium sú dáta konvertované do toku bitov. </a:t>
            </a:r>
            <a:r>
              <a:rPr lang="sk-SK" dirty="0" err="1" smtClean="0"/>
              <a:t>Framing</a:t>
            </a:r>
            <a:r>
              <a:rPr lang="sk-SK" dirty="0" smtClean="0"/>
              <a:t> znamená vkladanie riadiacich informácií do hlavičky a päty, aby prijímajúci uzol vedel rozlíšiť, kde rámec začína a kde končí.</a:t>
            </a:r>
          </a:p>
          <a:p>
            <a:endParaRPr lang="sk-SK" dirty="0" smtClean="0"/>
          </a:p>
          <a:p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5" y="3284984"/>
            <a:ext cx="288032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661248"/>
            <a:ext cx="345638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80728"/>
          </a:xfrm>
        </p:spPr>
        <p:txBody>
          <a:bodyPr/>
          <a:lstStyle/>
          <a:p>
            <a:r>
              <a:rPr lang="sk-SK" dirty="0" smtClean="0"/>
              <a:t>Typický formát rámca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4320480"/>
          </a:xfrm>
          <a:ln>
            <a:noFill/>
          </a:ln>
        </p:spPr>
        <p:txBody>
          <a:bodyPr>
            <a:normAutofit/>
          </a:bodyPr>
          <a:lstStyle/>
          <a:p>
            <a:r>
              <a:rPr lang="sk-SK" dirty="0" err="1" smtClean="0"/>
              <a:t>Header</a:t>
            </a:r>
            <a:r>
              <a:rPr lang="sk-SK" dirty="0" smtClean="0"/>
              <a:t> – hlavička, záhlavie</a:t>
            </a:r>
          </a:p>
          <a:p>
            <a:pPr lvl="1"/>
            <a:r>
              <a:rPr lang="sk-SK" dirty="0" smtClean="0"/>
              <a:t>Štart bity</a:t>
            </a:r>
          </a:p>
          <a:p>
            <a:pPr lvl="1"/>
            <a:r>
              <a:rPr lang="sk-SK" dirty="0" smtClean="0"/>
              <a:t>Fyzické ( MAC) adresy</a:t>
            </a:r>
          </a:p>
          <a:p>
            <a:pPr lvl="1"/>
            <a:r>
              <a:rPr lang="sk-SK" dirty="0" smtClean="0"/>
              <a:t>Riadiace informácie ( typ rámca, dĺžka apod.)</a:t>
            </a:r>
          </a:p>
          <a:p>
            <a:r>
              <a:rPr lang="sk-SK" dirty="0" err="1" smtClean="0"/>
              <a:t>Data</a:t>
            </a:r>
            <a:r>
              <a:rPr lang="sk-SK" dirty="0" smtClean="0"/>
              <a:t> = </a:t>
            </a:r>
            <a:r>
              <a:rPr lang="sk-SK" dirty="0" err="1" smtClean="0"/>
              <a:t>paket</a:t>
            </a:r>
            <a:r>
              <a:rPr lang="sk-SK" dirty="0" smtClean="0"/>
              <a:t> L3</a:t>
            </a:r>
          </a:p>
          <a:p>
            <a:r>
              <a:rPr lang="sk-SK" dirty="0" err="1" smtClean="0"/>
              <a:t>Trailer</a:t>
            </a:r>
            <a:r>
              <a:rPr lang="sk-SK" dirty="0" smtClean="0"/>
              <a:t> – päta, </a:t>
            </a:r>
            <a:r>
              <a:rPr lang="sk-SK" dirty="0" err="1" smtClean="0"/>
              <a:t>zápätie</a:t>
            </a:r>
            <a:endParaRPr lang="sk-SK" dirty="0" smtClean="0"/>
          </a:p>
          <a:p>
            <a:pPr lvl="1"/>
            <a:r>
              <a:rPr lang="sk-SK" dirty="0" smtClean="0"/>
              <a:t>Kontrolný súčet CRC</a:t>
            </a:r>
          </a:p>
          <a:p>
            <a:pPr lvl="1"/>
            <a:r>
              <a:rPr lang="sk-SK" dirty="0" smtClean="0"/>
              <a:t>Stop bity</a:t>
            </a:r>
          </a:p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085184"/>
            <a:ext cx="8515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Kontrolný súčet sa vypočíta pri vytvorení rámca, vloží sa do </a:t>
            </a:r>
            <a:r>
              <a:rPr lang="sk-SK" dirty="0" err="1" smtClean="0"/>
              <a:t>zápätia</a:t>
            </a:r>
            <a:r>
              <a:rPr lang="sk-SK" dirty="0" smtClean="0"/>
              <a:t> rámca. Znovu sa vypočíta pri prijatí rámca a obe hodnoty sa porovnajú. Ak sa nezhodujú, rámec je zahodený.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 </a:t>
            </a:r>
            <a:r>
              <a:rPr lang="sk-SK" dirty="0" err="1" smtClean="0"/>
              <a:t>podvrstvy</a:t>
            </a:r>
            <a:r>
              <a:rPr lang="sk-SK" dirty="0" smtClean="0"/>
              <a:t> linkovej vrstvy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196752"/>
            <a:ext cx="356388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107504" y="1268760"/>
            <a:ext cx="5904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800" dirty="0" err="1" smtClean="0"/>
              <a:t>Logical</a:t>
            </a:r>
            <a:r>
              <a:rPr lang="sk-SK" sz="2800" dirty="0" smtClean="0"/>
              <a:t> </a:t>
            </a:r>
            <a:r>
              <a:rPr lang="sk-SK" sz="2800" dirty="0" err="1" smtClean="0"/>
              <a:t>Link</a:t>
            </a:r>
            <a:r>
              <a:rPr lang="sk-SK" sz="2800" dirty="0" smtClean="0"/>
              <a:t> </a:t>
            </a:r>
            <a:r>
              <a:rPr lang="sk-SK" sz="2800" dirty="0" err="1" smtClean="0"/>
              <a:t>Control</a:t>
            </a:r>
            <a:r>
              <a:rPr lang="sk-SK" sz="2800" dirty="0" smtClean="0"/>
              <a:t> ( LLC)</a:t>
            </a:r>
          </a:p>
          <a:p>
            <a:pPr lvl="1">
              <a:buFont typeface="Courier New" pitchFamily="49" charset="0"/>
              <a:buChar char="o"/>
            </a:pPr>
            <a:r>
              <a:rPr lang="sk-SK" sz="2800" dirty="0" smtClean="0"/>
              <a:t>Je implementovaná v </a:t>
            </a:r>
            <a:r>
              <a:rPr lang="sk-SK" sz="2800" dirty="0" err="1" smtClean="0"/>
              <a:t>sw</a:t>
            </a:r>
            <a:endParaRPr lang="sk-SK" sz="2800" dirty="0" smtClean="0"/>
          </a:p>
          <a:p>
            <a:pPr lvl="1">
              <a:buFont typeface="Courier New" pitchFamily="49" charset="0"/>
              <a:buChar char="o"/>
            </a:pPr>
            <a:r>
              <a:rPr lang="sk-SK" sz="2800" dirty="0" err="1" smtClean="0"/>
              <a:t>Zapúzdruje</a:t>
            </a:r>
            <a:r>
              <a:rPr lang="sk-SK" sz="2800" dirty="0" smtClean="0"/>
              <a:t> </a:t>
            </a:r>
            <a:r>
              <a:rPr lang="sk-SK" sz="2800" dirty="0" err="1" smtClean="0"/>
              <a:t>paket</a:t>
            </a:r>
            <a:r>
              <a:rPr lang="sk-SK" sz="2800" dirty="0" smtClean="0"/>
              <a:t> do rámca, pričom na L3 mohli byť použité rozličné protokoly</a:t>
            </a:r>
          </a:p>
          <a:p>
            <a:endParaRPr lang="sk-SK" sz="2800" dirty="0"/>
          </a:p>
          <a:p>
            <a:pPr>
              <a:buFont typeface="Arial" pitchFamily="34" charset="0"/>
              <a:buChar char="•"/>
            </a:pPr>
            <a:r>
              <a:rPr lang="sk-SK" sz="2800" dirty="0" err="1" smtClean="0"/>
              <a:t>Media</a:t>
            </a:r>
            <a:r>
              <a:rPr lang="sk-SK" sz="2800" dirty="0" smtClean="0"/>
              <a:t> Access </a:t>
            </a:r>
            <a:r>
              <a:rPr lang="sk-SK" sz="2800" dirty="0" err="1" smtClean="0"/>
              <a:t>Control</a:t>
            </a:r>
            <a:r>
              <a:rPr lang="sk-SK" sz="2800" dirty="0" smtClean="0"/>
              <a:t> ( MAC)</a:t>
            </a:r>
          </a:p>
          <a:p>
            <a:pPr lvl="1">
              <a:buFont typeface="Courier New" pitchFamily="49" charset="0"/>
              <a:buChar char="o"/>
            </a:pPr>
            <a:r>
              <a:rPr lang="sk-SK" sz="2800" dirty="0" smtClean="0"/>
              <a:t>Je implementovaná v </a:t>
            </a:r>
            <a:r>
              <a:rPr lang="sk-SK" sz="2800" dirty="0" err="1" smtClean="0"/>
              <a:t>hw</a:t>
            </a:r>
            <a:endParaRPr lang="sk-SK" sz="2800" dirty="0" smtClean="0"/>
          </a:p>
          <a:p>
            <a:pPr lvl="1">
              <a:buFont typeface="Courier New" pitchFamily="49" charset="0"/>
              <a:buChar char="o"/>
            </a:pPr>
            <a:r>
              <a:rPr lang="sk-SK" sz="2800" dirty="0" smtClean="0"/>
              <a:t>Zabezpečuje L2 </a:t>
            </a:r>
            <a:r>
              <a:rPr lang="sk-SK" sz="2800" dirty="0" err="1" smtClean="0"/>
              <a:t>adresáciu</a:t>
            </a:r>
            <a:endParaRPr lang="sk-SK" sz="2800" dirty="0" smtClean="0"/>
          </a:p>
          <a:p>
            <a:pPr lvl="1">
              <a:buFont typeface="Courier New" pitchFamily="49" charset="0"/>
              <a:buChar char="o"/>
            </a:pPr>
            <a:r>
              <a:rPr lang="sk-SK" sz="2800" dirty="0" smtClean="0"/>
              <a:t>Označuje začiatok a koniec rámca</a:t>
            </a:r>
          </a:p>
          <a:p>
            <a:pPr lvl="1">
              <a:buFont typeface="Courier New" pitchFamily="49" charset="0"/>
              <a:buChar char="o"/>
            </a:pPr>
            <a:r>
              <a:rPr lang="sk-SK" sz="2800" dirty="0" smtClean="0"/>
              <a:t>Kóduje signál do tvaru vhodného pre konkrétne fyzické médium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Cvičenie v PT</a:t>
            </a:r>
            <a:endParaRPr lang="sk-SK" sz="3200" dirty="0"/>
          </a:p>
        </p:txBody>
      </p:sp>
      <p:pic>
        <p:nvPicPr>
          <p:cNvPr id="4" name="Zástupný symbol obsah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6792273" cy="2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857488" y="33575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071538" y="4214818"/>
            <a:ext cx="35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Porovnať </a:t>
            </a:r>
            <a:r>
              <a:rPr lang="sk-SK" dirty="0" err="1" smtClean="0"/>
              <a:t>framy</a:t>
            </a:r>
            <a:r>
              <a:rPr lang="sk-SK" dirty="0" smtClean="0"/>
              <a:t> pre HDLC a Ethernet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3. Fyzické adresovanie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Fyzická – MAC adresa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48 bitová</a:t>
            </a:r>
          </a:p>
          <a:p>
            <a:r>
              <a:rPr lang="sk-SK" dirty="0" smtClean="0"/>
              <a:t>Zobrazuje sa v hexadecimálnom tvare - 6 bytov</a:t>
            </a:r>
            <a:br>
              <a:rPr lang="sk-SK" dirty="0" smtClean="0"/>
            </a:br>
            <a:r>
              <a:rPr lang="sk-SK" dirty="0" smtClean="0"/>
              <a:t> (napr.  00 – 04 – 75 – F1 – A3 – C1)</a:t>
            </a:r>
          </a:p>
          <a:p>
            <a:r>
              <a:rPr lang="sk-SK" dirty="0" smtClean="0"/>
              <a:t>Prvé tri byty identifikujú výrobcu – OUI</a:t>
            </a:r>
          </a:p>
          <a:p>
            <a:r>
              <a:rPr lang="sk-SK" dirty="0" smtClean="0"/>
              <a:t>Na rozdiel od IP adresy má plochú štruktúru</a:t>
            </a:r>
          </a:p>
          <a:p>
            <a:r>
              <a:rPr lang="sk-SK" dirty="0" smtClean="0"/>
              <a:t>IP adresa má hierarchickú štruktúru</a:t>
            </a:r>
          </a:p>
          <a:p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ÚLOHA </a:t>
            </a:r>
            <a:r>
              <a:rPr lang="sk-SK" dirty="0" smtClean="0"/>
              <a:t>– z databázy OUI zistite výrobcu sieťovej karty Vášho PC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</a:t>
            </a:r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link</a:t>
            </a:r>
            <a:r>
              <a:rPr lang="sk-SK" dirty="0" smtClean="0"/>
              <a:t> vrstvy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Oddeľuje vyššie vrstvy od fyzického prenosového média</a:t>
            </a:r>
          </a:p>
          <a:p>
            <a:r>
              <a:rPr lang="sk-SK" dirty="0" err="1" smtClean="0"/>
              <a:t>Zapúzdruje</a:t>
            </a:r>
            <a:r>
              <a:rPr lang="sk-SK" dirty="0" smtClean="0"/>
              <a:t> </a:t>
            </a:r>
            <a:r>
              <a:rPr lang="sk-SK" dirty="0" err="1" smtClean="0"/>
              <a:t>paket</a:t>
            </a:r>
            <a:r>
              <a:rPr lang="sk-SK" dirty="0" smtClean="0"/>
              <a:t> do </a:t>
            </a:r>
            <a:r>
              <a:rPr lang="sk-SK" dirty="0" err="1" smtClean="0"/>
              <a:t>framu</a:t>
            </a:r>
            <a:endParaRPr lang="sk-SK" dirty="0" smtClean="0"/>
          </a:p>
          <a:p>
            <a:r>
              <a:rPr lang="sk-SK" dirty="0" smtClean="0"/>
              <a:t>Pripravuje </a:t>
            </a:r>
            <a:r>
              <a:rPr lang="sk-SK" dirty="0" err="1" smtClean="0"/>
              <a:t>pakety</a:t>
            </a:r>
            <a:r>
              <a:rPr lang="sk-SK" dirty="0" smtClean="0"/>
              <a:t> na prenos po fyzickom médiu</a:t>
            </a:r>
          </a:p>
          <a:p>
            <a:r>
              <a:rPr lang="sk-SK" dirty="0" smtClean="0"/>
              <a:t>Riadi prístup na médium</a:t>
            </a:r>
          </a:p>
          <a:p>
            <a:r>
              <a:rPr lang="sk-SK" dirty="0" smtClean="0"/>
              <a:t>Zabezpečuje fyzické adresovanie</a:t>
            </a:r>
          </a:p>
          <a:p>
            <a:r>
              <a:rPr lang="sk-SK" dirty="0" smtClean="0"/>
              <a:t>Riadi prenos medzi 2 uzlami = </a:t>
            </a:r>
            <a:r>
              <a:rPr lang="sk-SK" b="1" dirty="0" err="1" smtClean="0"/>
              <a:t>nodm</a:t>
            </a:r>
            <a:r>
              <a:rPr lang="sk-SK" dirty="0" err="1" smtClean="0"/>
              <a:t>i</a:t>
            </a:r>
            <a:r>
              <a:rPr lang="sk-SK" dirty="0" smtClean="0"/>
              <a:t> fyzickej siete</a:t>
            </a:r>
          </a:p>
          <a:p>
            <a:r>
              <a:rPr lang="sk-SK" dirty="0" smtClean="0"/>
              <a:t>Protokoly sú rôzne pre rôzne médiá, sú implementované do </a:t>
            </a:r>
            <a:r>
              <a:rPr lang="sk-SK" dirty="0" err="1" smtClean="0"/>
              <a:t>hw</a:t>
            </a:r>
            <a:r>
              <a:rPr lang="sk-SK" dirty="0" smtClean="0"/>
              <a:t> aj do </a:t>
            </a:r>
            <a:r>
              <a:rPr lang="sk-SK" dirty="0" err="1" smtClean="0"/>
              <a:t>sw</a:t>
            </a:r>
            <a:r>
              <a:rPr lang="sk-SK" dirty="0" smtClean="0"/>
              <a:t> (napr. v sieťovej karte)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466725"/>
            <a:ext cx="6972300" cy="592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3012976"/>
            <a:ext cx="8229600" cy="3845024"/>
          </a:xfrm>
        </p:spPr>
        <p:txBody>
          <a:bodyPr/>
          <a:lstStyle/>
          <a:p>
            <a:r>
              <a:rPr lang="sk-SK" dirty="0" smtClean="0"/>
              <a:t>Sieťový segment = 1 fyzická sieť</a:t>
            </a:r>
          </a:p>
          <a:p>
            <a:r>
              <a:rPr lang="sk-SK" smtClean="0"/>
              <a:t>Linková vrstva </a:t>
            </a:r>
            <a:r>
              <a:rPr lang="sk-SK" dirty="0" smtClean="0"/>
              <a:t>dopravuje rámce iba v rozsahu 1 sieťového segmentu</a:t>
            </a:r>
          </a:p>
          <a:p>
            <a:r>
              <a:rPr lang="sk-SK" dirty="0" smtClean="0"/>
              <a:t>Adresy L2 sa menia v každom sieťovom segmente ( IP sa nemení!!)</a:t>
            </a:r>
          </a:p>
          <a:p>
            <a:r>
              <a:rPr lang="sk-SK" dirty="0" smtClean="0"/>
              <a:t>V point – to – point </a:t>
            </a:r>
            <a:r>
              <a:rPr lang="sk-SK" dirty="0" err="1" smtClean="0"/>
              <a:t>topológii</a:t>
            </a:r>
            <a:r>
              <a:rPr lang="sk-SK" dirty="0" smtClean="0"/>
              <a:t> nie sú L2 adresy potrebné</a:t>
            </a:r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792088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4. Riešenie kolízií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sk-SK" dirty="0" smtClean="0"/>
              <a:t>Vznikajú na zdieľaných médiách</a:t>
            </a:r>
          </a:p>
          <a:p>
            <a:r>
              <a:rPr lang="sk-SK" dirty="0" smtClean="0"/>
              <a:t>CSMA/CD – prístupová metóda, ktorá rozpozná a vyrieši kolízie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924944"/>
            <a:ext cx="5904656" cy="3808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968627"/>
            <a:ext cx="6310259" cy="188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84784"/>
            <a:ext cx="6552728" cy="187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/>
          </a:bodyPr>
          <a:lstStyle/>
          <a:p>
            <a:r>
              <a:rPr lang="sk-SK" dirty="0" err="1" smtClean="0"/>
              <a:t>Carrier</a:t>
            </a:r>
            <a:r>
              <a:rPr lang="sk-SK" dirty="0" smtClean="0"/>
              <a:t> </a:t>
            </a:r>
            <a:r>
              <a:rPr lang="sk-SK" dirty="0" err="1" smtClean="0"/>
              <a:t>Sense</a:t>
            </a:r>
            <a:r>
              <a:rPr lang="sk-SK" dirty="0" smtClean="0"/>
              <a:t> – počúvanie nosnej – zariadenie čaká pred vysielaním a vysielať začne, až keď je linka voľná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Multi-access</a:t>
            </a:r>
            <a:r>
              <a:rPr lang="sk-SK" dirty="0" smtClean="0"/>
              <a:t> – ak je vzdialenosť dostatočne veľká, zariadenie nemusí </a:t>
            </a:r>
            <a:r>
              <a:rPr lang="sk-SK" dirty="0" err="1" smtClean="0"/>
              <a:t>detekovať</a:t>
            </a:r>
            <a:r>
              <a:rPr lang="sk-SK" dirty="0" smtClean="0"/>
              <a:t> signál, ktorý bol odoslaný iným zariadením a dôjde ku kolízii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sk-SK" dirty="0" err="1" smtClean="0"/>
              <a:t>Collision</a:t>
            </a:r>
            <a:r>
              <a:rPr lang="sk-SK" dirty="0" smtClean="0"/>
              <a:t> </a:t>
            </a:r>
            <a:r>
              <a:rPr lang="sk-SK" dirty="0" err="1" smtClean="0"/>
              <a:t>detection</a:t>
            </a:r>
            <a:r>
              <a:rPr lang="sk-SK" dirty="0" smtClean="0"/>
              <a:t> – pri kolízii sa zvýši amplitúda signálu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66648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640871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 ak vysielajúca sieťová karta </a:t>
            </a:r>
            <a:r>
              <a:rPr lang="sk-SK" dirty="0" err="1" smtClean="0"/>
              <a:t>detekuje</a:t>
            </a:r>
            <a:r>
              <a:rPr lang="sk-SK" dirty="0" smtClean="0"/>
              <a:t> kolíziu, vyšle tzv. </a:t>
            </a:r>
            <a:r>
              <a:rPr lang="sk-SK" dirty="0" err="1" smtClean="0"/>
              <a:t>Jam</a:t>
            </a:r>
            <a:r>
              <a:rPr lang="sk-SK" dirty="0" smtClean="0"/>
              <a:t> signál = 4 byty núl a jednotiek</a:t>
            </a:r>
          </a:p>
          <a:p>
            <a:r>
              <a:rPr lang="sk-SK" dirty="0" smtClean="0"/>
              <a:t>Po prijatí tohto signálu ostatné zariadenia v sieti spustia tzv. </a:t>
            </a:r>
            <a:r>
              <a:rPr lang="sk-SK" dirty="0" err="1" smtClean="0"/>
              <a:t>backoff</a:t>
            </a:r>
            <a:r>
              <a:rPr lang="sk-SK" dirty="0" smtClean="0"/>
              <a:t> algoritmus = počas náhodnej doby prestanú vysielať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 uplynutí tohto času sa celý proces opakuje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7097573" cy="308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Kolízna doména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Segment siete, na ktorom sa šíri kolízia</a:t>
            </a:r>
          </a:p>
          <a:p>
            <a:r>
              <a:rPr lang="sk-SK" dirty="0" smtClean="0"/>
              <a:t>Zariadenia L1 (</a:t>
            </a:r>
            <a:r>
              <a:rPr lang="sk-SK" dirty="0" err="1" smtClean="0"/>
              <a:t>repeater</a:t>
            </a:r>
            <a:r>
              <a:rPr lang="sk-SK" dirty="0" smtClean="0"/>
              <a:t>, hub) kolízne domény nezmenšujú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356992"/>
            <a:ext cx="5810027" cy="302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sk-SK" dirty="0" smtClean="0"/>
              <a:t>Zariadenia L2 (</a:t>
            </a:r>
            <a:r>
              <a:rPr lang="sk-SK" dirty="0" err="1" smtClean="0"/>
              <a:t>switch</a:t>
            </a:r>
            <a:r>
              <a:rPr lang="sk-SK" dirty="0" smtClean="0"/>
              <a:t>) a L3 ( </a:t>
            </a:r>
            <a:r>
              <a:rPr lang="sk-SK" dirty="0" err="1" smtClean="0"/>
              <a:t>router</a:t>
            </a:r>
            <a:r>
              <a:rPr lang="sk-SK" dirty="0" smtClean="0"/>
              <a:t>) áno</a:t>
            </a:r>
            <a:endParaRPr lang="fr-F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258050" cy="464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 pre L2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Médium</a:t>
            </a:r>
          </a:p>
          <a:p>
            <a:r>
              <a:rPr lang="sk-SK" dirty="0" smtClean="0"/>
              <a:t>Riadenie prístupu na médium = </a:t>
            </a:r>
            <a:r>
              <a:rPr lang="sk-SK" dirty="0" err="1" smtClean="0"/>
              <a:t>media</a:t>
            </a:r>
            <a:r>
              <a:rPr lang="sk-SK" dirty="0" smtClean="0"/>
              <a:t> </a:t>
            </a:r>
            <a:r>
              <a:rPr lang="sk-SK" dirty="0" err="1" smtClean="0"/>
              <a:t>access</a:t>
            </a:r>
            <a:r>
              <a:rPr lang="sk-SK" dirty="0" smtClean="0"/>
              <a:t> </a:t>
            </a:r>
            <a:r>
              <a:rPr lang="sk-SK" dirty="0" err="1" smtClean="0"/>
              <a:t>control</a:t>
            </a:r>
            <a:endParaRPr lang="sk-SK" dirty="0" smtClean="0"/>
          </a:p>
          <a:p>
            <a:r>
              <a:rPr lang="sk-SK" dirty="0" smtClean="0"/>
              <a:t>Kolízia</a:t>
            </a:r>
          </a:p>
          <a:p>
            <a:r>
              <a:rPr lang="sk-SK" dirty="0" err="1" smtClean="0"/>
              <a:t>Topológia</a:t>
            </a:r>
            <a:endParaRPr lang="sk-SK" dirty="0" smtClean="0"/>
          </a:p>
          <a:p>
            <a:r>
              <a:rPr lang="sk-SK" dirty="0" err="1" smtClean="0"/>
              <a:t>Frame</a:t>
            </a:r>
            <a:endParaRPr lang="sk-SK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Topológia</a:t>
            </a:r>
            <a:r>
              <a:rPr lang="sk-SK" dirty="0" smtClean="0"/>
              <a:t> siete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Definuje štruktúru siete, spôsob poprepájania zariadení v sieti</a:t>
            </a:r>
          </a:p>
          <a:p>
            <a:r>
              <a:rPr lang="sk-SK" dirty="0" smtClean="0"/>
              <a:t>Rozlišujeme </a:t>
            </a:r>
            <a:r>
              <a:rPr lang="sk-SK" dirty="0" err="1" smtClean="0"/>
              <a:t>topológiu</a:t>
            </a:r>
            <a:r>
              <a:rPr lang="sk-SK" dirty="0" smtClean="0"/>
              <a:t> logickú a fyzickú</a:t>
            </a:r>
          </a:p>
          <a:p>
            <a:pPr lvl="1">
              <a:buFont typeface="Wingdings" pitchFamily="2" charset="2"/>
              <a:buChar char="ü"/>
            </a:pPr>
            <a:r>
              <a:rPr lang="sk-SK" dirty="0" smtClean="0"/>
              <a:t>Logická – definuje, akým spôsobom sa dáta pohybujú medzi stanicami </a:t>
            </a:r>
          </a:p>
          <a:p>
            <a:pPr lvl="1">
              <a:buFont typeface="Wingdings" pitchFamily="2" charset="2"/>
              <a:buChar char="ü"/>
            </a:pPr>
            <a:r>
              <a:rPr lang="sk-SK" dirty="0" smtClean="0"/>
              <a:t>Fyzická - ako sú fyzicky </a:t>
            </a:r>
            <a:r>
              <a:rPr lang="sk-SK" smtClean="0"/>
              <a:t>zariadenia </a:t>
            </a:r>
            <a:r>
              <a:rPr lang="sk-SK" smtClean="0"/>
              <a:t>umiestnené a navzájom </a:t>
            </a:r>
            <a:r>
              <a:rPr lang="sk-SK" dirty="0" smtClean="0"/>
              <a:t>zapojené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fyzickej </a:t>
            </a:r>
            <a:r>
              <a:rPr lang="sk-SK" dirty="0" err="1" smtClean="0"/>
              <a:t>topológie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>
          <a:xfrm>
            <a:off x="500034" y="1600201"/>
            <a:ext cx="8186766" cy="2185990"/>
          </a:xfrm>
        </p:spPr>
        <p:txBody>
          <a:bodyPr>
            <a:normAutofit/>
          </a:bodyPr>
          <a:lstStyle/>
          <a:p>
            <a:r>
              <a:rPr lang="sk-SK" dirty="0" smtClean="0"/>
              <a:t>Zbernica (</a:t>
            </a:r>
            <a:r>
              <a:rPr lang="sk-SK" dirty="0" err="1" smtClean="0"/>
              <a:t>bus</a:t>
            </a:r>
            <a:r>
              <a:rPr lang="sk-SK" dirty="0" smtClean="0"/>
              <a:t>)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071678"/>
            <a:ext cx="3648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bdĺžnik 9"/>
          <p:cNvSpPr/>
          <p:nvPr/>
        </p:nvSpPr>
        <p:spPr>
          <a:xfrm>
            <a:off x="622907" y="3863688"/>
            <a:ext cx="2303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3200" dirty="0" smtClean="0">
                <a:solidFill>
                  <a:prstClr val="black"/>
                </a:solidFill>
              </a:rPr>
              <a:t>Kruh (ring)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000504"/>
            <a:ext cx="21907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642910" y="4000504"/>
            <a:ext cx="33630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3200" dirty="0" smtClean="0"/>
              <a:t> Rozšírená hviezda</a:t>
            </a:r>
          </a:p>
          <a:p>
            <a:r>
              <a:rPr lang="sk-SK" sz="3200" dirty="0" smtClean="0"/>
              <a:t> (</a:t>
            </a:r>
            <a:r>
              <a:rPr lang="sk-SK" sz="3200" dirty="0" err="1" smtClean="0"/>
              <a:t>extended</a:t>
            </a:r>
            <a:r>
              <a:rPr lang="sk-SK" sz="3200" dirty="0" smtClean="0"/>
              <a:t> </a:t>
            </a:r>
            <a:r>
              <a:rPr lang="sk-SK" sz="3200" dirty="0" err="1" smtClean="0"/>
              <a:t>star</a:t>
            </a:r>
            <a:r>
              <a:rPr lang="sk-SK" sz="3200" dirty="0" smtClean="0"/>
              <a:t>)</a:t>
            </a:r>
            <a:endParaRPr lang="sk-SK" sz="3200" dirty="0"/>
          </a:p>
        </p:txBody>
      </p:sp>
      <p:pic>
        <p:nvPicPr>
          <p:cNvPr id="2052" name="Picture 4" descr="st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643050"/>
            <a:ext cx="1952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dĺžnik 10"/>
          <p:cNvSpPr/>
          <p:nvPr/>
        </p:nvSpPr>
        <p:spPr>
          <a:xfrm>
            <a:off x="571473" y="1643050"/>
            <a:ext cx="3214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sk-SK" sz="3200" dirty="0" smtClean="0">
                <a:solidFill>
                  <a:prstClr val="black"/>
                </a:solidFill>
              </a:rPr>
              <a:t> Hviezda (</a:t>
            </a:r>
            <a:r>
              <a:rPr lang="sk-SK" sz="3200" dirty="0" err="1" smtClean="0">
                <a:solidFill>
                  <a:prstClr val="black"/>
                </a:solidFill>
              </a:rPr>
              <a:t>star</a:t>
            </a:r>
            <a:r>
              <a:rPr lang="sk-SK" sz="3200" dirty="0" smtClean="0">
                <a:solidFill>
                  <a:prstClr val="black"/>
                </a:solidFill>
              </a:rPr>
              <a:t>)</a:t>
            </a:r>
            <a:endParaRPr lang="sk-SK" sz="3200" dirty="0">
              <a:solidFill>
                <a:prstClr val="black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3714752"/>
            <a:ext cx="2504654" cy="25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+</a:t>
            </a:r>
            <a:br>
              <a:rPr lang="sk-SK" dirty="0" smtClean="0"/>
            </a:br>
            <a:r>
              <a:rPr lang="sk-SK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600201"/>
            <a:ext cx="8186766" cy="685792"/>
          </a:xfrm>
        </p:spPr>
        <p:txBody>
          <a:bodyPr/>
          <a:lstStyle/>
          <a:p>
            <a:r>
              <a:rPr lang="sk-SK" dirty="0" smtClean="0"/>
              <a:t>Strom (</a:t>
            </a:r>
            <a:r>
              <a:rPr lang="sk-SK" dirty="0" err="1" smtClean="0"/>
              <a:t>tree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00174"/>
            <a:ext cx="3019434" cy="210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571472" y="3857628"/>
            <a:ext cx="3071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3200" dirty="0" smtClean="0"/>
              <a:t> Zmiešaná (</a:t>
            </a:r>
            <a:r>
              <a:rPr lang="sk-SK" sz="3200" dirty="0" err="1" smtClean="0"/>
              <a:t>mesh</a:t>
            </a:r>
            <a:r>
              <a:rPr lang="sk-SK" sz="3200" dirty="0" smtClean="0"/>
              <a:t>)</a:t>
            </a:r>
            <a:endParaRPr lang="sk-SK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286256"/>
            <a:ext cx="31337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logickej </a:t>
            </a:r>
            <a:r>
              <a:rPr lang="sk-SK" dirty="0" err="1" smtClean="0"/>
              <a:t>topológie</a:t>
            </a:r>
            <a:endParaRPr lang="sk-SK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428736"/>
            <a:ext cx="5147007" cy="499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Point – to – point 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sk-SK" sz="2400" dirty="0" smtClean="0"/>
              <a:t>priame prepojenie 2 počítačov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sk-SK" sz="2400" dirty="0" smtClean="0"/>
              <a:t>jednoduchý protokol PPP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sk-SK" sz="3200" dirty="0" err="1" smtClean="0"/>
              <a:t>Multi</a:t>
            </a:r>
            <a:r>
              <a:rPr lang="sk-SK" sz="3200" dirty="0" smtClean="0"/>
              <a:t> – </a:t>
            </a:r>
            <a:r>
              <a:rPr lang="sk-SK" sz="3200" dirty="0" err="1" smtClean="0"/>
              <a:t>access</a:t>
            </a:r>
            <a:r>
              <a:rPr lang="sk-SK" sz="3200" dirty="0" smtClean="0"/>
              <a:t>     </a:t>
            </a:r>
          </a:p>
          <a:p>
            <a:pPr marL="342900" lvl="1" indent="-342900" algn="just">
              <a:buNone/>
            </a:pPr>
            <a:r>
              <a:rPr lang="sk-SK" sz="3200" dirty="0" smtClean="0"/>
              <a:t>	</a:t>
            </a:r>
            <a:r>
              <a:rPr lang="sk-SK" sz="2400" dirty="0" smtClean="0"/>
              <a:t>Dáta sa šíria od vysielajúcej stanice ku všetkým ostatným staniciam naraz. Typickým predstaviteľom tejto </a:t>
            </a:r>
            <a:r>
              <a:rPr lang="sk-SK" sz="2400" dirty="0" err="1" smtClean="0"/>
              <a:t>topológie</a:t>
            </a:r>
            <a:r>
              <a:rPr lang="sk-SK" sz="2400" dirty="0" smtClean="0"/>
              <a:t> je sieť Ethernet, v ktorej sa bez ohľadu na fyzické zapojenie siete používa dodnes. Keďže ide o zdieľané médium, môže dochádzať ku kolíziám t.j. viac staníc začne vysielať dáta v tom istom čase.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732</Words>
  <Application>Microsoft Office PowerPoint</Application>
  <PresentationFormat>Prezentácia na obrazovke (4:3)</PresentationFormat>
  <Paragraphs>113</Paragraphs>
  <Slides>27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Motív Office</vt:lpstr>
      <vt:lpstr>Data link vrstva</vt:lpstr>
      <vt:lpstr>Úlohy data link vrstvy</vt:lpstr>
      <vt:lpstr>Základné pojmy pre L2</vt:lpstr>
      <vt:lpstr>Topológia siete</vt:lpstr>
      <vt:lpstr>Typy fyzickej topológie</vt:lpstr>
      <vt:lpstr>Snímka 6</vt:lpstr>
      <vt:lpstr>+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Typy logickej topológie</vt:lpstr>
      <vt:lpstr>Snímka 9</vt:lpstr>
      <vt:lpstr>Snímka 10</vt:lpstr>
      <vt:lpstr>1. Prístup k prenosovému médiu Zdieľané a nezdieľané médiá</vt:lpstr>
      <vt:lpstr>Snímka 12</vt:lpstr>
      <vt:lpstr>2. Vytváranie rámcov</vt:lpstr>
      <vt:lpstr>Snímka 14</vt:lpstr>
      <vt:lpstr>Typický formát rámca</vt:lpstr>
      <vt:lpstr>Snímka 16</vt:lpstr>
      <vt:lpstr>2 podvrstvy linkovej vrstvy</vt:lpstr>
      <vt:lpstr>Cvičenie v PT</vt:lpstr>
      <vt:lpstr>3. Fyzické adresovanie Fyzická – MAC adresa</vt:lpstr>
      <vt:lpstr>Snímka 20</vt:lpstr>
      <vt:lpstr>Snímka 21</vt:lpstr>
      <vt:lpstr>4. Riešenie kolízií</vt:lpstr>
      <vt:lpstr>Snímka 23</vt:lpstr>
      <vt:lpstr>Snímka 24</vt:lpstr>
      <vt:lpstr>Snímka 25</vt:lpstr>
      <vt:lpstr>Kolízna doména</vt:lpstr>
      <vt:lpstr>Snímka 27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cisco</dc:creator>
  <cp:lastModifiedBy>cisco</cp:lastModifiedBy>
  <cp:revision>68</cp:revision>
  <dcterms:created xsi:type="dcterms:W3CDTF">2012-01-17T10:58:25Z</dcterms:created>
  <dcterms:modified xsi:type="dcterms:W3CDTF">2013-05-07T13:36:51Z</dcterms:modified>
</cp:coreProperties>
</file>