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0" r:id="rId5"/>
    <p:sldId id="273" r:id="rId6"/>
    <p:sldId id="285" r:id="rId7"/>
    <p:sldId id="298" r:id="rId8"/>
    <p:sldId id="295" r:id="rId9"/>
    <p:sldId id="296" r:id="rId10"/>
    <p:sldId id="297" r:id="rId11"/>
    <p:sldId id="286" r:id="rId12"/>
    <p:sldId id="287" r:id="rId13"/>
    <p:sldId id="300" r:id="rId14"/>
    <p:sldId id="301" r:id="rId15"/>
    <p:sldId id="274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5" r:id="rId28"/>
    <p:sldId id="276" r:id="rId29"/>
    <p:sldId id="277" r:id="rId30"/>
    <p:sldId id="278" r:id="rId31"/>
    <p:sldId id="289" r:id="rId32"/>
    <p:sldId id="290" r:id="rId33"/>
    <p:sldId id="280" r:id="rId34"/>
    <p:sldId id="279" r:id="rId35"/>
    <p:sldId id="281" r:id="rId36"/>
    <p:sldId id="282" r:id="rId37"/>
    <p:sldId id="283" r:id="rId38"/>
    <p:sldId id="291" r:id="rId39"/>
    <p:sldId id="288" r:id="rId40"/>
    <p:sldId id="294" r:id="rId41"/>
    <p:sldId id="292" r:id="rId42"/>
    <p:sldId id="293" r:id="rId4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667B-C098-482F-B179-113045A360B9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CC48-588B-4901-BA9C-B4C5B5906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RIP verzia 2</a:t>
            </a:r>
            <a:endParaRPr lang="fr-FR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843A9AA0-B69F-40CB-BF9E-7600AE5A9E6C}" type="datetime5">
              <a:rPr lang="en-GB"/>
              <a:pPr/>
              <a:t>9-May-16</a:t>
            </a:fld>
            <a:endParaRPr lang="en-US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/>
          <a:p>
            <a:r>
              <a:rPr lang="en-US"/>
              <a:t>S Ward  Abingdon and Witney College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Ďalšie kolo výmeny informácií </a:t>
            </a:r>
            <a:endParaRPr lang="en-US" sz="32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8424862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95288" y="1628775"/>
            <a:ext cx="14398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10.1.0.0</a:t>
            </a:r>
            <a:endParaRPr lang="en-US" sz="2400" b="1" dirty="0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2339975" y="1628775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10.2.0.0</a:t>
            </a:r>
            <a:endParaRPr lang="en-US" sz="2400" b="1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435600" y="1628775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10.3.0.0</a:t>
            </a:r>
            <a:endParaRPr lang="en-US" sz="2400" b="1"/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7524750" y="1557338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10.4.0.0</a:t>
            </a:r>
            <a:endParaRPr lang="en-US" sz="2400" b="1"/>
          </a:p>
        </p:txBody>
      </p:sp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2420938"/>
            <a:ext cx="647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2060575"/>
            <a:ext cx="6477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2420938"/>
            <a:ext cx="647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975" y="2060575"/>
            <a:ext cx="6477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5288" y="3068638"/>
            <a:ext cx="3970337" cy="313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R1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 „naučil“ od R2 o sieti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.0.0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sa predtým o nej dozvedel od R3.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/>
        </p:nvGraphicFramePr>
        <p:xfrm>
          <a:off x="4643438" y="3284538"/>
          <a:ext cx="4175125" cy="2589532"/>
        </p:xfrm>
        <a:graphic>
          <a:graphicData uri="http://schemas.openxmlformats.org/drawingml/2006/table">
            <a:tbl>
              <a:tblPr/>
              <a:tblGrid>
                <a:gridCol w="1655762"/>
                <a:gridCol w="1584325"/>
                <a:gridCol w="935038"/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10.1.0.0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Fa0/0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10.2.0.0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S0/0/0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10.3.0.0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S0/0/0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</a:t>
                      </a:r>
                      <a:r>
                        <a:rPr kumimoji="0" lang="sk-SK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.0.0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S0/0/0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RIP v2  - podporuje VLSM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476375" y="1557338"/>
          <a:ext cx="7056438" cy="2573337"/>
        </p:xfrm>
        <a:graphic>
          <a:graphicData uri="http://schemas.openxmlformats.org/presentationml/2006/ole">
            <p:oleObj spid="_x0000_s39938" name="Bitmap Image" r:id="rId3" imgW="4258269" imgH="1552792" progId="PBrush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3860800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172.30.200.32/28</a:t>
            </a:r>
            <a:endParaRPr lang="en-US" sz="24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725" y="1773238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172.30.100.0/24</a:t>
            </a:r>
            <a:endParaRPr lang="en-US" sz="2400" b="1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03800" y="3429000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172.30.110.0/24</a:t>
            </a:r>
            <a:endParaRPr lang="en-US" sz="2400" b="1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843213" y="414972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172.30.200.16/28</a:t>
            </a:r>
            <a:endParaRPr lang="en-US" sz="2400" b="1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124075" y="1557338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172.30.120.0/30</a:t>
            </a:r>
            <a:endParaRPr lang="en-US" sz="2400" b="1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188" y="4941888"/>
            <a:ext cx="79216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 err="1" smtClean="0"/>
              <a:t>Updaty</a:t>
            </a:r>
            <a:r>
              <a:rPr lang="sk-SK" sz="2800" dirty="0" smtClean="0"/>
              <a:t> obsahujú masky. Všetky podsiete sú zahrnuté v </a:t>
            </a:r>
            <a:r>
              <a:rPr lang="sk-SK" sz="2800" dirty="0" err="1" smtClean="0"/>
              <a:t>updatoch</a:t>
            </a:r>
            <a:r>
              <a:rPr lang="sk-SK" sz="2800" dirty="0" smtClean="0"/>
              <a:t> aj s maskami.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Metrika = počet </a:t>
            </a:r>
            <a:r>
              <a:rPr lang="sk-SK" dirty="0" err="1" smtClean="0"/>
              <a:t>hopov</a:t>
            </a:r>
            <a:endParaRPr lang="sk-SK" dirty="0" smtClean="0"/>
          </a:p>
          <a:p>
            <a:r>
              <a:rPr lang="sk-SK" dirty="0" smtClean="0"/>
              <a:t>Metrika 16 = nedosiahnuteľná </a:t>
            </a:r>
            <a:r>
              <a:rPr lang="sk-SK" dirty="0" smtClean="0"/>
              <a:t>sieť ( sieť je najskôr označená metrikou 19, až potom je odstránená zo smerovacej tabuľky)</a:t>
            </a:r>
            <a:endParaRPr lang="sk-SK" dirty="0" smtClean="0"/>
          </a:p>
          <a:p>
            <a:r>
              <a:rPr lang="sk-SK" dirty="0" err="1" smtClean="0"/>
              <a:t>Timery</a:t>
            </a:r>
            <a:r>
              <a:rPr lang="sk-SK" dirty="0" smtClean="0"/>
              <a:t> – napr. </a:t>
            </a:r>
            <a:r>
              <a:rPr lang="sk-SK" dirty="0" err="1" smtClean="0"/>
              <a:t>update</a:t>
            </a:r>
            <a:r>
              <a:rPr lang="sk-SK" dirty="0" smtClean="0"/>
              <a:t> </a:t>
            </a:r>
            <a:r>
              <a:rPr lang="sk-SK" dirty="0" err="1" smtClean="0"/>
              <a:t>timer</a:t>
            </a:r>
            <a:r>
              <a:rPr lang="sk-SK" dirty="0" smtClean="0"/>
              <a:t> 30 s – periodické </a:t>
            </a:r>
            <a:r>
              <a:rPr lang="sk-SK" dirty="0" err="1" smtClean="0"/>
              <a:t>updaty</a:t>
            </a:r>
            <a:endParaRPr lang="sk-SK" dirty="0" smtClean="0"/>
          </a:p>
          <a:p>
            <a:r>
              <a:rPr lang="sk-SK" dirty="0" err="1" smtClean="0"/>
              <a:t>Triggered</a:t>
            </a:r>
            <a:r>
              <a:rPr lang="sk-SK" dirty="0" smtClean="0"/>
              <a:t> </a:t>
            </a:r>
            <a:r>
              <a:rPr lang="sk-SK" dirty="0" err="1" smtClean="0"/>
              <a:t>updaty</a:t>
            </a:r>
            <a:r>
              <a:rPr lang="sk-SK" dirty="0" smtClean="0"/>
              <a:t> pri zmene </a:t>
            </a:r>
            <a:r>
              <a:rPr lang="sk-SK" dirty="0" err="1" smtClean="0"/>
              <a:t>topológie</a:t>
            </a:r>
            <a:r>
              <a:rPr lang="sk-SK" dirty="0" smtClean="0"/>
              <a:t> - nečaká </a:t>
            </a:r>
            <a:r>
              <a:rPr lang="sk-SK" dirty="0" smtClean="0"/>
              <a:t>sa </a:t>
            </a:r>
            <a:r>
              <a:rPr lang="sk-SK" dirty="0" smtClean="0"/>
              <a:t>na vypršanie </a:t>
            </a:r>
            <a:r>
              <a:rPr lang="sk-SK" dirty="0" err="1" smtClean="0"/>
              <a:t>update</a:t>
            </a:r>
            <a:r>
              <a:rPr lang="sk-SK" dirty="0" smtClean="0"/>
              <a:t> </a:t>
            </a:r>
            <a:r>
              <a:rPr lang="sk-SK" dirty="0" err="1" smtClean="0"/>
              <a:t>timera</a:t>
            </a:r>
            <a:endParaRPr lang="sk-SK" dirty="0" smtClean="0"/>
          </a:p>
          <a:p>
            <a:r>
              <a:rPr lang="sk-SK" dirty="0" smtClean="0"/>
              <a:t>Zlyhanie linky</a:t>
            </a:r>
          </a:p>
          <a:p>
            <a:r>
              <a:rPr lang="sk-SK" dirty="0" smtClean="0"/>
              <a:t>Pripojenie novej linky</a:t>
            </a:r>
          </a:p>
          <a:p>
            <a:r>
              <a:rPr lang="sk-SK" dirty="0" smtClean="0"/>
              <a:t>Zlyhanie smerovača</a:t>
            </a:r>
          </a:p>
          <a:p>
            <a:r>
              <a:rPr lang="sk-SK" dirty="0" smtClean="0"/>
              <a:t>Zmena parametrov linky</a:t>
            </a:r>
            <a:endParaRPr lang="fr-FR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/>
          </a:bodyPr>
          <a:lstStyle/>
          <a:p>
            <a:endParaRPr lang="sk-SK" dirty="0" smtClean="0"/>
          </a:p>
          <a:p>
            <a:r>
              <a:rPr lang="sk-SK" dirty="0" smtClean="0"/>
              <a:t>Obsahuje mechanizmy na zabránenie vzniku smerovacích slučiek </a:t>
            </a:r>
            <a:endParaRPr lang="sk-SK" dirty="0" smtClean="0"/>
          </a:p>
          <a:p>
            <a:pPr algn="ctr">
              <a:spcBef>
                <a:spcPct val="0"/>
              </a:spcBef>
              <a:buNone/>
            </a:pPr>
            <a:r>
              <a:rPr lang="sk-SK" sz="4800" dirty="0" smtClean="0">
                <a:latin typeface="+mj-lt"/>
                <a:ea typeface="+mj-ea"/>
                <a:cs typeface="+mj-cs"/>
              </a:rPr>
              <a:t>Smerovacia slučka – </a:t>
            </a:r>
            <a:r>
              <a:rPr lang="sk-SK" sz="4800" dirty="0" err="1" smtClean="0">
                <a:latin typeface="+mj-lt"/>
                <a:ea typeface="+mj-ea"/>
                <a:cs typeface="+mj-cs"/>
              </a:rPr>
              <a:t>routing</a:t>
            </a:r>
            <a:r>
              <a:rPr lang="sk-SK" sz="4800" dirty="0" smtClean="0">
                <a:latin typeface="+mj-lt"/>
                <a:ea typeface="+mj-ea"/>
                <a:cs typeface="+mj-cs"/>
              </a:rPr>
              <a:t> </a:t>
            </a:r>
            <a:r>
              <a:rPr lang="sk-SK" sz="4800" dirty="0" err="1" smtClean="0">
                <a:latin typeface="+mj-lt"/>
                <a:ea typeface="+mj-ea"/>
                <a:cs typeface="+mj-cs"/>
              </a:rPr>
              <a:t>loop</a:t>
            </a:r>
            <a:r>
              <a:rPr lang="sk-SK" sz="4800" dirty="0" smtClean="0">
                <a:latin typeface="+mj-lt"/>
                <a:ea typeface="+mj-ea"/>
                <a:cs typeface="+mj-cs"/>
              </a:rPr>
              <a:t>:</a:t>
            </a:r>
          </a:p>
          <a:p>
            <a:r>
              <a:rPr lang="sk-SK" dirty="0" err="1" smtClean="0"/>
              <a:t>Paket</a:t>
            </a:r>
            <a:r>
              <a:rPr lang="sk-SK" dirty="0" smtClean="0"/>
              <a:t> </a:t>
            </a:r>
            <a:r>
              <a:rPr lang="sk-SK" dirty="0" smtClean="0"/>
              <a:t>je trvale prenášaný medzi smerovačmi a nikdy nedosiahne cieľovú sieť. Je zahodený, ak TTL=0</a:t>
            </a:r>
          </a:p>
          <a:p>
            <a:r>
              <a:rPr lang="sk-SK" dirty="0" smtClean="0"/>
              <a:t>Zapríčinené nesprávnymi alebo neaktuálnymi informáciami v smerovacej tabuľke</a:t>
            </a:r>
          </a:p>
          <a:p>
            <a:r>
              <a:rPr lang="sk-SK" dirty="0" smtClean="0"/>
              <a:t>Zbytočná záťaž siete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400" dirty="0" smtClean="0"/>
              <a:t>Pri prechode do inej </a:t>
            </a:r>
            <a:r>
              <a:rPr lang="sk-SK" sz="4400" dirty="0" err="1" smtClean="0"/>
              <a:t>classfull</a:t>
            </a:r>
            <a:r>
              <a:rPr lang="sk-SK" sz="4400" dirty="0" smtClean="0"/>
              <a:t> siete </a:t>
            </a:r>
            <a:r>
              <a:rPr lang="sk-SK" sz="4400" dirty="0" err="1" smtClean="0"/>
              <a:t>defaultne</a:t>
            </a:r>
            <a:r>
              <a:rPr lang="sk-SK" sz="4400" dirty="0" smtClean="0"/>
              <a:t> sumarizuje siete do </a:t>
            </a:r>
            <a:r>
              <a:rPr lang="sk-SK" sz="4400" dirty="0" err="1" smtClean="0"/>
              <a:t>classful</a:t>
            </a:r>
            <a:r>
              <a:rPr lang="sk-SK" sz="4400" dirty="0" smtClean="0"/>
              <a:t> masky</a:t>
            </a:r>
            <a:endParaRPr lang="fr-FR" sz="4400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28861"/>
            <a:ext cx="9144000" cy="252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0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sk-SK" dirty="0" smtClean="0"/>
              <a:t>Smerovacia tabuľka</a:t>
            </a:r>
            <a:endParaRPr lang="en-US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395288" y="2997200"/>
            <a:ext cx="8229600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192.168.5.0/24 [120/2] via 192.168.2.2, 00:00:23, Serial0/0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395288" y="1773238"/>
            <a:ext cx="1728787" cy="1800225"/>
            <a:chOff x="249" y="1117"/>
            <a:chExt cx="1089" cy="1134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295" y="1117"/>
              <a:ext cx="10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 dirty="0" smtClean="0"/>
                <a:t>RIP</a:t>
              </a:r>
              <a:endParaRPr lang="en-US" sz="2400" b="1" dirty="0"/>
            </a:p>
          </p:txBody>
        </p:sp>
        <p:grpSp>
          <p:nvGrpSpPr>
            <p:cNvPr id="77" name="Group 13"/>
            <p:cNvGrpSpPr>
              <a:grpSpLocks/>
            </p:cNvGrpSpPr>
            <p:nvPr/>
          </p:nvGrpSpPr>
          <p:grpSpPr bwMode="auto">
            <a:xfrm>
              <a:off x="249" y="1405"/>
              <a:ext cx="568" cy="846"/>
              <a:chOff x="249" y="1405"/>
              <a:chExt cx="568" cy="846"/>
            </a:xfrm>
          </p:grpSpPr>
          <p:sp>
            <p:nvSpPr>
              <p:cNvPr id="78" name="Oval 11"/>
              <p:cNvSpPr>
                <a:spLocks noChangeArrowheads="1"/>
              </p:cNvSpPr>
              <p:nvPr/>
            </p:nvSpPr>
            <p:spPr bwMode="auto">
              <a:xfrm>
                <a:off x="249" y="1842"/>
                <a:ext cx="318" cy="40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cxnSp>
            <p:nvCxnSpPr>
              <p:cNvPr id="79" name="AutoShape 12"/>
              <p:cNvCxnSpPr>
                <a:cxnSpLocks noChangeShapeType="1"/>
                <a:stCxn id="76" idx="2"/>
                <a:endCxn id="78" idx="0"/>
              </p:cNvCxnSpPr>
              <p:nvPr/>
            </p:nvCxnSpPr>
            <p:spPr bwMode="auto">
              <a:xfrm flipH="1">
                <a:off x="408" y="1405"/>
                <a:ext cx="409" cy="428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</p:grpSp>
      </p:grpSp>
      <p:grpSp>
        <p:nvGrpSpPr>
          <p:cNvPr id="80" name="Group 27"/>
          <p:cNvGrpSpPr>
            <a:grpSpLocks/>
          </p:cNvGrpSpPr>
          <p:nvPr/>
        </p:nvGrpSpPr>
        <p:grpSpPr bwMode="auto">
          <a:xfrm>
            <a:off x="900113" y="1628775"/>
            <a:ext cx="3095625" cy="1871663"/>
            <a:chOff x="567" y="1026"/>
            <a:chExt cx="1950" cy="1179"/>
          </a:xfrm>
        </p:grpSpPr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1474" y="1026"/>
              <a:ext cx="104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b="1" dirty="0" smtClean="0"/>
                <a:t>Vzdialená sieť</a:t>
              </a:r>
              <a:endParaRPr lang="en-US" sz="2400" b="1" dirty="0"/>
            </a:p>
          </p:txBody>
        </p:sp>
        <p:sp>
          <p:nvSpPr>
            <p:cNvPr id="82" name="Oval 15"/>
            <p:cNvSpPr>
              <a:spLocks noChangeArrowheads="1"/>
            </p:cNvSpPr>
            <p:nvPr/>
          </p:nvSpPr>
          <p:spPr bwMode="auto">
            <a:xfrm>
              <a:off x="567" y="1871"/>
              <a:ext cx="1270" cy="33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83" name="AutoShape 16"/>
            <p:cNvCxnSpPr>
              <a:cxnSpLocks noChangeShapeType="1"/>
              <a:stCxn id="81" idx="1"/>
              <a:endCxn id="82" idx="0"/>
            </p:cNvCxnSpPr>
            <p:nvPr/>
          </p:nvCxnSpPr>
          <p:spPr bwMode="auto">
            <a:xfrm flipH="1">
              <a:off x="1202" y="1288"/>
              <a:ext cx="272" cy="583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</p:cxnSp>
      </p:grpSp>
      <p:grpSp>
        <p:nvGrpSpPr>
          <p:cNvPr id="84" name="Group 30"/>
          <p:cNvGrpSpPr>
            <a:grpSpLocks/>
          </p:cNvGrpSpPr>
          <p:nvPr/>
        </p:nvGrpSpPr>
        <p:grpSpPr bwMode="auto">
          <a:xfrm>
            <a:off x="5292725" y="2970214"/>
            <a:ext cx="3167063" cy="1497013"/>
            <a:chOff x="3334" y="1871"/>
            <a:chExt cx="1995" cy="943"/>
          </a:xfrm>
        </p:grpSpPr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4286" y="2523"/>
              <a:ext cx="10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 dirty="0"/>
                <a:t>Next </a:t>
              </a:r>
              <a:r>
                <a:rPr lang="en-GB" sz="2400" b="1" dirty="0" smtClean="0"/>
                <a:t>hop</a:t>
              </a:r>
              <a:endParaRPr lang="en-US" sz="2400" b="1" dirty="0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3334" y="1871"/>
              <a:ext cx="1496" cy="409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87" name="AutoShape 19"/>
            <p:cNvCxnSpPr>
              <a:cxnSpLocks noChangeShapeType="1"/>
              <a:stCxn id="85" idx="1"/>
              <a:endCxn id="86" idx="4"/>
            </p:cNvCxnSpPr>
            <p:nvPr/>
          </p:nvCxnSpPr>
          <p:spPr bwMode="auto">
            <a:xfrm flipH="1" flipV="1">
              <a:off x="4082" y="2280"/>
              <a:ext cx="204" cy="388"/>
            </a:xfrm>
            <a:prstGeom prst="straightConnector1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/>
            </a:ln>
            <a:effectLst/>
          </p:spPr>
        </p:cxnSp>
      </p:grpSp>
      <p:grpSp>
        <p:nvGrpSpPr>
          <p:cNvPr id="88" name="Group 28"/>
          <p:cNvGrpSpPr>
            <a:grpSpLocks/>
          </p:cNvGrpSpPr>
          <p:nvPr/>
        </p:nvGrpSpPr>
        <p:grpSpPr bwMode="auto">
          <a:xfrm>
            <a:off x="2843213" y="1700213"/>
            <a:ext cx="3097212" cy="1919287"/>
            <a:chOff x="1791" y="1071"/>
            <a:chExt cx="1951" cy="1209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2699" y="1071"/>
              <a:ext cx="10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b="1" dirty="0" smtClean="0"/>
                <a:t>Maska</a:t>
              </a:r>
              <a:endParaRPr lang="en-US" sz="2400" b="1" dirty="0"/>
            </a:p>
          </p:txBody>
        </p:sp>
        <p:sp>
          <p:nvSpPr>
            <p:cNvPr id="90" name="Oval 21"/>
            <p:cNvSpPr>
              <a:spLocks noChangeArrowheads="1"/>
            </p:cNvSpPr>
            <p:nvPr/>
          </p:nvSpPr>
          <p:spPr bwMode="auto">
            <a:xfrm>
              <a:off x="1791" y="1871"/>
              <a:ext cx="364" cy="40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91" name="AutoShape 22"/>
            <p:cNvCxnSpPr>
              <a:cxnSpLocks noChangeShapeType="1"/>
              <a:stCxn id="89" idx="1"/>
              <a:endCxn id="90" idx="0"/>
            </p:cNvCxnSpPr>
            <p:nvPr/>
          </p:nvCxnSpPr>
          <p:spPr bwMode="auto">
            <a:xfrm flipH="1">
              <a:off x="1973" y="1216"/>
              <a:ext cx="726" cy="65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</p:cxnSp>
      </p:grpSp>
      <p:grpSp>
        <p:nvGrpSpPr>
          <p:cNvPr id="92" name="Group 29"/>
          <p:cNvGrpSpPr>
            <a:grpSpLocks/>
          </p:cNvGrpSpPr>
          <p:nvPr/>
        </p:nvGrpSpPr>
        <p:grpSpPr bwMode="auto">
          <a:xfrm>
            <a:off x="3419475" y="1628775"/>
            <a:ext cx="5329238" cy="1990725"/>
            <a:chOff x="2154" y="1026"/>
            <a:chExt cx="3357" cy="1254"/>
          </a:xfrm>
        </p:grpSpPr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3787" y="1026"/>
              <a:ext cx="172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 dirty="0" err="1" smtClean="0"/>
                <a:t>Administrat</a:t>
              </a:r>
              <a:r>
                <a:rPr lang="sk-SK" sz="2400" b="1" dirty="0" err="1" smtClean="0"/>
                <a:t>ívna</a:t>
              </a:r>
              <a:r>
                <a:rPr lang="sk-SK" sz="2400" b="1" dirty="0" smtClean="0"/>
                <a:t> vzdialenosť a metrika</a:t>
              </a:r>
              <a:endParaRPr lang="en-US" sz="2400" b="1" dirty="0"/>
            </a:p>
          </p:txBody>
        </p:sp>
        <p:sp>
          <p:nvSpPr>
            <p:cNvPr id="94" name="Oval 24"/>
            <p:cNvSpPr>
              <a:spLocks noChangeArrowheads="1"/>
            </p:cNvSpPr>
            <p:nvPr/>
          </p:nvSpPr>
          <p:spPr bwMode="auto">
            <a:xfrm>
              <a:off x="2154" y="1871"/>
              <a:ext cx="862" cy="409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95" name="AutoShape 25"/>
            <p:cNvCxnSpPr>
              <a:cxnSpLocks noChangeShapeType="1"/>
              <a:stCxn id="89" idx="3"/>
              <a:endCxn id="94" idx="0"/>
            </p:cNvCxnSpPr>
            <p:nvPr/>
          </p:nvCxnSpPr>
          <p:spPr bwMode="auto">
            <a:xfrm flipH="1">
              <a:off x="2585" y="1216"/>
              <a:ext cx="1157" cy="655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</p:cxnSp>
      </p:grpSp>
      <p:grpSp>
        <p:nvGrpSpPr>
          <p:cNvPr id="96" name="Group 34"/>
          <p:cNvGrpSpPr>
            <a:grpSpLocks/>
          </p:cNvGrpSpPr>
          <p:nvPr/>
        </p:nvGrpSpPr>
        <p:grpSpPr bwMode="auto">
          <a:xfrm>
            <a:off x="684213" y="3429002"/>
            <a:ext cx="2087562" cy="2473326"/>
            <a:chOff x="431" y="2174"/>
            <a:chExt cx="1315" cy="1558"/>
          </a:xfrm>
        </p:grpSpPr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21" y="2976"/>
              <a:ext cx="122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b="1" dirty="0" smtClean="0"/>
                <a:t>Čas od posledného </a:t>
              </a:r>
              <a:r>
                <a:rPr lang="sk-SK" sz="2400" b="1" dirty="0" err="1" smtClean="0"/>
                <a:t>updatu</a:t>
              </a:r>
              <a:endParaRPr lang="en-US" sz="2400" b="1" dirty="0"/>
            </a:p>
          </p:txBody>
        </p:sp>
        <p:sp>
          <p:nvSpPr>
            <p:cNvPr id="98" name="Oval 32"/>
            <p:cNvSpPr>
              <a:spLocks noChangeArrowheads="1"/>
            </p:cNvSpPr>
            <p:nvPr/>
          </p:nvSpPr>
          <p:spPr bwMode="auto">
            <a:xfrm>
              <a:off x="431" y="2174"/>
              <a:ext cx="1092" cy="39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99" name="AutoShape 33"/>
            <p:cNvCxnSpPr>
              <a:cxnSpLocks noChangeShapeType="1"/>
              <a:stCxn id="97" idx="0"/>
            </p:cNvCxnSpPr>
            <p:nvPr/>
          </p:nvCxnSpPr>
          <p:spPr bwMode="auto">
            <a:xfrm flipH="1" flipV="1">
              <a:off x="975" y="2614"/>
              <a:ext cx="159" cy="362"/>
            </a:xfrm>
            <a:prstGeom prst="straightConnector1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</p:cxnSp>
      </p:grpSp>
      <p:grpSp>
        <p:nvGrpSpPr>
          <p:cNvPr id="100" name="Group 38"/>
          <p:cNvGrpSpPr>
            <a:grpSpLocks/>
          </p:cNvGrpSpPr>
          <p:nvPr/>
        </p:nvGrpSpPr>
        <p:grpSpPr bwMode="auto">
          <a:xfrm>
            <a:off x="2484438" y="3402014"/>
            <a:ext cx="2735263" cy="1712913"/>
            <a:chOff x="1565" y="2143"/>
            <a:chExt cx="1723" cy="1079"/>
          </a:xfrm>
        </p:grpSpPr>
        <p:sp>
          <p:nvSpPr>
            <p:cNvPr id="101" name="Text Box 10"/>
            <p:cNvSpPr txBox="1">
              <a:spLocks noChangeArrowheads="1"/>
            </p:cNvSpPr>
            <p:nvPr/>
          </p:nvSpPr>
          <p:spPr bwMode="auto">
            <a:xfrm>
              <a:off x="2064" y="2931"/>
              <a:ext cx="1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b="1" dirty="0" err="1" smtClean="0"/>
                <a:t>Exit</a:t>
              </a:r>
              <a:r>
                <a:rPr lang="sk-SK" sz="2400" b="1" dirty="0" smtClean="0"/>
                <a:t> </a:t>
              </a:r>
              <a:r>
                <a:rPr lang="en-GB" sz="2400" b="1" dirty="0" smtClean="0"/>
                <a:t>interface</a:t>
              </a:r>
              <a:endParaRPr lang="en-US" sz="2400" b="1" dirty="0"/>
            </a:p>
          </p:txBody>
        </p:sp>
        <p:sp>
          <p:nvSpPr>
            <p:cNvPr id="102" name="Oval 36"/>
            <p:cNvSpPr>
              <a:spLocks noChangeArrowheads="1"/>
            </p:cNvSpPr>
            <p:nvPr/>
          </p:nvSpPr>
          <p:spPr bwMode="auto">
            <a:xfrm>
              <a:off x="1565" y="2143"/>
              <a:ext cx="1088" cy="409"/>
            </a:xfrm>
            <a:prstGeom prst="ellips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103" name="AutoShape 37"/>
            <p:cNvCxnSpPr>
              <a:cxnSpLocks noChangeShapeType="1"/>
              <a:stCxn id="101" idx="0"/>
              <a:endCxn id="102" idx="4"/>
            </p:cNvCxnSpPr>
            <p:nvPr/>
          </p:nvCxnSpPr>
          <p:spPr bwMode="auto">
            <a:xfrm flipH="1" flipV="1">
              <a:off x="2109" y="2552"/>
              <a:ext cx="567" cy="379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ip</a:t>
            </a:r>
            <a:r>
              <a:rPr lang="en-GB" dirty="0"/>
              <a:t> protocols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3074" name="Bitmap Image" r:id="rId3" imgW="4638095" imgH="3258005" progId="PBrush">
              <p:embed/>
            </p:oleObj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3" y="1700213"/>
            <a:ext cx="2519362" cy="215900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092950" y="1268413"/>
            <a:ext cx="18716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Použitý je protokol </a:t>
            </a:r>
            <a:r>
              <a:rPr lang="en-GB" sz="2400" b="1" dirty="0" smtClean="0"/>
              <a:t>RIP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GB"/>
              <a:t>Show ip protocols</a:t>
            </a:r>
            <a:endParaRPr 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4099" name="Bitmap Image" r:id="rId3" imgW="4638095" imgH="3258005" progId="PBrush">
              <p:embed/>
            </p:oleObj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55650" y="1916113"/>
            <a:ext cx="5832475" cy="360362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019925" y="1844675"/>
            <a:ext cx="1871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RIP </a:t>
            </a:r>
            <a:r>
              <a:rPr lang="en-GB" sz="2400" b="1" dirty="0" err="1" smtClean="0"/>
              <a:t>tim</a:t>
            </a:r>
            <a:r>
              <a:rPr lang="sk-SK" sz="2400" b="1" dirty="0" err="1" smtClean="0"/>
              <a:t>ery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ip</a:t>
            </a:r>
            <a:r>
              <a:rPr lang="en-GB" dirty="0"/>
              <a:t> protocols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5122" name="Bitmap Image" r:id="rId3" imgW="4638095" imgH="3258005" progId="PBrush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088" y="2636838"/>
            <a:ext cx="2305050" cy="215900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019925" y="1844675"/>
            <a:ext cx="187166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/>
              <a:t>Redistributing</a:t>
            </a:r>
            <a:r>
              <a:rPr lang="en-GB" sz="2400" b="1" dirty="0"/>
              <a:t> </a:t>
            </a:r>
            <a:r>
              <a:rPr lang="en-GB" sz="2000" b="1" dirty="0"/>
              <a:t>RIP</a:t>
            </a:r>
          </a:p>
          <a:p>
            <a:pPr>
              <a:spcBef>
                <a:spcPct val="50000"/>
              </a:spcBef>
            </a:pPr>
            <a:r>
              <a:rPr lang="sk-SK" sz="2400" b="1" dirty="0" smtClean="0"/>
              <a:t>V sieti nie je použitý žiadny iný protokol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História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1988 vznikol štandard protokolu RIPv1</a:t>
            </a:r>
          </a:p>
          <a:p>
            <a:r>
              <a:rPr lang="sk-SK" dirty="0" smtClean="0"/>
              <a:t>1994 vznikol štandard protokolu RIPv2</a:t>
            </a:r>
          </a:p>
          <a:p>
            <a:r>
              <a:rPr lang="sk-SK" dirty="0" smtClean="0"/>
              <a:t>1997 vznikol štandard protokolu </a:t>
            </a:r>
            <a:r>
              <a:rPr lang="sk-SK" dirty="0" err="1" smtClean="0"/>
              <a:t>RIPng</a:t>
            </a:r>
            <a:r>
              <a:rPr lang="sk-SK" dirty="0" smtClean="0"/>
              <a:t> pre IPv6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ip protocols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6146" name="Bitmap Image" r:id="rId3" imgW="4638095" imgH="3258005" progId="PBrush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781300"/>
            <a:ext cx="5616575" cy="215900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9925" y="1844675"/>
            <a:ext cx="21240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Odosiela verziu 1</a:t>
            </a:r>
          </a:p>
          <a:p>
            <a:pPr>
              <a:spcBef>
                <a:spcPct val="50000"/>
              </a:spcBef>
            </a:pPr>
            <a:r>
              <a:rPr lang="sk-SK" sz="2400" b="1" dirty="0" smtClean="0"/>
              <a:t>Prijíma v1 aj 2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ip protocols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7170" name="Bitmap Image" r:id="rId3" imgW="4638095" imgH="3258005" progId="PBrush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997200"/>
            <a:ext cx="5616575" cy="792163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9925" y="2205038"/>
            <a:ext cx="1871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Prijímajúce a odosielajúce </a:t>
            </a:r>
            <a:r>
              <a:rPr lang="sk-SK" sz="2400" b="1" dirty="0" err="1" smtClean="0"/>
              <a:t>interfacy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ip protocols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8194" name="Bitmap Image" r:id="rId3" imgW="4638095" imgH="3258005" progId="PBrush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3789363"/>
            <a:ext cx="4537075" cy="215900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9925" y="2205038"/>
            <a:ext cx="18716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 err="1" smtClean="0"/>
              <a:t>Automati</a:t>
            </a:r>
            <a:r>
              <a:rPr lang="sk-SK" sz="2400" b="1" dirty="0" err="1" smtClean="0"/>
              <a:t>cká</a:t>
            </a:r>
            <a:r>
              <a:rPr lang="sk-SK" sz="2400" b="1" dirty="0" smtClean="0"/>
              <a:t> </a:t>
            </a:r>
            <a:r>
              <a:rPr lang="en-GB" sz="2400" b="1" dirty="0" smtClean="0"/>
              <a:t> </a:t>
            </a:r>
            <a:r>
              <a:rPr lang="sk-SK" sz="2400" b="1" dirty="0" err="1" smtClean="0"/>
              <a:t>sumarizácia</a:t>
            </a:r>
            <a:r>
              <a:rPr lang="sk-SK" sz="2400" b="1" dirty="0" smtClean="0"/>
              <a:t> </a:t>
            </a:r>
            <a:endParaRPr lang="en-GB" sz="2400" b="1" dirty="0"/>
          </a:p>
          <a:p>
            <a:pPr>
              <a:spcBef>
                <a:spcPct val="50000"/>
              </a:spcBef>
            </a:pPr>
            <a:r>
              <a:rPr lang="en-GB" sz="2400" b="1" dirty="0"/>
              <a:t>Uses class boundaries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ip protocols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9218" name="Bitmap Image" r:id="rId3" imgW="4638095" imgH="3258005" progId="PBrush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3933825"/>
            <a:ext cx="1873250" cy="215900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9925" y="2205038"/>
            <a:ext cx="1871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Možný </a:t>
            </a:r>
            <a:r>
              <a:rPr lang="sk-SK" sz="2400" b="1" dirty="0" err="1" smtClean="0"/>
              <a:t>load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balancing</a:t>
            </a:r>
            <a:r>
              <a:rPr lang="sk-SK" sz="2400" b="1" dirty="0" smtClean="0"/>
              <a:t> 4 cestami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ip protocols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10242" name="Bitmap Image" r:id="rId3" imgW="4638095" imgH="3258005" progId="PBrush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4149725"/>
            <a:ext cx="1873250" cy="792163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9925" y="2205038"/>
            <a:ext cx="18716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Zoznam sietí </a:t>
            </a:r>
            <a:r>
              <a:rPr lang="sk-SK" sz="2400" b="1" dirty="0" err="1" smtClean="0"/>
              <a:t>konfigurova-ných</a:t>
            </a:r>
            <a:r>
              <a:rPr lang="sk-SK" sz="2400" b="1" dirty="0" smtClean="0"/>
              <a:t> príkazom </a:t>
            </a:r>
            <a:r>
              <a:rPr lang="sk-SK" sz="2400" b="1" dirty="0" err="1" smtClean="0"/>
              <a:t>network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ip protocols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11266" name="Bitmap Image" r:id="rId3" imgW="4638095" imgH="3258005" progId="PBrush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4868863"/>
            <a:ext cx="4176713" cy="792162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9925" y="3500438"/>
            <a:ext cx="18716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err="1" smtClean="0"/>
              <a:t>Interfacy</a:t>
            </a:r>
            <a:r>
              <a:rPr lang="sk-SK" sz="2400" b="1" dirty="0" smtClean="0"/>
              <a:t>, odkiaľ idú informácie a čas od posledného </a:t>
            </a:r>
            <a:r>
              <a:rPr lang="sk-SK" sz="2400" b="1" dirty="0" err="1" smtClean="0"/>
              <a:t>updatu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ip protocols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4213" y="1484313"/>
          <a:ext cx="6335712" cy="4449762"/>
        </p:xfrm>
        <a:graphic>
          <a:graphicData uri="http://schemas.openxmlformats.org/presentationml/2006/ole">
            <p:oleObj spid="_x0000_s12290" name="Bitmap Image" r:id="rId3" imgW="4638095" imgH="3258005" progId="PBrush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5661025"/>
            <a:ext cx="2736850" cy="215900"/>
          </a:xfrm>
          <a:prstGeom prst="rect">
            <a:avLst/>
          </a:prstGeom>
          <a:solidFill>
            <a:srgbClr val="FFC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20272" y="5301208"/>
            <a:ext cx="18713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 dirty="0" smtClean="0"/>
              <a:t>Administratívna vzdialenosť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Debug</a:t>
            </a:r>
            <a:r>
              <a:rPr lang="sk-SK" dirty="0" smtClean="0"/>
              <a:t> </a:t>
            </a:r>
            <a:r>
              <a:rPr lang="sk-SK" dirty="0" err="1" smtClean="0"/>
              <a:t>ip</a:t>
            </a:r>
            <a:r>
              <a:rPr lang="sk-SK" dirty="0" smtClean="0"/>
              <a:t> </a:t>
            </a:r>
            <a:r>
              <a:rPr lang="sk-SK" dirty="0" err="1" smtClean="0"/>
              <a:t>rip</a:t>
            </a:r>
            <a:endParaRPr lang="fr-FR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3471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805264"/>
            <a:ext cx="4714648" cy="84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ovná spojnica 7"/>
          <p:cNvCxnSpPr/>
          <p:nvPr/>
        </p:nvCxnSpPr>
        <p:spPr>
          <a:xfrm>
            <a:off x="539552" y="2996952"/>
            <a:ext cx="0" cy="10801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>
            <a:off x="5580112" y="2780928"/>
            <a:ext cx="18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Passive</a:t>
            </a:r>
            <a:r>
              <a:rPr lang="sk-SK" dirty="0" smtClean="0"/>
              <a:t>- </a:t>
            </a:r>
            <a:r>
              <a:rPr lang="sk-SK" dirty="0" err="1" smtClean="0"/>
              <a:t>interface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5257800"/>
          </a:xfrm>
        </p:spPr>
        <p:txBody>
          <a:bodyPr/>
          <a:lstStyle/>
          <a:p>
            <a:r>
              <a:rPr lang="sk-SK" dirty="0" smtClean="0"/>
              <a:t>Vypnutie posielania </a:t>
            </a:r>
            <a:r>
              <a:rPr lang="sk-SK" dirty="0" err="1" smtClean="0"/>
              <a:t>updatov</a:t>
            </a:r>
            <a:r>
              <a:rPr lang="sk-SK" dirty="0" smtClean="0"/>
              <a:t> na tie </a:t>
            </a:r>
            <a:r>
              <a:rPr lang="sk-SK" dirty="0" err="1" smtClean="0"/>
              <a:t>interfacy</a:t>
            </a:r>
            <a:r>
              <a:rPr lang="sk-SK" dirty="0" smtClean="0"/>
              <a:t>, za ktorými nie sú žiadne </a:t>
            </a:r>
            <a:r>
              <a:rPr lang="sk-SK" dirty="0" err="1" smtClean="0"/>
              <a:t>routre</a:t>
            </a:r>
            <a:endParaRPr lang="sk-SK" dirty="0" smtClean="0"/>
          </a:p>
          <a:p>
            <a:r>
              <a:rPr lang="en-US" dirty="0" smtClean="0"/>
              <a:t>R</a:t>
            </a:r>
            <a:r>
              <a:rPr lang="sk-SK" dirty="0" smtClean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-router)#</a:t>
            </a:r>
            <a:r>
              <a:rPr lang="en-US" b="1" dirty="0" smtClean="0"/>
              <a:t>passive-interface Fa0/0</a:t>
            </a:r>
            <a:endParaRPr lang="sk-SK" b="1" dirty="0" smtClean="0"/>
          </a:p>
          <a:p>
            <a:r>
              <a:rPr lang="sk-SK" dirty="0" smtClean="0"/>
              <a:t>Odľahčuje sieť, zvyšuje bezpečnosť</a:t>
            </a:r>
          </a:p>
          <a:p>
            <a:r>
              <a:rPr lang="sk-SK" dirty="0" smtClean="0"/>
              <a:t>Show </a:t>
            </a:r>
            <a:r>
              <a:rPr lang="sk-SK" dirty="0" err="1" smtClean="0"/>
              <a:t>ip</a:t>
            </a:r>
            <a:r>
              <a:rPr lang="sk-SK" dirty="0" smtClean="0"/>
              <a:t> </a:t>
            </a:r>
            <a:r>
              <a:rPr lang="sk-SK" dirty="0" err="1" smtClean="0"/>
              <a:t>protocols</a:t>
            </a:r>
            <a:r>
              <a:rPr lang="sk-SK" dirty="0" smtClean="0"/>
              <a:t> potom zobrazí aj:</a:t>
            </a:r>
          </a:p>
          <a:p>
            <a:endParaRPr lang="en-US" b="1" dirty="0" smtClean="0"/>
          </a:p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85123"/>
            <a:ext cx="6336704" cy="247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Automatická </a:t>
            </a:r>
            <a:r>
              <a:rPr lang="sk-SK" dirty="0" err="1" smtClean="0"/>
              <a:t>sumarizácia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256584"/>
          </a:xfrm>
        </p:spPr>
        <p:txBody>
          <a:bodyPr/>
          <a:lstStyle/>
          <a:p>
            <a:pPr>
              <a:buNone/>
            </a:pPr>
            <a:endParaRPr lang="fr-FR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39750" y="1700213"/>
          <a:ext cx="8280400" cy="2233612"/>
        </p:xfrm>
        <a:graphic>
          <a:graphicData uri="http://schemas.openxmlformats.org/presentationml/2006/ole">
            <p:oleObj spid="_x0000_s35842" name="Bitmap Image" r:id="rId3" imgW="4839375" imgH="1305107" progId="PBrush">
              <p:embed/>
            </p:oleObj>
          </a:graphicData>
        </a:graphic>
      </p:graphicFrame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335713" y="1700213"/>
            <a:ext cx="2808287" cy="194310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850" y="4005263"/>
            <a:ext cx="417512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Iba podsiete zo</a:t>
            </a:r>
            <a:r>
              <a:rPr lang="en-GB" sz="2400" b="1" dirty="0" smtClean="0"/>
              <a:t> 172.16.0.0/16</a:t>
            </a:r>
            <a:endParaRPr lang="en-GB" sz="2400" b="1" dirty="0"/>
          </a:p>
          <a:p>
            <a:pPr>
              <a:spcBef>
                <a:spcPct val="50000"/>
              </a:spcBef>
            </a:pPr>
            <a:r>
              <a:rPr lang="en-GB" sz="2400" b="1" dirty="0"/>
              <a:t>172.16.1.0/24</a:t>
            </a:r>
            <a:br>
              <a:rPr lang="en-GB" sz="2400" b="1" dirty="0"/>
            </a:br>
            <a:r>
              <a:rPr lang="en-GB" sz="2400" b="1" dirty="0"/>
              <a:t>172.16.2.0/24</a:t>
            </a:r>
            <a:br>
              <a:rPr lang="en-GB" sz="2400" b="1" dirty="0"/>
            </a:br>
            <a:r>
              <a:rPr lang="en-GB" sz="2400" b="1" dirty="0"/>
              <a:t>172.16.3.0/24</a:t>
            </a:r>
            <a:br>
              <a:rPr lang="en-GB" sz="2400" b="1" dirty="0"/>
            </a:br>
            <a:r>
              <a:rPr lang="sk-SK" sz="2400" b="1" dirty="0" smtClean="0"/>
              <a:t>atď.</a:t>
            </a:r>
            <a:endParaRPr lang="en-US" sz="2400" b="1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443663" y="3789363"/>
            <a:ext cx="244792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Iba podsiete zo </a:t>
            </a:r>
            <a:r>
              <a:rPr lang="en-GB" sz="2400" b="1" dirty="0" smtClean="0"/>
              <a:t>192.168.1.0/24</a:t>
            </a:r>
            <a:endParaRPr lang="en-GB" sz="2400" b="1" dirty="0"/>
          </a:p>
          <a:p>
            <a:pPr>
              <a:spcBef>
                <a:spcPct val="50000"/>
              </a:spcBef>
            </a:pPr>
            <a:r>
              <a:rPr lang="en-GB" sz="2400" b="1" dirty="0"/>
              <a:t>192.168.1.0/27</a:t>
            </a:r>
            <a:br>
              <a:rPr lang="en-GB" sz="2400" b="1" dirty="0"/>
            </a:br>
            <a:r>
              <a:rPr lang="en-GB" sz="2400" b="1" dirty="0"/>
              <a:t>192.168.1.32/27</a:t>
            </a:r>
            <a:br>
              <a:rPr lang="en-GB" sz="2400" b="1" dirty="0"/>
            </a:br>
            <a:r>
              <a:rPr lang="en-GB" sz="2400" b="1" dirty="0"/>
              <a:t>192.168.1.64/27 </a:t>
            </a:r>
            <a:r>
              <a:rPr lang="sk-SK" sz="2400" b="1" dirty="0" smtClean="0"/>
              <a:t>atď.</a:t>
            </a:r>
            <a:endParaRPr lang="en-US" sz="2400" b="1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3575" y="4941888"/>
            <a:ext cx="2447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Hraničný </a:t>
            </a:r>
            <a:r>
              <a:rPr lang="sk-SK" sz="2400" b="1" dirty="0" err="1" smtClean="0"/>
              <a:t>router</a:t>
            </a:r>
            <a:r>
              <a:rPr lang="sk-SK" sz="2400" b="1" dirty="0" smtClean="0"/>
              <a:t> – sumarizuje cesty</a:t>
            </a:r>
            <a:endParaRPr lang="en-US" sz="2400" b="1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716463" y="2636838"/>
            <a:ext cx="107950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Message</a:t>
            </a:r>
            <a:r>
              <a:rPr lang="sk-SK" dirty="0" smtClean="0"/>
              <a:t> RIP v1 a RIP v2 –</a:t>
            </a:r>
            <a:br>
              <a:rPr lang="sk-SK" dirty="0" smtClean="0"/>
            </a:br>
            <a:r>
              <a:rPr lang="sk-SK" sz="3100" dirty="0" smtClean="0"/>
              <a:t>pribudli nové polia</a:t>
            </a:r>
            <a:endParaRPr lang="fr-FR" sz="31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601" y="1600200"/>
            <a:ext cx="73207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5937523"/>
          </a:xfrm>
        </p:spPr>
        <p:txBody>
          <a:bodyPr/>
          <a:lstStyle/>
          <a:p>
            <a:r>
              <a:rPr lang="sk-SK" dirty="0" smtClean="0"/>
              <a:t>Výhody: menšie smerovacie tabuľky</a:t>
            </a:r>
          </a:p>
          <a:p>
            <a:pPr>
              <a:buNone/>
            </a:pPr>
            <a:r>
              <a:rPr lang="sk-SK" sz="3200" dirty="0" smtClean="0"/>
              <a:t>			menšie </a:t>
            </a:r>
            <a:r>
              <a:rPr lang="sk-SK" sz="3200" dirty="0" err="1" smtClean="0"/>
              <a:t>updaty</a:t>
            </a:r>
            <a:endParaRPr lang="sk-SK" dirty="0" smtClean="0"/>
          </a:p>
          <a:p>
            <a:pPr>
              <a:buNone/>
            </a:pPr>
            <a:r>
              <a:rPr lang="sk-SK" sz="3200" dirty="0" err="1" smtClean="0"/>
              <a:t>Routovanie</a:t>
            </a:r>
            <a:r>
              <a:rPr lang="sk-SK" sz="3200" dirty="0" smtClean="0"/>
              <a:t> bude správne fungovať, len ak sú siete </a:t>
            </a:r>
            <a:r>
              <a:rPr lang="sk-SK" sz="3200" b="1" dirty="0" smtClean="0"/>
              <a:t>spojité </a:t>
            </a:r>
            <a:r>
              <a:rPr lang="sk-SK" sz="3200" b="1" dirty="0" err="1" smtClean="0"/>
              <a:t>contiguous</a:t>
            </a:r>
            <a:r>
              <a:rPr lang="sk-SK" sz="3200" b="1" dirty="0" smtClean="0"/>
              <a:t> </a:t>
            </a:r>
            <a:r>
              <a:rPr lang="sk-SK" sz="3200" dirty="0" smtClean="0"/>
              <a:t>(navzájom pospájané bez toho, aby medzi nimi bola podsieť inej siete)</a:t>
            </a:r>
          </a:p>
          <a:p>
            <a:pPr>
              <a:buNone/>
            </a:pPr>
            <a:r>
              <a:rPr lang="sk-SK" sz="3200" dirty="0" smtClean="0"/>
              <a:t>Ak sú siete </a:t>
            </a:r>
            <a:r>
              <a:rPr lang="sk-SK" sz="3200" b="1" dirty="0" smtClean="0"/>
              <a:t>nespojité </a:t>
            </a:r>
            <a:r>
              <a:rPr lang="sk-SK" sz="3200" b="1" dirty="0" err="1" smtClean="0"/>
              <a:t>discontiguous</a:t>
            </a:r>
            <a:r>
              <a:rPr lang="sk-SK" sz="3200" dirty="0" smtClean="0"/>
              <a:t>, </a:t>
            </a:r>
            <a:r>
              <a:rPr lang="sk-SK" sz="3200" dirty="0" err="1" smtClean="0"/>
              <a:t>routovanie</a:t>
            </a:r>
            <a:r>
              <a:rPr lang="sk-SK" sz="3200" dirty="0" smtClean="0"/>
              <a:t> nefunguje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95536" y="4941168"/>
          <a:ext cx="8280400" cy="803275"/>
        </p:xfrm>
        <a:graphic>
          <a:graphicData uri="http://schemas.openxmlformats.org/presentationml/2006/ole">
            <p:oleObj spid="_x0000_s36868" name="Rastrový obrázek" r:id="rId3" imgW="5009524" imgH="485586" progId="PBrush">
              <p:embed/>
            </p:oleObj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5536" y="4725144"/>
            <a:ext cx="2160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172.16.1.0/24</a:t>
            </a:r>
            <a:endParaRPr lang="en-US" sz="2400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983413" y="4725144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 smtClean="0"/>
              <a:t>172.16.2.0/24</a:t>
            </a:r>
            <a:endParaRPr lang="en-US" sz="2400" b="1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491880" y="4725144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192.168.1.0/24</a:t>
            </a:r>
            <a:endParaRPr lang="en-US" sz="2400" b="1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444208" y="486916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B</a:t>
            </a:r>
            <a:endParaRPr lang="en-US" sz="2400" b="1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483768" y="486916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/>
              <a:t>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Defaultne</a:t>
            </a:r>
            <a:r>
              <a:rPr lang="sk-SK" dirty="0" smtClean="0"/>
              <a:t> sumarizujú do </a:t>
            </a:r>
            <a:r>
              <a:rPr lang="sk-SK" dirty="0" err="1" smtClean="0"/>
              <a:t>classfull</a:t>
            </a:r>
            <a:r>
              <a:rPr lang="sk-SK" dirty="0" smtClean="0"/>
              <a:t> ( major) </a:t>
            </a:r>
            <a:r>
              <a:rPr lang="sk-SK" dirty="0" err="1" smtClean="0"/>
              <a:t>network</a:t>
            </a:r>
            <a:endParaRPr lang="sk-SK" dirty="0" smtClean="0"/>
          </a:p>
          <a:p>
            <a:r>
              <a:rPr lang="sk-SK" dirty="0" smtClean="0"/>
              <a:t>192.168.0.0/24	major </a:t>
            </a:r>
            <a:r>
              <a:rPr lang="sk-SK" dirty="0" err="1" smtClean="0"/>
              <a:t>network</a:t>
            </a:r>
            <a:endParaRPr lang="sk-SK" dirty="0" smtClean="0"/>
          </a:p>
          <a:p>
            <a:r>
              <a:rPr lang="sk-SK" dirty="0" smtClean="0"/>
              <a:t>192.168.0.0/26	</a:t>
            </a:r>
            <a:r>
              <a:rPr lang="sk-SK" dirty="0" err="1" smtClean="0"/>
              <a:t>subnet</a:t>
            </a:r>
            <a:endParaRPr lang="sk-SK" dirty="0" smtClean="0"/>
          </a:p>
          <a:p>
            <a:r>
              <a:rPr lang="sk-SK" dirty="0" smtClean="0"/>
              <a:t>192.168.0.0/16	</a:t>
            </a:r>
            <a:r>
              <a:rPr lang="sk-SK" dirty="0" err="1" smtClean="0"/>
              <a:t>supernet</a:t>
            </a:r>
            <a:endParaRPr lang="sk-SK" dirty="0" smtClean="0"/>
          </a:p>
          <a:p>
            <a:r>
              <a:rPr lang="sk-SK" dirty="0" smtClean="0"/>
              <a:t>Pri RIP v1 sa </a:t>
            </a:r>
            <a:r>
              <a:rPr lang="sk-SK" dirty="0" err="1" smtClean="0"/>
              <a:t>sumarizácia</a:t>
            </a:r>
            <a:r>
              <a:rPr lang="sk-SK" dirty="0" smtClean="0"/>
              <a:t> nedá vypnúť</a:t>
            </a:r>
          </a:p>
          <a:p>
            <a:r>
              <a:rPr lang="sk-SK" dirty="0" smtClean="0"/>
              <a:t>Pri RIP v2 sa dá vypnúť : </a:t>
            </a:r>
            <a:r>
              <a:rPr lang="sk-SK" b="1" dirty="0" smtClean="0">
                <a:solidFill>
                  <a:srgbClr val="FF0000"/>
                </a:solidFill>
              </a:rPr>
              <a:t>no </a:t>
            </a:r>
            <a:r>
              <a:rPr lang="sk-SK" b="1" dirty="0" err="1" smtClean="0">
                <a:solidFill>
                  <a:srgbClr val="FF0000"/>
                </a:solidFill>
              </a:rPr>
              <a:t>auto-summary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Sumarizácia</a:t>
            </a:r>
            <a:endParaRPr kumimoji="0" lang="sk-SK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rgbClr val="C00000"/>
                </a:solidFill>
              </a:rPr>
              <a:t>Poznámka:</a:t>
            </a:r>
          </a:p>
          <a:p>
            <a:r>
              <a:rPr lang="sk-SK" dirty="0" smtClean="0"/>
              <a:t>Môžeme použiť aj manuálnu </a:t>
            </a:r>
            <a:r>
              <a:rPr lang="sk-SK" dirty="0" err="1" smtClean="0"/>
              <a:t>sumarizáciu</a:t>
            </a:r>
            <a:r>
              <a:rPr lang="sk-SK" dirty="0" smtClean="0"/>
              <a:t> –</a:t>
            </a:r>
          </a:p>
          <a:p>
            <a:pPr>
              <a:buNone/>
            </a:pPr>
            <a:r>
              <a:rPr lang="sk-SK" dirty="0" smtClean="0"/>
              <a:t>					</a:t>
            </a:r>
            <a:r>
              <a:rPr lang="en-GB" dirty="0" smtClean="0"/>
              <a:t>192.168.1.0/24</a:t>
            </a:r>
            <a:br>
              <a:rPr lang="en-GB" dirty="0" smtClean="0"/>
            </a:br>
            <a:r>
              <a:rPr lang="sk-SK" dirty="0" smtClean="0"/>
              <a:t>				</a:t>
            </a:r>
            <a:r>
              <a:rPr lang="en-GB" dirty="0" smtClean="0"/>
              <a:t>192.168.2.0/24</a:t>
            </a:r>
            <a:br>
              <a:rPr lang="en-GB" dirty="0" smtClean="0"/>
            </a:br>
            <a:r>
              <a:rPr lang="sk-SK" dirty="0" smtClean="0"/>
              <a:t>				</a:t>
            </a:r>
            <a:r>
              <a:rPr lang="en-GB" dirty="0" smtClean="0"/>
              <a:t>192.168.3.0/24</a:t>
            </a:r>
            <a:br>
              <a:rPr lang="en-GB" dirty="0" smtClean="0"/>
            </a:br>
            <a:r>
              <a:rPr lang="sk-SK" dirty="0" smtClean="0"/>
              <a:t>				</a:t>
            </a:r>
            <a:r>
              <a:rPr lang="en-GB" dirty="0" smtClean="0"/>
              <a:t>192.168.4.0/24</a:t>
            </a:r>
            <a:endParaRPr lang="sk-SK" dirty="0" smtClean="0"/>
          </a:p>
          <a:p>
            <a:pPr>
              <a:buNone/>
            </a:pPr>
            <a:r>
              <a:rPr lang="sk-SK" b="1" dirty="0" smtClean="0"/>
              <a:t>	</a:t>
            </a:r>
            <a:r>
              <a:rPr lang="sk-SK" dirty="0" smtClean="0"/>
              <a:t> Sumarizovaná cesta : </a:t>
            </a:r>
            <a:r>
              <a:rPr lang="sk-SK" b="1" dirty="0" smtClean="0"/>
              <a:t>192.168.0.0/16 </a:t>
            </a:r>
            <a:r>
              <a:rPr lang="sk-SK" dirty="0" smtClean="0"/>
              <a:t>je </a:t>
            </a:r>
            <a:r>
              <a:rPr lang="sk-SK" dirty="0" err="1" smtClean="0"/>
              <a:t>supernet</a:t>
            </a:r>
            <a:r>
              <a:rPr lang="sk-SK" dirty="0" smtClean="0"/>
              <a:t> ( prefix je menší ako </a:t>
            </a:r>
            <a:r>
              <a:rPr lang="sk-SK" dirty="0" err="1" smtClean="0"/>
              <a:t>classfull</a:t>
            </a:r>
            <a:r>
              <a:rPr lang="sk-SK" dirty="0" smtClean="0"/>
              <a:t>; 16</a:t>
            </a:r>
            <a:r>
              <a:rPr lang="en-US" dirty="0" smtClean="0"/>
              <a:t>&lt;24)</a:t>
            </a:r>
            <a:r>
              <a:rPr lang="sk-SK" dirty="0" smtClean="0"/>
              <a:t>	</a:t>
            </a:r>
            <a:endParaRPr lang="en-US" dirty="0" smtClean="0"/>
          </a:p>
          <a:p>
            <a:r>
              <a:rPr lang="sk-SK" dirty="0" err="1" smtClean="0"/>
              <a:t>updaty</a:t>
            </a:r>
            <a:r>
              <a:rPr lang="sk-SK" dirty="0" smtClean="0"/>
              <a:t> môžu obsahovať 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sk-SK" dirty="0" smtClean="0"/>
              <a:t>sumarizovanú </a:t>
            </a:r>
            <a:r>
              <a:rPr lang="sk-SK" dirty="0" err="1" smtClean="0"/>
              <a:t>supernetu</a:t>
            </a:r>
            <a:r>
              <a:rPr lang="sk-SK" dirty="0" smtClean="0"/>
              <a:t> (cez </a:t>
            </a:r>
            <a:r>
              <a:rPr lang="sk-SK" dirty="0" err="1" smtClean="0"/>
              <a:t>redistribúciu</a:t>
            </a:r>
            <a:r>
              <a:rPr lang="sk-SK" dirty="0" smtClean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sk-SK" dirty="0" err="1" smtClean="0"/>
              <a:t>ip</a:t>
            </a:r>
            <a:r>
              <a:rPr lang="sk-SK" dirty="0" smtClean="0"/>
              <a:t> </a:t>
            </a:r>
            <a:r>
              <a:rPr lang="sk-SK" dirty="0" err="1" smtClean="0"/>
              <a:t>route</a:t>
            </a:r>
            <a:r>
              <a:rPr lang="sk-SK" dirty="0" smtClean="0"/>
              <a:t> 192.168.0.0 255.255.0.0 se0/0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sk-SK" dirty="0" err="1" smtClean="0"/>
              <a:t>redistribute</a:t>
            </a:r>
            <a:r>
              <a:rPr lang="sk-SK" dirty="0" smtClean="0"/>
              <a:t> </a:t>
            </a:r>
            <a:r>
              <a:rPr lang="sk-SK" dirty="0" err="1" smtClean="0"/>
              <a:t>static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Spojité alebo nespojité siete?</a:t>
            </a:r>
            <a:endParaRPr lang="fr-FR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4071"/>
            <a:ext cx="8229600" cy="387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144000" cy="623731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6223649" y="2276872"/>
            <a:ext cx="2920351" cy="83099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Spojité,</a:t>
            </a:r>
          </a:p>
          <a:p>
            <a:r>
              <a:rPr lang="sk-SK" sz="2400" b="1" dirty="0" smtClean="0"/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R2 je hraničný </a:t>
            </a:r>
            <a:r>
              <a:rPr lang="sk-SK" sz="2400" b="1" dirty="0" err="1" smtClean="0">
                <a:solidFill>
                  <a:srgbClr val="FF0000"/>
                </a:solidFill>
              </a:rPr>
              <a:t>router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Spojité alebo nespojité siete?</a:t>
            </a:r>
            <a:endParaRPr lang="fr-FR" dirty="0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427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Pripojenie siete s RIP ku ISP,</a:t>
            </a:r>
            <a:br>
              <a:rPr lang="sk-SK" dirty="0" smtClean="0"/>
            </a:br>
            <a:r>
              <a:rPr lang="sk-SK" dirty="0" err="1" smtClean="0"/>
              <a:t>redistribúcia</a:t>
            </a:r>
            <a:r>
              <a:rPr lang="sk-SK" dirty="0" smtClean="0"/>
              <a:t> </a:t>
            </a:r>
            <a:r>
              <a:rPr lang="sk-SK" dirty="0" err="1" smtClean="0"/>
              <a:t>defaultnej</a:t>
            </a:r>
            <a:r>
              <a:rPr lang="sk-SK" dirty="0" smtClean="0"/>
              <a:t> cesty</a:t>
            </a:r>
            <a:endParaRPr lang="fr-FR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03" y="1600200"/>
            <a:ext cx="81919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/>
          <a:lstStyle/>
          <a:p>
            <a:r>
              <a:rPr lang="sk-SK" dirty="0" smtClean="0"/>
              <a:t>Na </a:t>
            </a:r>
            <a:r>
              <a:rPr lang="sk-SK" dirty="0" err="1" smtClean="0"/>
              <a:t>routri</a:t>
            </a:r>
            <a:r>
              <a:rPr lang="sk-SK" dirty="0" smtClean="0"/>
              <a:t> R2 sa nakonfiguruje </a:t>
            </a:r>
            <a:r>
              <a:rPr lang="sk-SK" dirty="0" err="1" smtClean="0"/>
              <a:t>defaultná</a:t>
            </a:r>
            <a:r>
              <a:rPr lang="sk-SK" dirty="0" smtClean="0"/>
              <a:t> cesta do internetu:</a:t>
            </a:r>
          </a:p>
          <a:p>
            <a:pPr>
              <a:buNone/>
            </a:pPr>
            <a:r>
              <a:rPr lang="sk-SK" b="1" dirty="0" smtClean="0"/>
              <a:t>R2(</a:t>
            </a:r>
            <a:r>
              <a:rPr lang="en-US" b="1" dirty="0" err="1" smtClean="0"/>
              <a:t>config</a:t>
            </a:r>
            <a:r>
              <a:rPr lang="sk-SK" b="1" dirty="0" smtClean="0"/>
              <a:t>)</a:t>
            </a:r>
            <a:r>
              <a:rPr lang="en-US" b="1" dirty="0" smtClean="0"/>
              <a:t>#</a:t>
            </a:r>
            <a:r>
              <a:rPr lang="sk-SK" b="1" dirty="0" err="1" smtClean="0"/>
              <a:t>ip</a:t>
            </a:r>
            <a:r>
              <a:rPr lang="sk-SK" b="1" dirty="0" smtClean="0"/>
              <a:t> </a:t>
            </a:r>
            <a:r>
              <a:rPr lang="sk-SK" b="1" dirty="0" err="1" smtClean="0"/>
              <a:t>route</a:t>
            </a:r>
            <a:r>
              <a:rPr lang="sk-SK" b="1" dirty="0" smtClean="0"/>
              <a:t> 0.0.0.0 </a:t>
            </a:r>
            <a:r>
              <a:rPr lang="sk-SK" b="1" dirty="0" err="1" smtClean="0"/>
              <a:t>0.0.0.0</a:t>
            </a:r>
            <a:r>
              <a:rPr lang="sk-SK" b="1" dirty="0" smtClean="0"/>
              <a:t> </a:t>
            </a:r>
            <a:r>
              <a:rPr lang="sk-SK" b="1" dirty="0" err="1" smtClean="0"/>
              <a:t>se</a:t>
            </a:r>
            <a:r>
              <a:rPr lang="sk-SK" b="1" dirty="0" smtClean="0"/>
              <a:t> 0/0/1</a:t>
            </a:r>
          </a:p>
          <a:p>
            <a:r>
              <a:rPr lang="sk-SK" dirty="0" smtClean="0"/>
              <a:t>Oznámi sa ostatným </a:t>
            </a:r>
            <a:r>
              <a:rPr lang="sk-SK" dirty="0" err="1" smtClean="0"/>
              <a:t>routrom</a:t>
            </a:r>
            <a:r>
              <a:rPr lang="sk-SK" dirty="0" smtClean="0"/>
              <a:t> v sieti:</a:t>
            </a:r>
          </a:p>
          <a:p>
            <a:pPr>
              <a:buNone/>
            </a:pPr>
            <a:r>
              <a:rPr lang="sk-SK" b="1" dirty="0" smtClean="0"/>
              <a:t>R2(</a:t>
            </a:r>
            <a:r>
              <a:rPr lang="en-US" b="1" dirty="0" err="1" smtClean="0"/>
              <a:t>config</a:t>
            </a:r>
            <a:r>
              <a:rPr lang="sk-SK" b="1" dirty="0" smtClean="0"/>
              <a:t>)</a:t>
            </a:r>
            <a:r>
              <a:rPr lang="en-US" b="1" dirty="0" smtClean="0"/>
              <a:t>#</a:t>
            </a:r>
            <a:r>
              <a:rPr lang="sk-SK" b="1" dirty="0" err="1" smtClean="0"/>
              <a:t>router</a:t>
            </a:r>
            <a:r>
              <a:rPr lang="sk-SK" b="1" dirty="0" smtClean="0"/>
              <a:t> </a:t>
            </a:r>
            <a:r>
              <a:rPr lang="sk-SK" b="1" dirty="0" err="1" smtClean="0"/>
              <a:t>rip</a:t>
            </a:r>
            <a:endParaRPr lang="sk-SK" b="1" dirty="0" smtClean="0"/>
          </a:p>
          <a:p>
            <a:pPr>
              <a:buNone/>
            </a:pPr>
            <a:r>
              <a:rPr lang="sk-SK" b="1" dirty="0" smtClean="0"/>
              <a:t>R2(</a:t>
            </a:r>
            <a:r>
              <a:rPr lang="en-US" b="1" dirty="0" err="1" smtClean="0"/>
              <a:t>config</a:t>
            </a:r>
            <a:r>
              <a:rPr lang="sk-SK" b="1" dirty="0" smtClean="0"/>
              <a:t>-</a:t>
            </a:r>
            <a:r>
              <a:rPr lang="sk-SK" b="1" dirty="0" err="1" smtClean="0"/>
              <a:t>router</a:t>
            </a:r>
            <a:r>
              <a:rPr lang="sk-SK" b="1" dirty="0" smtClean="0"/>
              <a:t>)</a:t>
            </a:r>
            <a:r>
              <a:rPr lang="en-US" b="1" dirty="0" smtClean="0"/>
              <a:t>#</a:t>
            </a:r>
            <a:r>
              <a:rPr lang="sk-SK" b="1" dirty="0" err="1" smtClean="0"/>
              <a:t>default-information</a:t>
            </a:r>
            <a:r>
              <a:rPr lang="sk-SK" b="1" dirty="0" smtClean="0"/>
              <a:t> </a:t>
            </a:r>
            <a:r>
              <a:rPr lang="sk-SK" b="1" dirty="0" err="1" smtClean="0"/>
              <a:t>originate</a:t>
            </a:r>
            <a:endParaRPr lang="sk-SK" b="1" dirty="0" smtClean="0"/>
          </a:p>
          <a:p>
            <a:r>
              <a:rPr lang="sk-SK" dirty="0" smtClean="0"/>
              <a:t>V tabuľke R1 s objaví </a:t>
            </a:r>
            <a:r>
              <a:rPr lang="sk-SK" dirty="0" err="1" smtClean="0"/>
              <a:t>defaultná</a:t>
            </a:r>
            <a:r>
              <a:rPr lang="sk-SK" dirty="0" smtClean="0"/>
              <a:t> cesta:</a:t>
            </a:r>
            <a:endParaRPr lang="fr-F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343" y="4221088"/>
            <a:ext cx="828293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Redistribúcia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možná aj u </a:t>
            </a:r>
            <a:r>
              <a:rPr lang="sk-SK" dirty="0" err="1" smtClean="0"/>
              <a:t>nedefaultných</a:t>
            </a:r>
            <a:r>
              <a:rPr lang="sk-SK" dirty="0" smtClean="0"/>
              <a:t> statických ciest alebo ciest naučených od iných protokolov</a:t>
            </a:r>
          </a:p>
          <a:p>
            <a:pPr lvl="1"/>
            <a:r>
              <a:rPr lang="en-US" sz="3000" dirty="0" smtClean="0"/>
              <a:t>R2(</a:t>
            </a:r>
            <a:r>
              <a:rPr lang="en-US" sz="3000" dirty="0" err="1" smtClean="0"/>
              <a:t>config</a:t>
            </a:r>
            <a:r>
              <a:rPr lang="en-US" sz="3000" dirty="0" smtClean="0"/>
              <a:t>)#</a:t>
            </a:r>
            <a:r>
              <a:rPr lang="en-US" sz="3000" b="1" dirty="0" smtClean="0"/>
              <a:t>router rip</a:t>
            </a:r>
            <a:endParaRPr lang="sk-SK" sz="3000" b="1" dirty="0" smtClean="0"/>
          </a:p>
          <a:p>
            <a:pPr lvl="1"/>
            <a:r>
              <a:rPr lang="en-US" sz="3000" dirty="0" smtClean="0"/>
              <a:t>R2(</a:t>
            </a:r>
            <a:r>
              <a:rPr lang="en-US" sz="3000" dirty="0" err="1" smtClean="0"/>
              <a:t>config</a:t>
            </a:r>
            <a:r>
              <a:rPr lang="en-US" sz="3000" dirty="0" smtClean="0"/>
              <a:t>-router)#</a:t>
            </a:r>
            <a:r>
              <a:rPr lang="en-US" sz="3000" b="1" dirty="0" smtClean="0"/>
              <a:t>redistribute static</a:t>
            </a:r>
            <a:endParaRPr lang="en-US" sz="3000" dirty="0" smtClean="0"/>
          </a:p>
          <a:p>
            <a:pPr lvl="1"/>
            <a:r>
              <a:rPr lang="en-US" sz="3000" dirty="0" smtClean="0"/>
              <a:t>R2(</a:t>
            </a:r>
            <a:r>
              <a:rPr lang="en-US" sz="3000" dirty="0" err="1" smtClean="0"/>
              <a:t>config</a:t>
            </a:r>
            <a:r>
              <a:rPr lang="en-US" sz="3000" dirty="0" smtClean="0"/>
              <a:t>-router)#</a:t>
            </a:r>
            <a:r>
              <a:rPr lang="en-US" sz="3000" b="1" dirty="0" smtClean="0"/>
              <a:t>redistribute </a:t>
            </a:r>
            <a:r>
              <a:rPr lang="en-US" sz="3000" b="1" dirty="0" err="1" smtClean="0"/>
              <a:t>eigrp</a:t>
            </a:r>
            <a:endParaRPr lang="en-US" sz="30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Troubleshooting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 smtClean="0"/>
              <a:t>Show </a:t>
            </a:r>
            <a:r>
              <a:rPr lang="sk-SK" b="1" dirty="0" err="1" smtClean="0"/>
              <a:t>ip</a:t>
            </a:r>
            <a:r>
              <a:rPr lang="sk-SK" b="1" dirty="0" smtClean="0"/>
              <a:t> </a:t>
            </a:r>
            <a:r>
              <a:rPr lang="sk-SK" b="1" dirty="0" err="1" smtClean="0"/>
              <a:t>interface</a:t>
            </a:r>
            <a:r>
              <a:rPr lang="sk-SK" b="1" dirty="0" smtClean="0"/>
              <a:t> </a:t>
            </a:r>
            <a:r>
              <a:rPr lang="sk-SK" b="1" dirty="0" err="1" smtClean="0"/>
              <a:t>brief</a:t>
            </a:r>
            <a:endParaRPr lang="sk-SK" b="1" dirty="0" smtClean="0"/>
          </a:p>
          <a:p>
            <a:r>
              <a:rPr lang="sk-SK" b="1" dirty="0" smtClean="0"/>
              <a:t>Show </a:t>
            </a:r>
            <a:r>
              <a:rPr lang="sk-SK" b="1" dirty="0" err="1" smtClean="0"/>
              <a:t>ip</a:t>
            </a:r>
            <a:r>
              <a:rPr lang="sk-SK" b="1" dirty="0" smtClean="0"/>
              <a:t> </a:t>
            </a:r>
            <a:r>
              <a:rPr lang="sk-SK" b="1" dirty="0" err="1" smtClean="0"/>
              <a:t>route</a:t>
            </a:r>
            <a:endParaRPr lang="sk-SK" b="1" dirty="0" smtClean="0"/>
          </a:p>
          <a:p>
            <a:r>
              <a:rPr lang="sk-SK" b="1" dirty="0" smtClean="0"/>
              <a:t>Show </a:t>
            </a:r>
            <a:r>
              <a:rPr lang="sk-SK" b="1" dirty="0" err="1" smtClean="0"/>
              <a:t>ip</a:t>
            </a:r>
            <a:r>
              <a:rPr lang="sk-SK" b="1" dirty="0" smtClean="0"/>
              <a:t> </a:t>
            </a:r>
            <a:r>
              <a:rPr lang="sk-SK" b="1" dirty="0" err="1" smtClean="0"/>
              <a:t>protocols</a:t>
            </a:r>
            <a:r>
              <a:rPr lang="sk-SK" b="1" dirty="0" smtClean="0"/>
              <a:t> </a:t>
            </a:r>
            <a:r>
              <a:rPr lang="sk-SK" dirty="0" smtClean="0"/>
              <a:t>– overenie verzie protokolu, časovačov, odosielaných sietí</a:t>
            </a:r>
          </a:p>
          <a:p>
            <a:r>
              <a:rPr lang="sk-SK" b="1" dirty="0" err="1" smtClean="0"/>
              <a:t>Debug</a:t>
            </a:r>
            <a:r>
              <a:rPr lang="sk-SK" b="1" dirty="0" smtClean="0"/>
              <a:t> </a:t>
            </a:r>
            <a:r>
              <a:rPr lang="sk-SK" b="1" dirty="0" err="1" smtClean="0"/>
              <a:t>ip</a:t>
            </a:r>
            <a:r>
              <a:rPr lang="sk-SK" b="1" dirty="0" smtClean="0"/>
              <a:t> </a:t>
            </a:r>
            <a:r>
              <a:rPr lang="sk-SK" b="1" dirty="0" err="1" smtClean="0"/>
              <a:t>rip</a:t>
            </a:r>
            <a:r>
              <a:rPr lang="sk-SK" b="1" dirty="0" smtClean="0"/>
              <a:t> </a:t>
            </a:r>
            <a:r>
              <a:rPr lang="sk-SK" dirty="0" smtClean="0"/>
              <a:t>– zobrazenie odosielaných a prijímaných </a:t>
            </a:r>
            <a:r>
              <a:rPr lang="sk-SK" dirty="0" err="1" smtClean="0"/>
              <a:t>updatov</a:t>
            </a:r>
            <a:endParaRPr lang="sk-SK" dirty="0" smtClean="0"/>
          </a:p>
          <a:p>
            <a:r>
              <a:rPr lang="sk-SK" b="1" dirty="0" err="1" smtClean="0"/>
              <a:t>Undebug</a:t>
            </a:r>
            <a:r>
              <a:rPr lang="sk-SK" b="1" dirty="0" smtClean="0"/>
              <a:t> </a:t>
            </a:r>
            <a:r>
              <a:rPr lang="sk-SK" b="1" dirty="0" err="1" smtClean="0"/>
              <a:t>all</a:t>
            </a:r>
            <a:r>
              <a:rPr lang="sk-SK" dirty="0" smtClean="0"/>
              <a:t>, </a:t>
            </a:r>
            <a:r>
              <a:rPr lang="sk-SK" b="1" dirty="0" smtClean="0"/>
              <a:t>no </a:t>
            </a:r>
            <a:r>
              <a:rPr lang="sk-SK" b="1" dirty="0" err="1" smtClean="0"/>
              <a:t>debug</a:t>
            </a:r>
            <a:r>
              <a:rPr lang="sk-SK" b="1" dirty="0" smtClean="0"/>
              <a:t> </a:t>
            </a:r>
            <a:r>
              <a:rPr lang="sk-SK" b="1" dirty="0" err="1" smtClean="0"/>
              <a:t>all</a:t>
            </a:r>
            <a:r>
              <a:rPr lang="sk-SK" b="1" dirty="0" smtClean="0"/>
              <a:t> , no </a:t>
            </a:r>
            <a:r>
              <a:rPr lang="sk-SK" b="1" dirty="0" err="1" smtClean="0"/>
              <a:t>debug</a:t>
            </a:r>
            <a:r>
              <a:rPr lang="sk-SK" b="1" dirty="0" smtClean="0"/>
              <a:t> </a:t>
            </a:r>
            <a:r>
              <a:rPr lang="sk-SK" b="1" dirty="0" err="1" smtClean="0"/>
              <a:t>ip</a:t>
            </a:r>
            <a:r>
              <a:rPr lang="sk-SK" b="1" dirty="0" smtClean="0"/>
              <a:t> </a:t>
            </a:r>
            <a:r>
              <a:rPr lang="sk-SK" b="1" dirty="0" err="1" smtClean="0"/>
              <a:t>rip</a:t>
            </a:r>
            <a:r>
              <a:rPr lang="sk-SK" b="1" dirty="0" smtClean="0"/>
              <a:t> - </a:t>
            </a:r>
            <a:r>
              <a:rPr lang="sk-SK" dirty="0" smtClean="0"/>
              <a:t>vypne </a:t>
            </a:r>
            <a:r>
              <a:rPr lang="sk-SK" dirty="0" err="1" smtClean="0"/>
              <a:t>debug</a:t>
            </a:r>
            <a:endParaRPr lang="sk-SK" dirty="0" smtClean="0"/>
          </a:p>
          <a:p>
            <a:r>
              <a:rPr lang="sk-SK" b="1" dirty="0" smtClean="0"/>
              <a:t>Show </a:t>
            </a:r>
            <a:r>
              <a:rPr lang="sk-SK" b="1" dirty="0" err="1" smtClean="0"/>
              <a:t>ip</a:t>
            </a:r>
            <a:r>
              <a:rPr lang="sk-SK" b="1" dirty="0" smtClean="0"/>
              <a:t> </a:t>
            </a:r>
            <a:r>
              <a:rPr lang="sk-SK" b="1" dirty="0" err="1" smtClean="0"/>
              <a:t>rip</a:t>
            </a:r>
            <a:r>
              <a:rPr lang="sk-SK" b="1" dirty="0" smtClean="0"/>
              <a:t> </a:t>
            </a:r>
            <a:r>
              <a:rPr lang="sk-SK" b="1" dirty="0" err="1" smtClean="0"/>
              <a:t>database</a:t>
            </a:r>
            <a:r>
              <a:rPr lang="sk-SK" dirty="0" smtClean="0"/>
              <a:t> – zobrazí všetky cesty protokolu RIP vrátane momentálne nedostupných, ktoré nie sú v smerovacej tabuľke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Konfigurácia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ln w="12700">
            <a:noFill/>
          </a:ln>
        </p:spPr>
        <p:txBody>
          <a:bodyPr>
            <a:normAutofit lnSpcReduction="10000"/>
          </a:bodyPr>
          <a:lstStyle/>
          <a:p>
            <a:r>
              <a:rPr lang="sk-SK" dirty="0" err="1" smtClean="0"/>
              <a:t>Router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b="1" dirty="0" smtClean="0"/>
              <a:t>router rip</a:t>
            </a:r>
            <a:endParaRPr lang="sk-SK" b="1" dirty="0" smtClean="0"/>
          </a:p>
          <a:p>
            <a:r>
              <a:rPr lang="sk-SK" dirty="0" err="1" smtClean="0"/>
              <a:t>Router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sk-SK" b="1" dirty="0" err="1" smtClean="0"/>
              <a:t>version</a:t>
            </a:r>
            <a:r>
              <a:rPr lang="sk-SK" b="1" dirty="0" smtClean="0"/>
              <a:t> 2</a:t>
            </a:r>
            <a:endParaRPr lang="en-GB" dirty="0" smtClean="0"/>
          </a:p>
          <a:p>
            <a:r>
              <a:rPr lang="sk-SK" dirty="0" err="1" smtClean="0"/>
              <a:t>Router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-router)#</a:t>
            </a:r>
            <a:r>
              <a:rPr lang="en-GB" b="1" dirty="0" smtClean="0"/>
              <a:t>network 192.168.1.0</a:t>
            </a:r>
          </a:p>
          <a:p>
            <a:r>
              <a:rPr lang="sk-SK" dirty="0" err="1" smtClean="0"/>
              <a:t>Router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-router)#</a:t>
            </a:r>
            <a:r>
              <a:rPr lang="en-GB" b="1" dirty="0" smtClean="0"/>
              <a:t>network 192.168.2.0</a:t>
            </a:r>
          </a:p>
          <a:p>
            <a:r>
              <a:rPr lang="sk-SK" dirty="0" err="1" smtClean="0"/>
              <a:t>Router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-router)#</a:t>
            </a:r>
            <a:r>
              <a:rPr lang="en-GB" b="1" dirty="0" smtClean="0"/>
              <a:t>exit</a:t>
            </a:r>
            <a:endParaRPr lang="en-GB" dirty="0" smtClean="0"/>
          </a:p>
          <a:p>
            <a:pPr>
              <a:buNone/>
            </a:pPr>
            <a:r>
              <a:rPr lang="sk-SK" dirty="0" smtClean="0"/>
              <a:t>					</a:t>
            </a:r>
            <a:r>
              <a:rPr lang="sk-SK" b="1" dirty="0" smtClean="0">
                <a:solidFill>
                  <a:srgbClr val="FF0000"/>
                </a:solidFill>
              </a:rPr>
              <a:t>priamo pripojené siete</a:t>
            </a:r>
          </a:p>
          <a:p>
            <a:pPr>
              <a:buNone/>
            </a:pPr>
            <a:r>
              <a:rPr lang="sk-SK" dirty="0" smtClean="0"/>
              <a:t>Vypnutie:</a:t>
            </a:r>
          </a:p>
          <a:p>
            <a:r>
              <a:rPr lang="sk-SK" dirty="0" err="1" smtClean="0"/>
              <a:t>Router</a:t>
            </a:r>
            <a:r>
              <a:rPr lang="sk-SK" dirty="0" smtClean="0"/>
              <a:t>(</a:t>
            </a:r>
            <a:r>
              <a:rPr lang="sk-SK" dirty="0" err="1" smtClean="0"/>
              <a:t>config</a:t>
            </a:r>
            <a:r>
              <a:rPr lang="sk-SK" dirty="0" smtClean="0"/>
              <a:t>)#</a:t>
            </a:r>
            <a:r>
              <a:rPr lang="sk-SK" b="1" dirty="0" smtClean="0"/>
              <a:t>no </a:t>
            </a:r>
            <a:r>
              <a:rPr lang="sk-SK" b="1" dirty="0" err="1" smtClean="0"/>
              <a:t>router</a:t>
            </a:r>
            <a:r>
              <a:rPr lang="sk-SK" b="1" dirty="0" smtClean="0"/>
              <a:t> </a:t>
            </a:r>
            <a:r>
              <a:rPr lang="sk-SK" b="1" dirty="0" err="1" smtClean="0"/>
              <a:t>rip</a:t>
            </a:r>
            <a:endParaRPr lang="fr-FR" b="1" dirty="0"/>
          </a:p>
        </p:txBody>
      </p:sp>
      <p:cxnSp>
        <p:nvCxnSpPr>
          <p:cNvPr id="8" name="Rovná spojovacia šípka 7"/>
          <p:cNvCxnSpPr/>
          <p:nvPr/>
        </p:nvCxnSpPr>
        <p:spPr>
          <a:xfrm flipV="1">
            <a:off x="6300192" y="3356992"/>
            <a:ext cx="0" cy="64807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928934"/>
            <a:ext cx="8229600" cy="1143000"/>
          </a:xfrm>
        </p:spPr>
        <p:txBody>
          <a:bodyPr>
            <a:noAutofit/>
          </a:bodyPr>
          <a:lstStyle/>
          <a:p>
            <a:r>
              <a:rPr lang="sk-SK" sz="5400" dirty="0" smtClean="0"/>
              <a:t>Protokol RIP pre IPv6</a:t>
            </a:r>
            <a:br>
              <a:rPr lang="sk-SK" sz="5400" dirty="0" smtClean="0"/>
            </a:br>
            <a:endParaRPr lang="sk-SK" sz="5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RIPng</a:t>
            </a:r>
            <a:r>
              <a:rPr lang="sk-SK" dirty="0" smtClean="0"/>
              <a:t> – new </a:t>
            </a:r>
            <a:r>
              <a:rPr lang="sk-SK" dirty="0" err="1" smtClean="0"/>
              <a:t>generation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/>
              <a:t>Rovnaké vlastnosti ako RIPv2 v IPv4</a:t>
            </a:r>
          </a:p>
          <a:p>
            <a:pPr>
              <a:buNone/>
            </a:pPr>
            <a:r>
              <a:rPr lang="sk-SK" dirty="0" smtClean="0"/>
              <a:t>• </a:t>
            </a:r>
            <a:r>
              <a:rPr lang="sk-SK" dirty="0" err="1" smtClean="0"/>
              <a:t>interior</a:t>
            </a:r>
            <a:r>
              <a:rPr lang="sk-SK" dirty="0" smtClean="0"/>
              <a:t> dynamický protokol</a:t>
            </a:r>
          </a:p>
          <a:p>
            <a:pPr>
              <a:buNone/>
            </a:pPr>
            <a:r>
              <a:rPr lang="sk-SK" dirty="0" smtClean="0"/>
              <a:t>• </a:t>
            </a:r>
            <a:r>
              <a:rPr lang="sk-SK" dirty="0" err="1" smtClean="0"/>
              <a:t>distance-vector</a:t>
            </a:r>
            <a:r>
              <a:rPr lang="sk-SK" dirty="0" smtClean="0"/>
              <a:t> princíp</a:t>
            </a:r>
          </a:p>
          <a:p>
            <a:pPr>
              <a:buNone/>
            </a:pPr>
            <a:r>
              <a:rPr lang="sk-SK" dirty="0" smtClean="0"/>
              <a:t>• maximum hop </a:t>
            </a:r>
            <a:r>
              <a:rPr lang="sk-SK" dirty="0" err="1" smtClean="0"/>
              <a:t>count</a:t>
            </a:r>
            <a:r>
              <a:rPr lang="sk-SK" dirty="0" smtClean="0"/>
              <a:t> – 15</a:t>
            </a:r>
          </a:p>
          <a:p>
            <a:pPr>
              <a:buNone/>
            </a:pPr>
            <a:r>
              <a:rPr lang="sk-SK" dirty="0" smtClean="0"/>
              <a:t>• </a:t>
            </a:r>
            <a:r>
              <a:rPr lang="sk-SK" dirty="0" err="1" smtClean="0"/>
              <a:t>split-horizon</a:t>
            </a:r>
            <a:r>
              <a:rPr lang="sk-SK" dirty="0" smtClean="0"/>
              <a:t> a </a:t>
            </a:r>
            <a:r>
              <a:rPr lang="sk-SK" dirty="0" err="1" smtClean="0"/>
              <a:t>poison</a:t>
            </a:r>
            <a:r>
              <a:rPr lang="sk-SK" dirty="0" smtClean="0"/>
              <a:t> </a:t>
            </a:r>
            <a:r>
              <a:rPr lang="sk-SK" dirty="0" err="1" smtClean="0"/>
              <a:t>reverse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Prenos prefixov a </a:t>
            </a:r>
            <a:r>
              <a:rPr lang="sk-SK" dirty="0" err="1" smtClean="0"/>
              <a:t>next-hop</a:t>
            </a:r>
            <a:r>
              <a:rPr lang="sk-SK" dirty="0" smtClean="0"/>
              <a:t> adries vo formáte </a:t>
            </a:r>
          </a:p>
          <a:p>
            <a:pPr>
              <a:buNone/>
            </a:pPr>
            <a:r>
              <a:rPr lang="sk-SK" dirty="0" smtClean="0"/>
              <a:t>IPv6</a:t>
            </a:r>
          </a:p>
          <a:p>
            <a:pPr>
              <a:buNone/>
            </a:pPr>
            <a:r>
              <a:rPr lang="sk-SK" dirty="0" smtClean="0"/>
              <a:t>• Aktualizácie posiela pomocou UDP na </a:t>
            </a:r>
          </a:p>
          <a:p>
            <a:pPr>
              <a:buNone/>
            </a:pPr>
            <a:r>
              <a:rPr lang="sk-SK" dirty="0" err="1" smtClean="0"/>
              <a:t>multicastovej</a:t>
            </a:r>
            <a:r>
              <a:rPr lang="sk-SK" dirty="0" smtClean="0"/>
              <a:t> adrese FF02::9 (</a:t>
            </a:r>
            <a:r>
              <a:rPr lang="sk-SK" dirty="0" err="1" smtClean="0"/>
              <a:t>all</a:t>
            </a:r>
            <a:r>
              <a:rPr lang="sk-SK" dirty="0" smtClean="0"/>
              <a:t> </a:t>
            </a:r>
            <a:r>
              <a:rPr lang="sk-SK" dirty="0" err="1" smtClean="0"/>
              <a:t>rip</a:t>
            </a:r>
            <a:r>
              <a:rPr lang="sk-SK" dirty="0" smtClean="0"/>
              <a:t> </a:t>
            </a:r>
            <a:r>
              <a:rPr lang="sk-SK" dirty="0" err="1" smtClean="0"/>
              <a:t>routers</a:t>
            </a:r>
            <a:r>
              <a:rPr lang="sk-SK" dirty="0" smtClean="0"/>
              <a:t>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Konfigurácia </a:t>
            </a:r>
            <a:r>
              <a:rPr lang="sk-SK" dirty="0" err="1" smtClean="0"/>
              <a:t>RIPng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285860"/>
            <a:ext cx="8643998" cy="484030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sk-SK" sz="2800" dirty="0" smtClean="0"/>
              <a:t>1. Zapneme </a:t>
            </a:r>
            <a:r>
              <a:rPr lang="sk-SK" sz="2800" dirty="0" err="1" smtClean="0"/>
              <a:t>RIPng</a:t>
            </a:r>
            <a:r>
              <a:rPr lang="sk-SK" sz="2800" dirty="0" smtClean="0"/>
              <a:t> na </a:t>
            </a:r>
            <a:r>
              <a:rPr lang="sk-SK" sz="2800" dirty="0" err="1" smtClean="0"/>
              <a:t>routri</a:t>
            </a:r>
            <a:r>
              <a:rPr lang="sk-SK" sz="2800" dirty="0" smtClean="0"/>
              <a:t>:</a:t>
            </a:r>
          </a:p>
          <a:p>
            <a:pPr marL="514350" indent="-514350">
              <a:buNone/>
            </a:pPr>
            <a:r>
              <a:rPr lang="sk-SK" sz="2800" dirty="0" err="1" smtClean="0"/>
              <a:t>Router</a:t>
            </a:r>
            <a:r>
              <a:rPr lang="sk-SK" sz="2800" dirty="0" smtClean="0"/>
              <a:t># 		</a:t>
            </a:r>
            <a:r>
              <a:rPr lang="sk-SK" sz="2800" dirty="0" err="1" smtClean="0"/>
              <a:t>configure</a:t>
            </a:r>
            <a:r>
              <a:rPr lang="sk-SK" sz="2800" dirty="0" smtClean="0"/>
              <a:t> </a:t>
            </a:r>
            <a:r>
              <a:rPr lang="sk-SK" sz="2800" dirty="0" err="1" smtClean="0"/>
              <a:t>terminal</a:t>
            </a:r>
            <a:endParaRPr lang="sk-SK" sz="2800" dirty="0" smtClean="0"/>
          </a:p>
          <a:p>
            <a:pPr>
              <a:buNone/>
            </a:pPr>
            <a:r>
              <a:rPr lang="sk-SK" sz="2800" dirty="0" err="1" smtClean="0"/>
              <a:t>Router</a:t>
            </a:r>
            <a:r>
              <a:rPr lang="sk-SK" sz="2800" dirty="0" smtClean="0"/>
              <a:t>(</a:t>
            </a:r>
            <a:r>
              <a:rPr lang="sk-SK" sz="2800" dirty="0" err="1" smtClean="0"/>
              <a:t>config</a:t>
            </a:r>
            <a:r>
              <a:rPr lang="sk-SK" sz="2800" dirty="0" smtClean="0"/>
              <a:t>)# 	ipv6 </a:t>
            </a:r>
            <a:r>
              <a:rPr lang="sk-SK" sz="2800" dirty="0" err="1" smtClean="0"/>
              <a:t>router</a:t>
            </a:r>
            <a:r>
              <a:rPr lang="sk-SK" sz="2800" dirty="0" smtClean="0"/>
              <a:t> </a:t>
            </a:r>
            <a:r>
              <a:rPr lang="sk-SK" sz="2800" dirty="0" err="1" smtClean="0"/>
              <a:t>rip</a:t>
            </a:r>
            <a:r>
              <a:rPr lang="sk-SK" sz="2800" dirty="0" smtClean="0"/>
              <a:t> MENO_INSTANCIE</a:t>
            </a:r>
          </a:p>
          <a:p>
            <a:pPr>
              <a:buNone/>
            </a:pPr>
            <a:r>
              <a:rPr lang="sk-SK" sz="2800" dirty="0" smtClean="0"/>
              <a:t>			napr. 	ipv6 </a:t>
            </a:r>
            <a:r>
              <a:rPr lang="sk-SK" sz="2800" dirty="0" err="1" smtClean="0"/>
              <a:t>router</a:t>
            </a:r>
            <a:r>
              <a:rPr lang="sk-SK" sz="2800" dirty="0" smtClean="0"/>
              <a:t> </a:t>
            </a:r>
            <a:r>
              <a:rPr lang="sk-SK" sz="2800" dirty="0" err="1" smtClean="0"/>
              <a:t>rip</a:t>
            </a:r>
            <a:r>
              <a:rPr lang="sk-SK" sz="2800" dirty="0" smtClean="0"/>
              <a:t> JANO</a:t>
            </a:r>
          </a:p>
          <a:p>
            <a:pPr>
              <a:buNone/>
            </a:pPr>
            <a:r>
              <a:rPr lang="sk-SK" sz="2800" dirty="0" err="1" smtClean="0"/>
              <a:t>Router</a:t>
            </a:r>
            <a:r>
              <a:rPr lang="sk-SK" sz="2800" dirty="0" smtClean="0"/>
              <a:t>(</a:t>
            </a:r>
            <a:r>
              <a:rPr lang="sk-SK" sz="2800" dirty="0" err="1" smtClean="0"/>
              <a:t>config-rtr</a:t>
            </a:r>
            <a:r>
              <a:rPr lang="sk-SK" sz="2800" dirty="0" smtClean="0"/>
              <a:t>)# 	</a:t>
            </a:r>
            <a:r>
              <a:rPr lang="sk-SK" sz="2800" dirty="0" err="1" smtClean="0"/>
              <a:t>exit</a:t>
            </a: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2. Zapneme </a:t>
            </a:r>
            <a:r>
              <a:rPr lang="sk-SK" sz="2800" dirty="0" err="1" smtClean="0"/>
              <a:t>RIPng</a:t>
            </a:r>
            <a:r>
              <a:rPr lang="sk-SK" sz="2800" dirty="0" smtClean="0"/>
              <a:t> na jednotlivých </a:t>
            </a:r>
            <a:r>
              <a:rPr lang="sk-SK" sz="2800" dirty="0" err="1" smtClean="0"/>
              <a:t>interfacoch</a:t>
            </a:r>
            <a:r>
              <a:rPr lang="sk-SK" sz="2800" dirty="0" smtClean="0"/>
              <a:t>:</a:t>
            </a:r>
          </a:p>
          <a:p>
            <a:pPr>
              <a:buNone/>
            </a:pPr>
            <a:r>
              <a:rPr lang="sk-SK" sz="2800" dirty="0" err="1" smtClean="0"/>
              <a:t>Router</a:t>
            </a:r>
            <a:r>
              <a:rPr lang="sk-SK" sz="2800" dirty="0" smtClean="0"/>
              <a:t>(</a:t>
            </a:r>
            <a:r>
              <a:rPr lang="sk-SK" sz="2800" dirty="0" err="1" smtClean="0"/>
              <a:t>config</a:t>
            </a:r>
            <a:r>
              <a:rPr lang="sk-SK" sz="2800" dirty="0" smtClean="0"/>
              <a:t>)# 	</a:t>
            </a:r>
            <a:r>
              <a:rPr lang="sk-SK" sz="2800" dirty="0" err="1" smtClean="0"/>
              <a:t>interface</a:t>
            </a:r>
            <a:r>
              <a:rPr lang="sk-SK" sz="2800" dirty="0" smtClean="0"/>
              <a:t> Fa0/0</a:t>
            </a:r>
          </a:p>
          <a:p>
            <a:pPr>
              <a:buNone/>
            </a:pPr>
            <a:r>
              <a:rPr lang="sk-SK" sz="2800" dirty="0" err="1" smtClean="0"/>
              <a:t>Router</a:t>
            </a:r>
            <a:r>
              <a:rPr lang="sk-SK" sz="2800" dirty="0" smtClean="0"/>
              <a:t>(</a:t>
            </a:r>
            <a:r>
              <a:rPr lang="sk-SK" sz="2800" dirty="0" err="1" smtClean="0"/>
              <a:t>config-if</a:t>
            </a:r>
            <a:r>
              <a:rPr lang="sk-SK" sz="2800" dirty="0" smtClean="0"/>
              <a:t>)#   	ipv6 </a:t>
            </a:r>
            <a:r>
              <a:rPr lang="sk-SK" sz="2800" dirty="0" err="1" smtClean="0"/>
              <a:t>rip</a:t>
            </a:r>
            <a:r>
              <a:rPr lang="sk-SK" sz="2800" dirty="0" smtClean="0"/>
              <a:t> MENO_INSTANCIE </a:t>
            </a:r>
            <a:r>
              <a:rPr lang="sk-SK" sz="2800" dirty="0" err="1" smtClean="0"/>
              <a:t>enable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			 napr. 	</a:t>
            </a:r>
            <a:r>
              <a:rPr lang="sk-SK" sz="2800" smtClean="0"/>
              <a:t>Ipv6 rip</a:t>
            </a:r>
            <a:r>
              <a:rPr lang="sk-SK" sz="2800" dirty="0" smtClean="0"/>
              <a:t> JANO </a:t>
            </a:r>
            <a:r>
              <a:rPr lang="sk-SK" sz="2800" dirty="0" err="1" smtClean="0"/>
              <a:t>enable</a:t>
            </a: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MENO_INSTANCIE musí byť všade rovnaké!</a:t>
            </a:r>
          </a:p>
          <a:p>
            <a:pPr>
              <a:buNone/>
            </a:pPr>
            <a:r>
              <a:rPr lang="sk-SK" sz="2800" dirty="0" smtClean="0"/>
              <a:t>3. Overenie:</a:t>
            </a:r>
          </a:p>
          <a:p>
            <a:pPr>
              <a:buNone/>
            </a:pPr>
            <a:r>
              <a:rPr lang="sk-SK" sz="2800" dirty="0" err="1" smtClean="0"/>
              <a:t>Router</a:t>
            </a:r>
            <a:r>
              <a:rPr lang="sk-SK" sz="2800" dirty="0" smtClean="0"/>
              <a:t># 		show ipv6 </a:t>
            </a:r>
            <a:r>
              <a:rPr lang="sk-SK" sz="2800" dirty="0" err="1" smtClean="0"/>
              <a:t>protocols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596" y="357166"/>
            <a:ext cx="8258204" cy="5773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 vložíme adresu podsiete, IOS ju automaticky prevedie na 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classful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adresu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RtA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)#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router rip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RtA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-router)#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 172.30.1.0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RtA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-router)#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 192.168.4.32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715140" y="1928802"/>
            <a:ext cx="936625" cy="7207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000892" y="2571744"/>
            <a:ext cx="936625" cy="7207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57158" y="1285860"/>
            <a:ext cx="7129463" cy="1944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14348" y="1428736"/>
            <a:ext cx="7056437" cy="2160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" name="Obdĺžnik 11"/>
          <p:cNvSpPr/>
          <p:nvPr/>
        </p:nvSpPr>
        <p:spPr>
          <a:xfrm>
            <a:off x="642910" y="4143380"/>
            <a:ext cx="8072494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3200" dirty="0" err="1" smtClean="0">
                <a:cs typeface="Times New Roman" pitchFamily="18" charset="0"/>
              </a:rPr>
              <a:t>RtA</a:t>
            </a:r>
            <a:r>
              <a:rPr lang="en-GB" sz="3200" dirty="0" smtClean="0">
                <a:cs typeface="Times New Roman" pitchFamily="18" charset="0"/>
              </a:rPr>
              <a:t>(</a:t>
            </a:r>
            <a:r>
              <a:rPr lang="en-GB" sz="3200" dirty="0" err="1" smtClean="0">
                <a:cs typeface="Times New Roman" pitchFamily="18" charset="0"/>
              </a:rPr>
              <a:t>config</a:t>
            </a:r>
            <a:r>
              <a:rPr lang="en-GB" sz="3200" dirty="0" smtClean="0">
                <a:cs typeface="Times New Roman" pitchFamily="18" charset="0"/>
              </a:rPr>
              <a:t>)#</a:t>
            </a:r>
            <a:r>
              <a:rPr lang="en-GB" sz="3200" b="1" dirty="0" smtClean="0">
                <a:cs typeface="Times New Roman" pitchFamily="18" charset="0"/>
              </a:rPr>
              <a:t>router rip</a:t>
            </a:r>
            <a:endParaRPr lang="en-GB" sz="3200" dirty="0" smtClean="0"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3200" dirty="0" err="1" smtClean="0">
                <a:cs typeface="Times New Roman" pitchFamily="18" charset="0"/>
              </a:rPr>
              <a:t>RtA</a:t>
            </a:r>
            <a:r>
              <a:rPr lang="en-GB" sz="3200" dirty="0" smtClean="0">
                <a:cs typeface="Times New Roman" pitchFamily="18" charset="0"/>
              </a:rPr>
              <a:t>(</a:t>
            </a:r>
            <a:r>
              <a:rPr lang="en-GB" sz="3200" dirty="0" err="1" smtClean="0">
                <a:cs typeface="Times New Roman" pitchFamily="18" charset="0"/>
              </a:rPr>
              <a:t>config</a:t>
            </a:r>
            <a:r>
              <a:rPr lang="en-GB" sz="3200" dirty="0" smtClean="0">
                <a:cs typeface="Times New Roman" pitchFamily="18" charset="0"/>
              </a:rPr>
              <a:t>-</a:t>
            </a:r>
            <a:r>
              <a:rPr lang="sk-SK" sz="3200" dirty="0" smtClean="0">
                <a:cs typeface="Times New Roman" pitchFamily="18" charset="0"/>
              </a:rPr>
              <a:t>r</a:t>
            </a:r>
            <a:r>
              <a:rPr lang="en-GB" sz="3200" dirty="0" smtClean="0">
                <a:cs typeface="Times New Roman" pitchFamily="18" charset="0"/>
              </a:rPr>
              <a:t>outer)#</a:t>
            </a:r>
            <a:r>
              <a:rPr lang="en-GB" sz="3200" b="1" dirty="0" smtClean="0">
                <a:cs typeface="Times New Roman" pitchFamily="18" charset="0"/>
              </a:rPr>
              <a:t>network 172.30.0.0</a:t>
            </a:r>
            <a:endParaRPr lang="en-GB" sz="3200" dirty="0" smtClean="0"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3200" dirty="0" err="1" smtClean="0">
                <a:cs typeface="Times New Roman" pitchFamily="18" charset="0"/>
              </a:rPr>
              <a:t>RtA</a:t>
            </a:r>
            <a:r>
              <a:rPr lang="en-GB" sz="3200" dirty="0" smtClean="0">
                <a:cs typeface="Times New Roman" pitchFamily="18" charset="0"/>
              </a:rPr>
              <a:t>(</a:t>
            </a:r>
            <a:r>
              <a:rPr lang="en-GB" sz="3200" dirty="0" err="1" smtClean="0">
                <a:cs typeface="Times New Roman" pitchFamily="18" charset="0"/>
              </a:rPr>
              <a:t>config</a:t>
            </a:r>
            <a:r>
              <a:rPr lang="en-GB" sz="3200" dirty="0" smtClean="0">
                <a:cs typeface="Times New Roman" pitchFamily="18" charset="0"/>
              </a:rPr>
              <a:t>-router)#</a:t>
            </a:r>
            <a:r>
              <a:rPr lang="en-GB" sz="3200" b="1" dirty="0" smtClean="0">
                <a:cs typeface="Times New Roman" pitchFamily="18" charset="0"/>
              </a:rPr>
              <a:t>network 192.168.4.0</a:t>
            </a:r>
            <a:endParaRPr lang="en-GB" sz="32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Classless</a:t>
            </a:r>
            <a:r>
              <a:rPr lang="sk-SK" dirty="0" smtClean="0"/>
              <a:t> protokol</a:t>
            </a:r>
          </a:p>
          <a:p>
            <a:r>
              <a:rPr lang="sk-SK" dirty="0" smtClean="0"/>
              <a:t>Podporuje autentifikáciu – </a:t>
            </a:r>
            <a:r>
              <a:rPr lang="sk-SK" dirty="0" err="1" smtClean="0"/>
              <a:t>routre</a:t>
            </a:r>
            <a:r>
              <a:rPr lang="sk-SK" dirty="0" smtClean="0"/>
              <a:t> sa autentifikujú heslom pred prijatím smerovacích informácií</a:t>
            </a:r>
          </a:p>
          <a:p>
            <a:r>
              <a:rPr lang="sk-SK" dirty="0" smtClean="0"/>
              <a:t>Smerovacie tabuľky nie sú šifrované</a:t>
            </a:r>
          </a:p>
          <a:p>
            <a:r>
              <a:rPr lang="sk-SK" dirty="0" smtClean="0"/>
              <a:t>Periodické </a:t>
            </a:r>
            <a:r>
              <a:rPr lang="sk-SK" dirty="0" err="1" smtClean="0"/>
              <a:t>updaty</a:t>
            </a:r>
            <a:r>
              <a:rPr lang="sk-SK" dirty="0" smtClean="0"/>
              <a:t> posiela na </a:t>
            </a:r>
            <a:r>
              <a:rPr lang="sk-SK" dirty="0" err="1" smtClean="0"/>
              <a:t>multicastovú</a:t>
            </a:r>
            <a:r>
              <a:rPr lang="sk-SK" dirty="0" smtClean="0"/>
              <a:t> adresu 224.0.0.9</a:t>
            </a:r>
          </a:p>
          <a:p>
            <a:endParaRPr lang="fr-FR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dirty="0" smtClean="0"/>
              <a:t>Základné  črty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 </a:t>
            </a:r>
            <a:r>
              <a:rPr lang="sk-SK" dirty="0" smtClean="0"/>
              <a:t>Detekcia zmien </a:t>
            </a:r>
            <a:r>
              <a:rPr lang="sk-SK" dirty="0" err="1" smtClean="0"/>
              <a:t>topológie</a:t>
            </a:r>
            <a:r>
              <a:rPr lang="sk-SK" dirty="0" smtClean="0"/>
              <a:t> a reakcie na tieto zmeny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Pri zapnutí (studený štart, </a:t>
            </a:r>
            <a:r>
              <a:rPr lang="sk-SK" dirty="0" err="1" smtClean="0"/>
              <a:t>cold</a:t>
            </a:r>
            <a:r>
              <a:rPr lang="sk-SK" dirty="0" smtClean="0"/>
              <a:t> </a:t>
            </a:r>
            <a:r>
              <a:rPr lang="sk-SK" dirty="0" err="1" smtClean="0"/>
              <a:t>start</a:t>
            </a:r>
            <a:r>
              <a:rPr lang="sk-SK" dirty="0" smtClean="0"/>
              <a:t>) smerovač zavedie OS, rozpozná priamo pripojené siete a vloží ich do smerovacej tabuľky. Až potom sa začnú vymieňať smerovacie </a:t>
            </a:r>
            <a:r>
              <a:rPr lang="sk-SK" dirty="0" err="1" smtClean="0"/>
              <a:t>updaty</a:t>
            </a:r>
            <a:r>
              <a:rPr lang="sk-SK" dirty="0" smtClean="0"/>
              <a:t> – najskôr len od susedov (</a:t>
            </a:r>
            <a:r>
              <a:rPr lang="sk-SK" dirty="0" err="1" smtClean="0"/>
              <a:t>neighbors</a:t>
            </a:r>
            <a:r>
              <a:rPr lang="sk-SK" dirty="0" smtClean="0"/>
              <a:t>), v ďalších kolách aj od vzdialenejších smerovačov. Nové smery pridá do tabuľky. = </a:t>
            </a:r>
            <a:r>
              <a:rPr lang="sk-SK" dirty="0" smtClean="0"/>
              <a:t>KONVERGENCIA Sieť </a:t>
            </a:r>
            <a:r>
              <a:rPr lang="sk-SK" dirty="0" smtClean="0"/>
              <a:t>je plne funkčná, až keď je úplne </a:t>
            </a:r>
            <a:r>
              <a:rPr lang="sk-SK" b="1" dirty="0" smtClean="0"/>
              <a:t>skonvergovaná</a:t>
            </a:r>
          </a:p>
          <a:p>
            <a:r>
              <a:rPr lang="sk-SK" dirty="0" smtClean="0"/>
              <a:t>Na sledovanie zmien v </a:t>
            </a:r>
            <a:r>
              <a:rPr lang="sk-SK" dirty="0" err="1" smtClean="0"/>
              <a:t>topológii</a:t>
            </a:r>
            <a:r>
              <a:rPr lang="sk-SK" dirty="0" smtClean="0"/>
              <a:t> slúžia </a:t>
            </a:r>
            <a:r>
              <a:rPr lang="sk-SK" b="1" dirty="0" smtClean="0"/>
              <a:t>časovače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843A9AA0-B69F-40CB-BF9E-7600AE5A9E6C}" type="datetime5">
              <a:rPr lang="en-GB"/>
              <a:pPr/>
              <a:t>9-May-16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/>
          <a:p>
            <a:r>
              <a:rPr lang="en-US"/>
              <a:t>S Ward  Abingdon and Witney College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3068638"/>
            <a:ext cx="3970337" cy="313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3200" dirty="0"/>
              <a:t>	</a:t>
            </a:r>
            <a:r>
              <a:rPr lang="sk-SK" sz="3200" dirty="0" err="1" smtClean="0"/>
              <a:t>Routre</a:t>
            </a:r>
            <a:r>
              <a:rPr lang="sk-SK" sz="3200" dirty="0" smtClean="0"/>
              <a:t> štartujú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R1 </a:t>
            </a:r>
            <a:r>
              <a:rPr lang="sk-SK" sz="3200" dirty="0" smtClean="0"/>
              <a:t>vloží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directly connected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 do tabuľky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8424862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Group 39"/>
          <p:cNvGraphicFramePr>
            <a:graphicFrameLocks noGrp="1"/>
          </p:cNvGraphicFramePr>
          <p:nvPr/>
        </p:nvGraphicFramePr>
        <p:xfrm>
          <a:off x="4643438" y="3284538"/>
          <a:ext cx="4175125" cy="2589532"/>
        </p:xfrm>
        <a:graphic>
          <a:graphicData uri="http://schemas.openxmlformats.org/drawingml/2006/table">
            <a:tbl>
              <a:tblPr/>
              <a:tblGrid>
                <a:gridCol w="1655762"/>
                <a:gridCol w="1584325"/>
                <a:gridCol w="935038"/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10.1.0.0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Fa0/0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10.2.0.0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S0/0/0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95288" y="1628775"/>
            <a:ext cx="14398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10.1.0.0</a:t>
            </a:r>
            <a:endParaRPr lang="en-US" sz="2400" b="1" dirty="0"/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2339975" y="1628775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10.2.0.0</a:t>
            </a:r>
            <a:endParaRPr lang="en-US" sz="2400" b="1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5435600" y="1628775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10.3.0.0</a:t>
            </a:r>
            <a:endParaRPr lang="en-US" sz="2400" b="1"/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7524750" y="1557338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10.4.0.0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843A9AA0-B69F-40CB-BF9E-7600AE5A9E6C}" type="datetime5">
              <a:rPr lang="en-GB"/>
              <a:pPr/>
              <a:t>9-May-16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/>
          <a:p>
            <a:r>
              <a:rPr lang="en-US"/>
              <a:t>S Ward  Abingdon and Witney College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Výmena informácií – </a:t>
            </a:r>
            <a:r>
              <a:rPr lang="sk-SK" sz="3200" dirty="0" err="1" smtClean="0"/>
              <a:t>updaty</a:t>
            </a:r>
            <a:r>
              <a:rPr lang="sk-SK" sz="3200" dirty="0" smtClean="0"/>
              <a:t> od susedov</a:t>
            </a:r>
            <a:endParaRPr lang="en-US" sz="32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8424862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95288" y="1628775"/>
            <a:ext cx="14398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10.1.0.0</a:t>
            </a:r>
            <a:endParaRPr lang="en-US" sz="2400" b="1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2339975" y="1628775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10.2.0.0</a:t>
            </a:r>
            <a:endParaRPr lang="en-US" sz="2400" b="1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435600" y="1628775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10.3.0.0</a:t>
            </a:r>
            <a:endParaRPr lang="en-US" sz="2400" b="1"/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7524750" y="1557338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10.4.0.0</a:t>
            </a:r>
            <a:endParaRPr lang="en-US" sz="2400" b="1"/>
          </a:p>
        </p:txBody>
      </p:sp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2420938"/>
            <a:ext cx="647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2060575"/>
            <a:ext cx="6477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2420938"/>
            <a:ext cx="647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975" y="2060575"/>
            <a:ext cx="6477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5288" y="3068638"/>
            <a:ext cx="3970337" cy="313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R1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 „naučil“ od R2 o sieti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10.3.0.0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Ešte nevie o sieti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10.4.0.0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/>
        </p:nvGraphicFramePr>
        <p:xfrm>
          <a:off x="4643438" y="3284538"/>
          <a:ext cx="4175125" cy="2589532"/>
        </p:xfrm>
        <a:graphic>
          <a:graphicData uri="http://schemas.openxmlformats.org/drawingml/2006/table">
            <a:tbl>
              <a:tblPr/>
              <a:tblGrid>
                <a:gridCol w="1655762"/>
                <a:gridCol w="1584325"/>
                <a:gridCol w="935038"/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10.1.0.0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Fa0/0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10.2.0.0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S0/0/0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10.3.0.0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S0/0/0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841</Words>
  <Application>Microsoft Office PowerPoint</Application>
  <PresentationFormat>Prezentácia na obrazovke (4:3)</PresentationFormat>
  <Paragraphs>232</Paragraphs>
  <Slides>42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42</vt:i4>
      </vt:variant>
    </vt:vector>
  </HeadingPairs>
  <TitlesOfParts>
    <vt:vector size="45" baseType="lpstr">
      <vt:lpstr>Motív Office</vt:lpstr>
      <vt:lpstr>Bitmap Image</vt:lpstr>
      <vt:lpstr>Rastrový obrázek</vt:lpstr>
      <vt:lpstr>RIP verzia 2</vt:lpstr>
      <vt:lpstr>História</vt:lpstr>
      <vt:lpstr>Message RIP v1 a RIP v2 – pribudli nové polia</vt:lpstr>
      <vt:lpstr>Konfigurácia</vt:lpstr>
      <vt:lpstr>Snímka 5</vt:lpstr>
      <vt:lpstr>Základné  črty</vt:lpstr>
      <vt:lpstr> Detekcia zmien topológie a reakcie na tieto zmeny</vt:lpstr>
      <vt:lpstr>Snímka 8</vt:lpstr>
      <vt:lpstr>Výmena informácií – updaty od susedov</vt:lpstr>
      <vt:lpstr>Ďalšie kolo výmeny informácií </vt:lpstr>
      <vt:lpstr>Snímka 11</vt:lpstr>
      <vt:lpstr>Snímka 12</vt:lpstr>
      <vt:lpstr>Snímka 13</vt:lpstr>
      <vt:lpstr>Snímka 14</vt:lpstr>
      <vt:lpstr>Snímka 15</vt:lpstr>
      <vt:lpstr>Smerovacia tabuľka</vt:lpstr>
      <vt:lpstr>Show ip protocols</vt:lpstr>
      <vt:lpstr>Show ip protocols</vt:lpstr>
      <vt:lpstr>Show ip protocols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Debug ip rip</vt:lpstr>
      <vt:lpstr>Passive- interface</vt:lpstr>
      <vt:lpstr>Automatická sumarizácia</vt:lpstr>
      <vt:lpstr>Snímka 30</vt:lpstr>
      <vt:lpstr>Sumarizácia </vt:lpstr>
      <vt:lpstr>Snímka 32</vt:lpstr>
      <vt:lpstr>Spojité alebo nespojité siete?</vt:lpstr>
      <vt:lpstr>Snímka 34</vt:lpstr>
      <vt:lpstr>Spojité alebo nespojité siete?</vt:lpstr>
      <vt:lpstr>Pripojenie siete s RIP ku ISP, redistribúcia defaultnej cesty</vt:lpstr>
      <vt:lpstr>Snímka 37</vt:lpstr>
      <vt:lpstr>Redistribúcia</vt:lpstr>
      <vt:lpstr>Troubleshooting</vt:lpstr>
      <vt:lpstr>Protokol RIP pre IPv6 </vt:lpstr>
      <vt:lpstr>RIPng – new generation</vt:lpstr>
      <vt:lpstr>Konfigurácia RIPng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 verzia 1</dc:title>
  <dc:creator>Danka</dc:creator>
  <cp:lastModifiedBy>Ing. Dana Juhasova</cp:lastModifiedBy>
  <cp:revision>42</cp:revision>
  <dcterms:created xsi:type="dcterms:W3CDTF">2013-02-01T15:05:55Z</dcterms:created>
  <dcterms:modified xsi:type="dcterms:W3CDTF">2016-05-09T16:10:05Z</dcterms:modified>
</cp:coreProperties>
</file>