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6" r:id="rId2"/>
    <p:sldId id="257" r:id="rId3"/>
    <p:sldId id="271" r:id="rId4"/>
    <p:sldId id="293" r:id="rId5"/>
    <p:sldId id="294" r:id="rId6"/>
    <p:sldId id="295" r:id="rId7"/>
    <p:sldId id="266" r:id="rId8"/>
    <p:sldId id="267" r:id="rId9"/>
    <p:sldId id="268" r:id="rId10"/>
    <p:sldId id="284" r:id="rId11"/>
    <p:sldId id="273" r:id="rId12"/>
    <p:sldId id="274" r:id="rId13"/>
    <p:sldId id="315" r:id="rId14"/>
    <p:sldId id="317" r:id="rId15"/>
    <p:sldId id="258" r:id="rId16"/>
    <p:sldId id="260" r:id="rId17"/>
    <p:sldId id="297" r:id="rId18"/>
    <p:sldId id="261" r:id="rId19"/>
    <p:sldId id="262" r:id="rId20"/>
    <p:sldId id="263" r:id="rId21"/>
    <p:sldId id="264" r:id="rId22"/>
    <p:sldId id="265" r:id="rId23"/>
    <p:sldId id="269" r:id="rId24"/>
    <p:sldId id="311" r:id="rId25"/>
    <p:sldId id="276" r:id="rId26"/>
    <p:sldId id="308" r:id="rId27"/>
    <p:sldId id="286" r:id="rId28"/>
    <p:sldId id="305" r:id="rId29"/>
    <p:sldId id="309" r:id="rId30"/>
    <p:sldId id="301" r:id="rId31"/>
    <p:sldId id="302" r:id="rId32"/>
    <p:sldId id="296" r:id="rId33"/>
    <p:sldId id="277" r:id="rId34"/>
    <p:sldId id="310" r:id="rId35"/>
    <p:sldId id="282" r:id="rId36"/>
    <p:sldId id="270" r:id="rId37"/>
    <p:sldId id="312" r:id="rId38"/>
    <p:sldId id="299" r:id="rId39"/>
    <p:sldId id="313" r:id="rId40"/>
    <p:sldId id="314" r:id="rId41"/>
    <p:sldId id="306" r:id="rId42"/>
    <p:sldId id="280" r:id="rId43"/>
    <p:sldId id="281" r:id="rId44"/>
    <p:sldId id="279" r:id="rId45"/>
    <p:sldId id="287" r:id="rId46"/>
    <p:sldId id="272" r:id="rId47"/>
    <p:sldId id="303" r:id="rId48"/>
    <p:sldId id="304" r:id="rId49"/>
    <p:sldId id="300" r:id="rId50"/>
    <p:sldId id="298" r:id="rId51"/>
    <p:sldId id="288" r:id="rId52"/>
    <p:sldId id="320" r:id="rId53"/>
    <p:sldId id="321" r:id="rId54"/>
    <p:sldId id="326" r:id="rId55"/>
    <p:sldId id="327" r:id="rId56"/>
    <p:sldId id="322" r:id="rId57"/>
    <p:sldId id="323" r:id="rId58"/>
    <p:sldId id="318" r:id="rId59"/>
    <p:sldId id="319" r:id="rId60"/>
    <p:sldId id="325" r:id="rId61"/>
    <p:sldId id="328" r:id="rId62"/>
    <p:sldId id="329" r:id="rId63"/>
    <p:sldId id="330" r:id="rId64"/>
    <p:sldId id="331" r:id="rId65"/>
    <p:sldId id="332" r:id="rId66"/>
    <p:sldId id="333" r:id="rId6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4640" autoAdjust="0"/>
  </p:normalViewPr>
  <p:slideViewPr>
    <p:cSldViewPr>
      <p:cViewPr>
        <p:scale>
          <a:sx n="59" d="100"/>
          <a:sy n="59" d="100"/>
        </p:scale>
        <p:origin x="-1428" y="-10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C4B1F-77C7-4E66-8B5E-6948E6E90FFE}" type="datetimeFigureOut">
              <a:rPr lang="sk-SK" smtClean="0"/>
              <a:pPr/>
              <a:t>19.01.2016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ADCB6-2FB8-42E4-B89D-5E309CA2CE54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ADCB6-2FB8-42E4-B89D-5E309CA2CE54}" type="slidenum">
              <a:rPr lang="sk-SK" smtClean="0"/>
              <a:pPr/>
              <a:t>3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Kliknite sem a upravte štýl predlohy podnadpisov.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F821-3D79-4683-B96F-8C4A9265C0D9}" type="datetimeFigureOut">
              <a:rPr lang="sk-SK" smtClean="0"/>
              <a:pPr/>
              <a:t>19.01.2016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63177-4122-4D46-8D34-5A28757F80D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F821-3D79-4683-B96F-8C4A9265C0D9}" type="datetimeFigureOut">
              <a:rPr lang="sk-SK" smtClean="0"/>
              <a:pPr/>
              <a:t>19.01.2016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63177-4122-4D46-8D34-5A28757F80D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F821-3D79-4683-B96F-8C4A9265C0D9}" type="datetimeFigureOut">
              <a:rPr lang="sk-SK" smtClean="0"/>
              <a:pPr/>
              <a:t>19.01.2016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63177-4122-4D46-8D34-5A28757F80D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F821-3D79-4683-B96F-8C4A9265C0D9}" type="datetimeFigureOut">
              <a:rPr lang="sk-SK" smtClean="0"/>
              <a:pPr/>
              <a:t>19.01.2016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63177-4122-4D46-8D34-5A28757F80D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F821-3D79-4683-B96F-8C4A9265C0D9}" type="datetimeFigureOut">
              <a:rPr lang="sk-SK" smtClean="0"/>
              <a:pPr/>
              <a:t>19.01.2016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63177-4122-4D46-8D34-5A28757F80D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F821-3D79-4683-B96F-8C4A9265C0D9}" type="datetimeFigureOut">
              <a:rPr lang="sk-SK" smtClean="0"/>
              <a:pPr/>
              <a:t>19.01.2016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63177-4122-4D46-8D34-5A28757F80D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F821-3D79-4683-B96F-8C4A9265C0D9}" type="datetimeFigureOut">
              <a:rPr lang="sk-SK" smtClean="0"/>
              <a:pPr/>
              <a:t>19.01.2016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63177-4122-4D46-8D34-5A28757F80D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F821-3D79-4683-B96F-8C4A9265C0D9}" type="datetimeFigureOut">
              <a:rPr lang="sk-SK" smtClean="0"/>
              <a:pPr/>
              <a:t>19.01.2016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63177-4122-4D46-8D34-5A28757F80D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F821-3D79-4683-B96F-8C4A9265C0D9}" type="datetimeFigureOut">
              <a:rPr lang="sk-SK" smtClean="0"/>
              <a:pPr/>
              <a:t>19.01.2016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63177-4122-4D46-8D34-5A28757F80D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F821-3D79-4683-B96F-8C4A9265C0D9}" type="datetimeFigureOut">
              <a:rPr lang="sk-SK" smtClean="0"/>
              <a:pPr/>
              <a:t>19.01.2016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63177-4122-4D46-8D34-5A28757F80D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F821-3D79-4683-B96F-8C4A9265C0D9}" type="datetimeFigureOut">
              <a:rPr lang="sk-SK" smtClean="0"/>
              <a:pPr/>
              <a:t>19.01.2016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63177-4122-4D46-8D34-5A28757F80D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8F821-3D79-4683-B96F-8C4A9265C0D9}" type="datetimeFigureOut">
              <a:rPr lang="sk-SK" smtClean="0"/>
              <a:pPr/>
              <a:t>19.01.2016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63177-4122-4D46-8D34-5A28757F80D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b="1" dirty="0" err="1"/>
              <a:t>Switching</a:t>
            </a:r>
            <a:endParaRPr lang="sk-SK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>
            <a:normAutofit/>
          </a:bodyPr>
          <a:lstStyle/>
          <a:p>
            <a:r>
              <a:rPr lang="sk-SK" sz="3200" b="1" dirty="0"/>
              <a:t>Symetrické a asymetrické prepínanie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79512" y="1124744"/>
            <a:ext cx="8640960" cy="5001419"/>
          </a:xfrm>
        </p:spPr>
        <p:txBody>
          <a:bodyPr>
            <a:normAutofit/>
          </a:bodyPr>
          <a:lstStyle/>
          <a:p>
            <a:pPr marL="0" algn="just">
              <a:buNone/>
            </a:pPr>
            <a:r>
              <a:rPr lang="sk-SK" sz="2400" b="1" dirty="0"/>
              <a:t>Asymetrické prepínanie – </a:t>
            </a:r>
            <a:r>
              <a:rPr lang="sk-SK" sz="2400" dirty="0" err="1"/>
              <a:t>switch</a:t>
            </a:r>
            <a:r>
              <a:rPr lang="sk-SK" sz="2400" dirty="0"/>
              <a:t> má porty s rôznymi prenosovými </a:t>
            </a:r>
            <a:r>
              <a:rPr lang="sk-SK" sz="2400" dirty="0" err="1"/>
              <a:t>rýchlosťami;bežne</a:t>
            </a:r>
            <a:r>
              <a:rPr lang="sk-SK" sz="2400" dirty="0"/>
              <a:t>  - 24 portov 10/100 Mb/s, 2 porty 10/100/1000 Mb/s, rýchlejšie sa pripájajú na </a:t>
            </a:r>
            <a:r>
              <a:rPr lang="sk-SK" sz="2400" dirty="0" err="1"/>
              <a:t>servre</a:t>
            </a:r>
            <a:endParaRPr lang="sk-SK" sz="2400" dirty="0"/>
          </a:p>
          <a:p>
            <a:pPr marL="0" algn="just">
              <a:buNone/>
            </a:pPr>
            <a:r>
              <a:rPr lang="sk-SK" sz="2400" b="1" dirty="0"/>
              <a:t>Symetrické prepínanie – </a:t>
            </a:r>
            <a:r>
              <a:rPr lang="sk-SK" sz="2400" dirty="0"/>
              <a:t>všetky porty </a:t>
            </a:r>
            <a:r>
              <a:rPr lang="sk-SK" sz="2400" dirty="0" err="1"/>
              <a:t>switcha</a:t>
            </a:r>
            <a:r>
              <a:rPr lang="sk-SK" sz="2400" dirty="0"/>
              <a:t> majú rovnakú rýchlosť. </a:t>
            </a:r>
          </a:p>
          <a:p>
            <a:pPr marL="0" algn="just">
              <a:buNone/>
            </a:pPr>
            <a:endParaRPr lang="sk-SK" sz="2400" b="1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F7567-4629-40D0-8C8C-236B4358D1C8}" type="slidenum">
              <a:rPr lang="sk-SK" smtClean="0"/>
              <a:pPr/>
              <a:t>10</a:t>
            </a:fld>
            <a:endParaRPr lang="sk-SK"/>
          </a:p>
        </p:txBody>
      </p:sp>
      <p:pic>
        <p:nvPicPr>
          <p:cNvPr id="5" name="Obrázok 4" descr="symetricke_asymetricke_prepinani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3016530"/>
            <a:ext cx="6480720" cy="38414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L2 a L3 </a:t>
            </a:r>
            <a:r>
              <a:rPr lang="sk-SK" dirty="0" err="1"/>
              <a:t>switching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>
            <a:normAutofit lnSpcReduction="10000"/>
          </a:bodyPr>
          <a:lstStyle/>
          <a:p>
            <a:r>
              <a:rPr lang="sk-SK" dirty="0"/>
              <a:t>L2 </a:t>
            </a:r>
            <a:r>
              <a:rPr lang="sk-SK" dirty="0" err="1"/>
              <a:t>switch</a:t>
            </a:r>
            <a:r>
              <a:rPr lang="sk-SK" dirty="0"/>
              <a:t> – </a:t>
            </a:r>
            <a:r>
              <a:rPr lang="sk-SK" dirty="0" err="1"/>
              <a:t>preposiela</a:t>
            </a:r>
            <a:r>
              <a:rPr lang="sk-SK" dirty="0"/>
              <a:t> rámce v LAN na základe MAC adresy, na komunikáciu do inej siete potrebuje </a:t>
            </a:r>
            <a:r>
              <a:rPr lang="sk-SK" dirty="0" err="1"/>
              <a:t>router</a:t>
            </a:r>
            <a:endParaRPr lang="sk-SK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7" y="2996952"/>
            <a:ext cx="4690063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260649"/>
            <a:ext cx="8219256" cy="1728192"/>
          </a:xfrm>
        </p:spPr>
        <p:txBody>
          <a:bodyPr>
            <a:normAutofit fontScale="92500" lnSpcReduction="20000"/>
          </a:bodyPr>
          <a:lstStyle/>
          <a:p>
            <a:r>
              <a:rPr lang="sk-SK" dirty="0"/>
              <a:t>L3 </a:t>
            </a:r>
            <a:r>
              <a:rPr lang="sk-SK" dirty="0" err="1"/>
              <a:t>switch</a:t>
            </a:r>
            <a:r>
              <a:rPr lang="sk-SK" dirty="0"/>
              <a:t> (napr. </a:t>
            </a:r>
            <a:r>
              <a:rPr lang="sk-SK" dirty="0" err="1"/>
              <a:t>Catalyst</a:t>
            </a:r>
            <a:r>
              <a:rPr lang="sk-SK" dirty="0"/>
              <a:t> 3560) vie prepínať  aj na základe IP adries a teda aj smerovať medzi viacerými LAN</a:t>
            </a:r>
          </a:p>
          <a:p>
            <a:r>
              <a:rPr lang="sk-SK" dirty="0"/>
              <a:t>Nazýva sa aj </a:t>
            </a:r>
            <a:r>
              <a:rPr lang="sk-SK" dirty="0" err="1"/>
              <a:t>multilayer</a:t>
            </a:r>
            <a:r>
              <a:rPr lang="sk-SK" dirty="0"/>
              <a:t> </a:t>
            </a:r>
            <a:r>
              <a:rPr lang="sk-SK" dirty="0" err="1"/>
              <a:t>switch</a:t>
            </a:r>
            <a:endParaRPr lang="sk-SK" dirty="0"/>
          </a:p>
        </p:txBody>
      </p:sp>
      <p:pic>
        <p:nvPicPr>
          <p:cNvPr id="28676" name="Picture 4" descr="http://3.bp.blogspot.com/-fkB2wCaq1KM/Tz6HkAZYo3I/AAAAAAAAAIo/YMkPSWO30ss/s1600/pi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2060848"/>
            <a:ext cx="4104456" cy="4020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Porovnanie L2 a  L3 </a:t>
            </a:r>
            <a:r>
              <a:rPr lang="sk-SK" dirty="0" err="1"/>
              <a:t>switchov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4784"/>
          </a:xfrm>
        </p:spPr>
        <p:txBody>
          <a:bodyPr/>
          <a:lstStyle/>
          <a:p>
            <a:r>
              <a:rPr lang="sk-SK" dirty="0"/>
              <a:t>L3 </a:t>
            </a:r>
            <a:r>
              <a:rPr lang="sk-SK" dirty="0" err="1"/>
              <a:t>switche</a:t>
            </a:r>
            <a:r>
              <a:rPr lang="sk-SK" dirty="0"/>
              <a:t> si ku každému portu okrem zoznamu MAC adries pripojených zariadení ukladajú aj ich IP adresy</a:t>
            </a:r>
          </a:p>
          <a:p>
            <a:endParaRPr lang="sk-SK" dirty="0"/>
          </a:p>
        </p:txBody>
      </p:sp>
      <p:pic>
        <p:nvPicPr>
          <p:cNvPr id="4" name="Obrázok 3" descr="prepínanie_L2_L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3717032"/>
            <a:ext cx="8726061" cy="194421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MAC </a:t>
            </a:r>
            <a:r>
              <a:rPr lang="sk-SK" dirty="0" err="1"/>
              <a:t>adress</a:t>
            </a:r>
            <a:r>
              <a:rPr lang="sk-SK" dirty="0"/>
              <a:t> table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 table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Obsahuje MAC adresy spárované s číslom portu, na </a:t>
            </a:r>
            <a:r>
              <a:rPr lang="sk-SK" dirty="0" err="1"/>
              <a:t>kt</a:t>
            </a:r>
            <a:r>
              <a:rPr lang="en-US" dirty="0" err="1"/>
              <a:t>orom</a:t>
            </a:r>
            <a:r>
              <a:rPr lang="sk-SK" dirty="0"/>
              <a:t> je p</a:t>
            </a:r>
            <a:r>
              <a:rPr lang="en-US" dirty="0"/>
              <a:t>r</a:t>
            </a:r>
            <a:r>
              <a:rPr lang="sk-SK" dirty="0" err="1"/>
              <a:t>ipojený</a:t>
            </a:r>
            <a:r>
              <a:rPr lang="sk-SK" dirty="0"/>
              <a:t> príslušný uzol</a:t>
            </a:r>
            <a:endParaRPr lang="en-US" dirty="0"/>
          </a:p>
          <a:p>
            <a:r>
              <a:rPr lang="sk-SK" dirty="0"/>
              <a:t>Je uložená v pamäti typu </a:t>
            </a:r>
            <a:r>
              <a:rPr lang="sk-SK" dirty="0" err="1"/>
              <a:t>Content</a:t>
            </a:r>
            <a:r>
              <a:rPr lang="sk-SK" dirty="0"/>
              <a:t> Access </a:t>
            </a:r>
            <a:r>
              <a:rPr lang="sk-SK" dirty="0" err="1"/>
              <a:t>Memory</a:t>
            </a:r>
            <a:r>
              <a:rPr lang="sk-SK" dirty="0"/>
              <a:t> (CAM)</a:t>
            </a:r>
          </a:p>
          <a:p>
            <a:r>
              <a:rPr lang="sk-SK" dirty="0"/>
              <a:t>Ak sa cieľová adresa nenachádza v MAC table, </a:t>
            </a:r>
            <a:r>
              <a:rPr lang="sk-SK" dirty="0" err="1"/>
              <a:t>switch</a:t>
            </a:r>
            <a:r>
              <a:rPr lang="sk-SK" dirty="0"/>
              <a:t> pošle rámec na všetky porty okrem toho, z ktorého ho dostal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836711"/>
            <a:ext cx="5688632" cy="3332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7" y="4437112"/>
            <a:ext cx="7740323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 descr="MAC_adresaa_show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85918" y="1428736"/>
            <a:ext cx="4608512" cy="296358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Naplnenie MAC tabuľky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9982" y="1852613"/>
            <a:ext cx="5779931" cy="388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BlokTextu 3"/>
          <p:cNvSpPr txBox="1"/>
          <p:nvPr/>
        </p:nvSpPr>
        <p:spPr>
          <a:xfrm>
            <a:off x="971600" y="1484784"/>
            <a:ext cx="698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/>
              <a:t>PC1 chce komunikovať s PC3, ale MAC tabuľka je prázdna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971600" y="5805264"/>
            <a:ext cx="698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/>
              <a:t>Doplní do tabuľky MAC adresu PC1 a odošle </a:t>
            </a:r>
            <a:r>
              <a:rPr lang="sk-SK" sz="2000" dirty="0" err="1"/>
              <a:t>frame</a:t>
            </a:r>
            <a:r>
              <a:rPr lang="sk-SK" sz="2000" dirty="0"/>
              <a:t> ako </a:t>
            </a:r>
            <a:r>
              <a:rPr lang="sk-SK" sz="2000" dirty="0" err="1"/>
              <a:t>broadcast</a:t>
            </a:r>
            <a:endParaRPr lang="sk-SK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60648"/>
            <a:ext cx="6126236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Prepínač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/>
              <a:t>zariadenie pracujúce na 2. vrstve</a:t>
            </a:r>
          </a:p>
          <a:p>
            <a:r>
              <a:rPr lang="sk-SK" dirty="0"/>
              <a:t>rozhodnutia robí na základe MAC adresy</a:t>
            </a:r>
          </a:p>
          <a:p>
            <a:r>
              <a:rPr lang="sk-SK" dirty="0"/>
              <a:t>vytvára virtuálne spojenie medzi dvoma zariadeniami – zdrojovým a cieľovým uzlom, počas ktorého sa prenesie 1 rámec</a:t>
            </a:r>
          </a:p>
          <a:p>
            <a:r>
              <a:rPr lang="sk-SK" dirty="0"/>
              <a:t>počas tohto okamihu sa využíva maximálna šírka pásma(prenosová rýchlosť)</a:t>
            </a:r>
          </a:p>
          <a:p>
            <a:r>
              <a:rPr lang="en-US" dirty="0"/>
              <a:t>a</a:t>
            </a:r>
            <a:r>
              <a:rPr lang="sk-SK" dirty="0"/>
              <a:t>k cieľový uzol nie je voľný, uloží sa rámec do </a:t>
            </a:r>
            <a:r>
              <a:rPr lang="sk-SK" dirty="0" err="1"/>
              <a:t>buffra</a:t>
            </a:r>
            <a:r>
              <a:rPr lang="sk-SK" dirty="0"/>
              <a:t> a </a:t>
            </a:r>
            <a:r>
              <a:rPr lang="en-US" dirty="0" err="1"/>
              <a:t>od</a:t>
            </a:r>
            <a:r>
              <a:rPr lang="sk-SK" dirty="0" err="1"/>
              <a:t>ošle</a:t>
            </a:r>
            <a:r>
              <a:rPr lang="sk-SK" dirty="0"/>
              <a:t> neskôr</a:t>
            </a:r>
            <a:endParaRPr lang="en-US" dirty="0"/>
          </a:p>
          <a:p>
            <a:r>
              <a:rPr lang="en-US" dirty="0"/>
              <a:t>v</a:t>
            </a:r>
            <a:r>
              <a:rPr lang="sk-SK" dirty="0" err="1"/>
              <a:t>yužíva</a:t>
            </a:r>
            <a:r>
              <a:rPr lang="sk-SK" dirty="0"/>
              <a:t> </a:t>
            </a:r>
            <a:r>
              <a:rPr lang="sk-SK" dirty="0" err="1"/>
              <a:t>full-duplex</a:t>
            </a:r>
            <a:r>
              <a:rPr lang="en-US" dirty="0"/>
              <a:t> </a:t>
            </a:r>
            <a:r>
              <a:rPr lang="sk-SK" dirty="0"/>
              <a:t> =</a:t>
            </a:r>
            <a:r>
              <a:rPr lang="en-US" dirty="0"/>
              <a:t>&gt; n</a:t>
            </a:r>
            <a:r>
              <a:rPr lang="sk-SK" dirty="0" err="1"/>
              <a:t>edochádza</a:t>
            </a:r>
            <a:r>
              <a:rPr lang="sk-SK" dirty="0"/>
              <a:t> ku kolíziám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1" y="980728"/>
            <a:ext cx="6082507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BlokTextu 3"/>
          <p:cNvSpPr txBox="1"/>
          <p:nvPr/>
        </p:nvSpPr>
        <p:spPr>
          <a:xfrm>
            <a:off x="971600" y="5805264"/>
            <a:ext cx="6984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/>
              <a:t>PC3 odpovie </a:t>
            </a:r>
            <a:r>
              <a:rPr lang="sk-SK" sz="2000" dirty="0" err="1"/>
              <a:t>unicastom</a:t>
            </a:r>
            <a:r>
              <a:rPr lang="sk-SK" sz="2000" dirty="0"/>
              <a:t>, </a:t>
            </a:r>
            <a:r>
              <a:rPr lang="sk-SK" sz="2000" dirty="0" err="1"/>
              <a:t>switch</a:t>
            </a:r>
            <a:r>
              <a:rPr lang="sk-SK" sz="2000" dirty="0"/>
              <a:t> si doplní do MAC tabuľky jeho MAC adresu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Činnosť prepínača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err="1"/>
              <a:t>Learning</a:t>
            </a:r>
            <a:r>
              <a:rPr lang="sk-SK" dirty="0"/>
              <a:t> – naučí sa neznámu zdrojovú MAC adresu a pridá ju do MAC tabuľky</a:t>
            </a:r>
          </a:p>
          <a:p>
            <a:r>
              <a:rPr lang="sk-SK" dirty="0" err="1"/>
              <a:t>Aging</a:t>
            </a:r>
            <a:r>
              <a:rPr lang="sk-SK" dirty="0"/>
              <a:t> – sleduje vek záznamu, po prekročení maximálnej hodnoty (implicitne 300 s) sa záznam zmaže</a:t>
            </a:r>
          </a:p>
          <a:p>
            <a:r>
              <a:rPr lang="sk-SK" dirty="0" err="1"/>
              <a:t>Flooding</a:t>
            </a:r>
            <a:r>
              <a:rPr lang="sk-SK" dirty="0"/>
              <a:t> - ak cieľová MAC nie je v MAC tabuľke, rozpošle rámec na všetky aktívne porty (pracuje vlastne ako hub)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332656"/>
            <a:ext cx="8496944" cy="5793507"/>
          </a:xfrm>
        </p:spPr>
        <p:txBody>
          <a:bodyPr>
            <a:normAutofit lnSpcReduction="10000"/>
          </a:bodyPr>
          <a:lstStyle/>
          <a:p>
            <a:r>
              <a:rPr lang="sk-SK" dirty="0" err="1"/>
              <a:t>Selective</a:t>
            </a:r>
            <a:r>
              <a:rPr lang="sk-SK" dirty="0"/>
              <a:t> </a:t>
            </a:r>
            <a:r>
              <a:rPr lang="sk-SK" dirty="0" err="1"/>
              <a:t>forwarding</a:t>
            </a:r>
            <a:r>
              <a:rPr lang="sk-SK" dirty="0"/>
              <a:t> (výberové </a:t>
            </a:r>
            <a:r>
              <a:rPr lang="sk-SK" dirty="0" err="1"/>
              <a:t>preposielanie</a:t>
            </a:r>
            <a:r>
              <a:rPr lang="sk-SK" dirty="0"/>
              <a:t>) – aj je cieľová MAC v tabuľke, pošle sa rámec priamo do príslušného portu podľa MAC tabuľky</a:t>
            </a:r>
          </a:p>
          <a:p>
            <a:r>
              <a:rPr lang="sk-SK" dirty="0" err="1"/>
              <a:t>Filtering</a:t>
            </a:r>
            <a:r>
              <a:rPr lang="sk-SK" dirty="0"/>
              <a:t> – rámce možno filtrovať aj na prepínači (napr. pri nesúhlase CRC, pri nastavení </a:t>
            </a:r>
            <a:r>
              <a:rPr lang="sk-SK" dirty="0" err="1"/>
              <a:t>security</a:t>
            </a:r>
            <a:r>
              <a:rPr lang="sk-SK" dirty="0"/>
              <a:t> na portoch)</a:t>
            </a:r>
          </a:p>
          <a:p>
            <a:r>
              <a:rPr lang="sk-SK" dirty="0" err="1"/>
              <a:t>Memory</a:t>
            </a:r>
            <a:r>
              <a:rPr lang="sk-SK" dirty="0"/>
              <a:t> </a:t>
            </a:r>
            <a:r>
              <a:rPr lang="sk-SK" dirty="0" err="1"/>
              <a:t>buffering</a:t>
            </a:r>
            <a:r>
              <a:rPr lang="sk-SK" dirty="0"/>
              <a:t> – </a:t>
            </a:r>
            <a:r>
              <a:rPr lang="sk-SK" dirty="0" err="1"/>
              <a:t>switch</a:t>
            </a:r>
            <a:r>
              <a:rPr lang="sk-SK" dirty="0"/>
              <a:t> obsahuje vyrovnávaciu pamäť na ukladanie rámcov</a:t>
            </a:r>
          </a:p>
          <a:p>
            <a:pPr lvl="1"/>
            <a:r>
              <a:rPr lang="sk-SK" dirty="0"/>
              <a:t>Port </a:t>
            </a:r>
            <a:r>
              <a:rPr lang="sk-SK" dirty="0" err="1"/>
              <a:t>based</a:t>
            </a:r>
            <a:r>
              <a:rPr lang="sk-SK" dirty="0"/>
              <a:t> </a:t>
            </a:r>
            <a:r>
              <a:rPr lang="sk-SK" dirty="0" err="1"/>
              <a:t>buffering</a:t>
            </a:r>
            <a:r>
              <a:rPr lang="sk-SK" dirty="0"/>
              <a:t> – každý port má svoj </a:t>
            </a:r>
            <a:r>
              <a:rPr lang="sk-SK" dirty="0" err="1"/>
              <a:t>buffer</a:t>
            </a:r>
            <a:endParaRPr lang="sk-SK" dirty="0"/>
          </a:p>
          <a:p>
            <a:pPr lvl="1"/>
            <a:r>
              <a:rPr lang="sk-SK" dirty="0" err="1"/>
              <a:t>Shared</a:t>
            </a:r>
            <a:r>
              <a:rPr lang="sk-SK" dirty="0"/>
              <a:t> </a:t>
            </a:r>
            <a:r>
              <a:rPr lang="sk-SK" dirty="0" err="1"/>
              <a:t>buffering</a:t>
            </a:r>
            <a:r>
              <a:rPr lang="sk-SK" dirty="0"/>
              <a:t> – všetky porty zdieľajú spoločný </a:t>
            </a:r>
            <a:r>
              <a:rPr lang="sk-SK" dirty="0" err="1"/>
              <a:t>buffer</a:t>
            </a:r>
            <a:endParaRPr lang="sk-SK" dirty="0"/>
          </a:p>
          <a:p>
            <a:endParaRPr lang="sk-SK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Frame</a:t>
            </a:r>
            <a:r>
              <a:rPr lang="sk-SK" dirty="0"/>
              <a:t> </a:t>
            </a:r>
            <a:r>
              <a:rPr lang="sk-SK" dirty="0" err="1"/>
              <a:t>forwarding</a:t>
            </a:r>
            <a:r>
              <a:rPr lang="sk-SK" dirty="0"/>
              <a:t> – 2 spôsoby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4320480"/>
          </a:xfrm>
        </p:spPr>
        <p:txBody>
          <a:bodyPr>
            <a:normAutofit lnSpcReduction="10000"/>
          </a:bodyPr>
          <a:lstStyle/>
          <a:p>
            <a:r>
              <a:rPr lang="sk-SK" dirty="0" err="1"/>
              <a:t>Store</a:t>
            </a:r>
            <a:r>
              <a:rPr lang="sk-SK" dirty="0"/>
              <a:t> – and – </a:t>
            </a:r>
            <a:r>
              <a:rPr lang="sk-SK" dirty="0" err="1"/>
              <a:t>forward</a:t>
            </a:r>
            <a:endParaRPr lang="sk-SK" dirty="0"/>
          </a:p>
          <a:p>
            <a:pPr lvl="1"/>
            <a:r>
              <a:rPr lang="sk-SK" dirty="0" err="1"/>
              <a:t>Switch</a:t>
            </a:r>
            <a:r>
              <a:rPr lang="sk-SK" dirty="0"/>
              <a:t> prijme celý rámec</a:t>
            </a:r>
          </a:p>
          <a:p>
            <a:pPr lvl="1"/>
            <a:r>
              <a:rPr lang="sk-SK" dirty="0"/>
              <a:t>Vypočíta CRC (</a:t>
            </a:r>
            <a:r>
              <a:rPr lang="sk-SK" dirty="0" err="1"/>
              <a:t>error</a:t>
            </a:r>
            <a:r>
              <a:rPr lang="sk-SK" dirty="0"/>
              <a:t> </a:t>
            </a:r>
            <a:r>
              <a:rPr lang="sk-SK" dirty="0" err="1"/>
              <a:t>checking</a:t>
            </a:r>
            <a:r>
              <a:rPr lang="sk-SK" dirty="0"/>
              <a:t>)</a:t>
            </a:r>
          </a:p>
          <a:p>
            <a:pPr lvl="1"/>
            <a:r>
              <a:rPr lang="sk-SK" dirty="0"/>
              <a:t>Zatiaľ má rámec uložený v </a:t>
            </a:r>
            <a:r>
              <a:rPr lang="sk-SK" dirty="0" err="1"/>
              <a:t>bufferi</a:t>
            </a:r>
            <a:r>
              <a:rPr lang="sk-SK" dirty="0"/>
              <a:t> (</a:t>
            </a:r>
            <a:r>
              <a:rPr lang="sk-SK" dirty="0" err="1"/>
              <a:t>automatic</a:t>
            </a:r>
            <a:r>
              <a:rPr lang="sk-SK" dirty="0"/>
              <a:t> </a:t>
            </a:r>
            <a:r>
              <a:rPr lang="sk-SK" dirty="0" err="1"/>
              <a:t>buffering</a:t>
            </a:r>
            <a:r>
              <a:rPr lang="sk-SK" dirty="0"/>
              <a:t>)</a:t>
            </a:r>
          </a:p>
          <a:p>
            <a:pPr lvl="1"/>
            <a:r>
              <a:rPr lang="sk-SK" dirty="0"/>
              <a:t>Ak je správne, pošle rámec na príslušný port</a:t>
            </a:r>
          </a:p>
          <a:p>
            <a:r>
              <a:rPr lang="sk-SK" dirty="0"/>
              <a:t>Metóda </a:t>
            </a:r>
            <a:r>
              <a:rPr lang="sk-SK" dirty="0" err="1"/>
              <a:t>cut-through</a:t>
            </a:r>
            <a:endParaRPr lang="sk-SK" dirty="0"/>
          </a:p>
          <a:p>
            <a:pPr lvl="1"/>
            <a:r>
              <a:rPr lang="sk-SK" dirty="0" err="1"/>
              <a:t>Switch</a:t>
            </a:r>
            <a:r>
              <a:rPr lang="sk-SK" dirty="0"/>
              <a:t> odošle rámec ihneď, ako sa dozvie cieľovú MAC adresu bez kontroly CRC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5445224"/>
            <a:ext cx="45243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Bootovanie a konfigurácia </a:t>
            </a:r>
            <a:r>
              <a:rPr lang="sk-SK" dirty="0" err="1"/>
              <a:t>switcha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Inicializácia  </a:t>
            </a:r>
            <a:r>
              <a:rPr lang="sk-SK" dirty="0" err="1"/>
              <a:t>switcha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zmazanie VLAN = odstránenie databázového súboru </a:t>
            </a:r>
            <a:r>
              <a:rPr lang="sk-SK" dirty="0" err="1"/>
              <a:t>vlan.dat</a:t>
            </a:r>
            <a:r>
              <a:rPr lang="sk-SK" dirty="0"/>
              <a:t> z </a:t>
            </a:r>
            <a:r>
              <a:rPr lang="sk-SK" dirty="0" err="1"/>
              <a:t>Flash</a:t>
            </a:r>
            <a:r>
              <a:rPr lang="sk-SK" dirty="0"/>
              <a:t> pamäte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sk-SK" dirty="0" err="1"/>
              <a:t>Switch</a:t>
            </a:r>
            <a:r>
              <a:rPr lang="en-US" dirty="0"/>
              <a:t># d</a:t>
            </a:r>
            <a:r>
              <a:rPr lang="sk-SK" dirty="0" err="1"/>
              <a:t>elete</a:t>
            </a:r>
            <a:r>
              <a:rPr lang="sk-SK" dirty="0"/>
              <a:t> </a:t>
            </a:r>
            <a:r>
              <a:rPr lang="sk-SK" dirty="0" err="1"/>
              <a:t>flash:vlan.dat</a:t>
            </a:r>
            <a:endParaRPr lang="sk-SK" dirty="0"/>
          </a:p>
          <a:p>
            <a:r>
              <a:rPr lang="sk-SK" dirty="0"/>
              <a:t>zmazanie konfiguračného súboru</a:t>
            </a:r>
            <a:endParaRPr lang="en-US" dirty="0"/>
          </a:p>
          <a:p>
            <a:pPr>
              <a:buNone/>
            </a:pPr>
            <a:r>
              <a:rPr lang="en-US" dirty="0"/>
              <a:t>    </a:t>
            </a:r>
            <a:r>
              <a:rPr lang="sk-SK" dirty="0" err="1"/>
              <a:t>Switch</a:t>
            </a:r>
            <a:r>
              <a:rPr lang="en-US" dirty="0"/>
              <a:t># erase startup</a:t>
            </a:r>
            <a:r>
              <a:rPr lang="sk-SK" dirty="0"/>
              <a:t>-</a:t>
            </a:r>
            <a:r>
              <a:rPr lang="en-US" dirty="0" err="1"/>
              <a:t>config</a:t>
            </a:r>
            <a:endParaRPr lang="sk-SK" dirty="0"/>
          </a:p>
          <a:p>
            <a:r>
              <a:rPr lang="sk-SK" dirty="0"/>
              <a:t>reštartovanie prepínača</a:t>
            </a: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sk-SK" dirty="0" err="1"/>
              <a:t>Switch</a:t>
            </a:r>
            <a:r>
              <a:rPr lang="en-US" dirty="0"/>
              <a:t># reload</a:t>
            </a:r>
            <a:endParaRPr lang="sk-SK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obsahuje </a:t>
            </a:r>
            <a:r>
              <a:rPr lang="sk-SK" dirty="0" err="1"/>
              <a:t>switch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CPU</a:t>
            </a:r>
          </a:p>
          <a:p>
            <a:r>
              <a:rPr lang="sk-SK" dirty="0"/>
              <a:t>Matičnú dosku</a:t>
            </a:r>
          </a:p>
          <a:p>
            <a:r>
              <a:rPr lang="sk-SK" dirty="0"/>
              <a:t>Operačnú pamäť RAM</a:t>
            </a:r>
          </a:p>
          <a:p>
            <a:r>
              <a:rPr lang="sk-SK" dirty="0"/>
              <a:t>Pamäť ROM – </a:t>
            </a:r>
            <a:r>
              <a:rPr lang="sk-SK" dirty="0" err="1"/>
              <a:t>boot</a:t>
            </a:r>
            <a:r>
              <a:rPr lang="sk-SK" dirty="0"/>
              <a:t> </a:t>
            </a:r>
            <a:r>
              <a:rPr lang="sk-SK" dirty="0" err="1"/>
              <a:t>loader</a:t>
            </a:r>
            <a:r>
              <a:rPr lang="sk-SK" dirty="0"/>
              <a:t>. POST</a:t>
            </a:r>
          </a:p>
          <a:p>
            <a:r>
              <a:rPr lang="sk-SK" dirty="0" err="1"/>
              <a:t>Flash</a:t>
            </a:r>
            <a:r>
              <a:rPr lang="sk-SK" dirty="0"/>
              <a:t> – </a:t>
            </a:r>
            <a:r>
              <a:rPr lang="sk-SK" dirty="0" err="1"/>
              <a:t>image</a:t>
            </a:r>
            <a:r>
              <a:rPr lang="sk-SK" dirty="0"/>
              <a:t> </a:t>
            </a:r>
            <a:r>
              <a:rPr lang="sk-SK" dirty="0" err="1"/>
              <a:t>IOSu</a:t>
            </a:r>
            <a:r>
              <a:rPr lang="sk-SK" dirty="0"/>
              <a:t>, databáza VLAN</a:t>
            </a:r>
          </a:p>
          <a:p>
            <a:r>
              <a:rPr lang="sk-SK" dirty="0"/>
              <a:t>NVRAM – </a:t>
            </a:r>
            <a:r>
              <a:rPr lang="sk-SK" dirty="0" err="1"/>
              <a:t>startup</a:t>
            </a:r>
            <a:r>
              <a:rPr lang="sk-SK" dirty="0"/>
              <a:t> </a:t>
            </a:r>
            <a:r>
              <a:rPr lang="sk-SK" dirty="0" err="1"/>
              <a:t>config</a:t>
            </a:r>
            <a:endParaRPr lang="sk-SK" dirty="0"/>
          </a:p>
          <a:p>
            <a:r>
              <a:rPr lang="sk-SK" dirty="0"/>
              <a:t>Porty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sk-SK" dirty="0"/>
              <a:t>Štart </a:t>
            </a:r>
            <a:r>
              <a:rPr lang="sk-SK" dirty="0" err="1"/>
              <a:t>switcha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145435"/>
          </a:xfrm>
        </p:spPr>
        <p:txBody>
          <a:bodyPr>
            <a:normAutofit fontScale="85000" lnSpcReduction="20000"/>
          </a:bodyPr>
          <a:lstStyle/>
          <a:p>
            <a:pPr marL="0" algn="just">
              <a:buNone/>
            </a:pPr>
            <a:endParaRPr lang="sk-SK" sz="2400" b="1" dirty="0"/>
          </a:p>
          <a:p>
            <a:pPr marL="0">
              <a:lnSpc>
                <a:spcPct val="90000"/>
              </a:lnSpc>
            </a:pPr>
            <a:r>
              <a:rPr lang="sk-SK" sz="3500" dirty="0"/>
              <a:t>Natiahne POST test z </a:t>
            </a:r>
            <a:r>
              <a:rPr lang="sk-SK" sz="3500" dirty="0" err="1"/>
              <a:t>ROMky</a:t>
            </a:r>
            <a:r>
              <a:rPr lang="sk-SK" sz="3500" dirty="0"/>
              <a:t>, ten otestuje CPU a pamäť  </a:t>
            </a:r>
          </a:p>
          <a:p>
            <a:pPr marL="0">
              <a:lnSpc>
                <a:spcPct val="90000"/>
              </a:lnSpc>
            </a:pPr>
            <a:r>
              <a:rPr lang="sk-SK" sz="3500" dirty="0"/>
              <a:t>Po úspešnom ukončení POST testu spustí zavádzač (</a:t>
            </a:r>
            <a:r>
              <a:rPr lang="sk-SK" sz="3500" dirty="0" err="1"/>
              <a:t>boot</a:t>
            </a:r>
            <a:r>
              <a:rPr lang="sk-SK" sz="3500" dirty="0"/>
              <a:t> </a:t>
            </a:r>
            <a:r>
              <a:rPr lang="sk-SK" sz="3500" dirty="0" err="1"/>
              <a:t>loader</a:t>
            </a:r>
            <a:r>
              <a:rPr lang="sk-SK" sz="3500" dirty="0"/>
              <a:t>), ktorý je tiež uložený v pamäti ROM</a:t>
            </a:r>
          </a:p>
          <a:p>
            <a:pPr marL="0">
              <a:lnSpc>
                <a:spcPct val="90000"/>
              </a:lnSpc>
            </a:pPr>
            <a:r>
              <a:rPr lang="sk-SK" sz="3500" dirty="0" err="1"/>
              <a:t>Boot</a:t>
            </a:r>
            <a:r>
              <a:rPr lang="sk-SK" sz="3500" dirty="0"/>
              <a:t> </a:t>
            </a:r>
            <a:r>
              <a:rPr lang="sk-SK" sz="3500" dirty="0" err="1"/>
              <a:t>loader</a:t>
            </a:r>
            <a:r>
              <a:rPr lang="sk-SK" sz="3500" dirty="0"/>
              <a:t> inicializuje CPU, pamäť a súborový systém  na </a:t>
            </a:r>
            <a:r>
              <a:rPr lang="sk-SK" sz="3500" dirty="0" err="1"/>
              <a:t>flashke</a:t>
            </a:r>
            <a:r>
              <a:rPr lang="sk-SK" sz="3500" dirty="0"/>
              <a:t> </a:t>
            </a:r>
            <a:r>
              <a:rPr lang="sk-SK" sz="3500" dirty="0" err="1"/>
              <a:t>na</a:t>
            </a:r>
            <a:r>
              <a:rPr lang="sk-SK" sz="3500" dirty="0"/>
              <a:t> matičnej doske</a:t>
            </a:r>
          </a:p>
          <a:p>
            <a:pPr marL="0">
              <a:lnSpc>
                <a:spcPct val="90000"/>
              </a:lnSpc>
            </a:pPr>
            <a:r>
              <a:rPr lang="sk-SK" sz="3500" dirty="0"/>
              <a:t>Potom zavedie do pamäte RAM IOS z </a:t>
            </a:r>
            <a:r>
              <a:rPr lang="sk-SK" sz="3500" dirty="0" err="1"/>
              <a:t>flash</a:t>
            </a:r>
            <a:endParaRPr lang="sk-SK" sz="3500" dirty="0"/>
          </a:p>
          <a:p>
            <a:pPr marL="0">
              <a:lnSpc>
                <a:spcPct val="90000"/>
              </a:lnSpc>
            </a:pPr>
            <a:r>
              <a:rPr lang="sk-SK" sz="3500" dirty="0"/>
              <a:t>Operačný systém potom inicializuje jednotlivé rozhrania a spustí </a:t>
            </a:r>
            <a:r>
              <a:rPr lang="sk-SK" sz="3500" dirty="0" err="1"/>
              <a:t>startup</a:t>
            </a:r>
            <a:r>
              <a:rPr lang="sk-SK" sz="3500" dirty="0"/>
              <a:t> </a:t>
            </a:r>
            <a:r>
              <a:rPr lang="sk-SK" sz="3500" dirty="0" err="1"/>
              <a:t>config</a:t>
            </a:r>
            <a:r>
              <a:rPr lang="sk-SK" sz="3500" dirty="0"/>
              <a:t> z NVRAM</a:t>
            </a:r>
          </a:p>
          <a:p>
            <a:pPr marL="0">
              <a:lnSpc>
                <a:spcPct val="90000"/>
              </a:lnSpc>
            </a:pPr>
            <a:endParaRPr lang="sk-SK" sz="3000" dirty="0"/>
          </a:p>
          <a:p>
            <a:pPr marL="0">
              <a:lnSpc>
                <a:spcPct val="90000"/>
              </a:lnSpc>
              <a:buFont typeface="Arial" pitchFamily="34" charset="0"/>
              <a:buNone/>
            </a:pPr>
            <a:r>
              <a:rPr lang="sk-SK" sz="3000" dirty="0"/>
              <a:t>Pozn. Na novom </a:t>
            </a:r>
            <a:r>
              <a:rPr lang="sk-SK" sz="3000" dirty="0" err="1"/>
              <a:t>switchi</a:t>
            </a:r>
            <a:r>
              <a:rPr lang="sk-SK" sz="3000" dirty="0"/>
              <a:t> sú všetky rozhrania zapnuté. Z bezpečnostných dôvodov je preto vhodné nepoužívané rozhrania vypnúť</a:t>
            </a:r>
          </a:p>
          <a:p>
            <a:pPr marL="0" algn="just">
              <a:buNone/>
            </a:pPr>
            <a:endParaRPr lang="sk-SK" sz="2400" b="1" dirty="0"/>
          </a:p>
          <a:p>
            <a:pPr marL="0" algn="just">
              <a:buNone/>
            </a:pPr>
            <a:endParaRPr lang="sk-SK" sz="2400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F7567-4629-40D0-8C8C-236B4358D1C8}" type="slidenum">
              <a:rPr lang="sk-SK" smtClean="0"/>
              <a:pPr/>
              <a:t>27</a:t>
            </a:fld>
            <a:endParaRPr lang="sk-SK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Konfigurácia </a:t>
            </a:r>
            <a:r>
              <a:rPr lang="sk-SK" dirty="0" err="1"/>
              <a:t>switcha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Obsahujú IOS, hoci na základnú činnosť nie je potrebné nič konfigurovať</a:t>
            </a:r>
          </a:p>
          <a:p>
            <a:r>
              <a:rPr lang="sk-SK" dirty="0"/>
              <a:t>Cisco </a:t>
            </a:r>
            <a:r>
              <a:rPr lang="sk-SK" dirty="0" err="1"/>
              <a:t>switche</a:t>
            </a:r>
            <a:r>
              <a:rPr lang="sk-SK" dirty="0"/>
              <a:t> sa dajú manažovať:</a:t>
            </a:r>
          </a:p>
          <a:p>
            <a:r>
              <a:rPr lang="sk-SK" dirty="0"/>
              <a:t>Lokálne</a:t>
            </a:r>
          </a:p>
          <a:p>
            <a:r>
              <a:rPr lang="sk-SK" dirty="0"/>
              <a:t>Vzdialene</a:t>
            </a:r>
          </a:p>
          <a:p>
            <a:r>
              <a:rPr lang="sk-SK" dirty="0"/>
              <a:t>Nato ale musia mať nakonfigurovanú IP adresu a adresu brány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Základná konfigurácia </a:t>
            </a:r>
            <a:r>
              <a:rPr lang="sk-SK" dirty="0" err="1"/>
              <a:t>switcha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err="1"/>
              <a:t>Hostname</a:t>
            </a:r>
            <a:endParaRPr lang="sk-SK" dirty="0"/>
          </a:p>
          <a:p>
            <a:r>
              <a:rPr lang="sk-SK" dirty="0"/>
              <a:t>Heslá </a:t>
            </a:r>
          </a:p>
          <a:p>
            <a:pPr lvl="1"/>
            <a:r>
              <a:rPr lang="sk-SK" dirty="0"/>
              <a:t>Do privilegovaného módu</a:t>
            </a:r>
          </a:p>
          <a:p>
            <a:pPr lvl="1"/>
            <a:r>
              <a:rPr lang="sk-SK" dirty="0"/>
              <a:t>Na konzolu</a:t>
            </a:r>
          </a:p>
          <a:p>
            <a:pPr lvl="1"/>
            <a:r>
              <a:rPr lang="sk-SK" dirty="0"/>
              <a:t>Na </a:t>
            </a:r>
            <a:r>
              <a:rPr lang="sk-SK" dirty="0" err="1"/>
              <a:t>vty</a:t>
            </a:r>
            <a:endParaRPr lang="sk-SK" dirty="0"/>
          </a:p>
          <a:p>
            <a:r>
              <a:rPr lang="sk-SK" dirty="0" err="1"/>
              <a:t>Zakryptovanie</a:t>
            </a:r>
            <a:r>
              <a:rPr lang="sk-SK" dirty="0"/>
              <a:t> hesiel</a:t>
            </a:r>
          </a:p>
          <a:p>
            <a:r>
              <a:rPr lang="sk-SK" dirty="0"/>
              <a:t>Konfigurácia IP adresy </a:t>
            </a:r>
            <a:r>
              <a:rPr lang="sk-SK" dirty="0" err="1"/>
              <a:t>switcha</a:t>
            </a:r>
            <a:r>
              <a:rPr lang="sk-SK" dirty="0"/>
              <a:t> (na manažovanie)</a:t>
            </a:r>
          </a:p>
          <a:p>
            <a:r>
              <a:rPr lang="sk-SK" dirty="0"/>
              <a:t>Konfigurácia brány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Vlastnosti </a:t>
            </a:r>
            <a:r>
              <a:rPr lang="sk-SK" dirty="0" err="1"/>
              <a:t>switchov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/>
              <a:t>Počet portov – port </a:t>
            </a:r>
            <a:r>
              <a:rPr lang="sk-SK" dirty="0" err="1"/>
              <a:t>density</a:t>
            </a:r>
            <a:endParaRPr lang="sk-SK" dirty="0"/>
          </a:p>
          <a:p>
            <a:r>
              <a:rPr lang="sk-SK" dirty="0"/>
              <a:t>Rýchlosť portov – port </a:t>
            </a:r>
            <a:r>
              <a:rPr lang="sk-SK" dirty="0" err="1"/>
              <a:t>speed</a:t>
            </a:r>
            <a:r>
              <a:rPr lang="sk-SK" dirty="0"/>
              <a:t> ( </a:t>
            </a:r>
            <a:r>
              <a:rPr lang="sk-SK" dirty="0" err="1"/>
              <a:t>Mbps</a:t>
            </a:r>
            <a:r>
              <a:rPr lang="sk-SK" dirty="0"/>
              <a:t>, </a:t>
            </a:r>
            <a:r>
              <a:rPr lang="sk-SK" dirty="0" err="1"/>
              <a:t>Gbps</a:t>
            </a:r>
            <a:r>
              <a:rPr lang="sk-SK" dirty="0"/>
              <a:t>)</a:t>
            </a:r>
          </a:p>
          <a:p>
            <a:r>
              <a:rPr lang="sk-SK" dirty="0" err="1"/>
              <a:t>Agregácia</a:t>
            </a:r>
            <a:r>
              <a:rPr lang="sk-SK" dirty="0"/>
              <a:t> portov</a:t>
            </a:r>
          </a:p>
          <a:p>
            <a:r>
              <a:rPr lang="sk-SK" dirty="0"/>
              <a:t>Veľkosť </a:t>
            </a:r>
            <a:r>
              <a:rPr lang="sk-SK" dirty="0" err="1"/>
              <a:t>buffra</a:t>
            </a:r>
            <a:endParaRPr lang="sk-SK" dirty="0"/>
          </a:p>
          <a:p>
            <a:r>
              <a:rPr lang="sk-SK" dirty="0"/>
              <a:t>Cena/port</a:t>
            </a:r>
          </a:p>
          <a:p>
            <a:r>
              <a:rPr lang="sk-SK" dirty="0"/>
              <a:t>Rozšíriteľnosť – </a:t>
            </a:r>
            <a:r>
              <a:rPr lang="sk-SK" dirty="0" err="1"/>
              <a:t>scalability</a:t>
            </a:r>
            <a:r>
              <a:rPr lang="sk-SK" dirty="0"/>
              <a:t>, pri zväčšení počtu používateľov</a:t>
            </a:r>
          </a:p>
          <a:p>
            <a:r>
              <a:rPr lang="sk-SK" dirty="0"/>
              <a:t>Napájanie - možnosť </a:t>
            </a:r>
            <a:r>
              <a:rPr lang="sk-SK" dirty="0" err="1"/>
              <a:t>PoE</a:t>
            </a:r>
            <a:r>
              <a:rPr lang="sk-SK" dirty="0"/>
              <a:t> (napájanie cez </a:t>
            </a:r>
            <a:r>
              <a:rPr lang="sk-SK" dirty="0" err="1"/>
              <a:t>Ethernetový</a:t>
            </a:r>
            <a:r>
              <a:rPr lang="sk-SK" dirty="0"/>
              <a:t> kábel)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Nastavenie IP </a:t>
            </a:r>
            <a:r>
              <a:rPr lang="sk-SK" dirty="0" err="1"/>
              <a:t>switcha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158" y="1285860"/>
            <a:ext cx="8229600" cy="5143536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sk-SK" dirty="0"/>
              <a:t>– nejde o adresu fyzického portu, ale virtuálneho portu SVI (</a:t>
            </a:r>
            <a:r>
              <a:rPr lang="sk-SK" dirty="0" err="1"/>
              <a:t>switch</a:t>
            </a:r>
            <a:r>
              <a:rPr lang="sk-SK" dirty="0"/>
              <a:t> </a:t>
            </a:r>
            <a:r>
              <a:rPr lang="sk-SK" dirty="0" err="1"/>
              <a:t>virtal</a:t>
            </a:r>
            <a:r>
              <a:rPr lang="sk-SK" dirty="0"/>
              <a:t> </a:t>
            </a:r>
            <a:r>
              <a:rPr lang="sk-SK" dirty="0" err="1"/>
              <a:t>interface</a:t>
            </a:r>
            <a:r>
              <a:rPr lang="sk-SK" dirty="0"/>
              <a:t>) a vychádza z konceptu virtuálnych VLAN . Slúži na manažovanie </a:t>
            </a:r>
            <a:r>
              <a:rPr lang="sk-SK" dirty="0" err="1"/>
              <a:t>switcha</a:t>
            </a:r>
            <a:endParaRPr lang="sk-SK" dirty="0"/>
          </a:p>
          <a:p>
            <a:pPr>
              <a:buNone/>
            </a:pPr>
            <a:r>
              <a:rPr lang="sk-SK" dirty="0" err="1"/>
              <a:t>Switch</a:t>
            </a:r>
            <a:r>
              <a:rPr lang="en-US" dirty="0"/>
              <a:t>&gt; enable</a:t>
            </a:r>
          </a:p>
          <a:p>
            <a:pPr>
              <a:buNone/>
            </a:pPr>
            <a:r>
              <a:rPr lang="en-US" dirty="0"/>
              <a:t>Switch# conf t</a:t>
            </a:r>
          </a:p>
          <a:p>
            <a:pPr>
              <a:buNone/>
            </a:pPr>
            <a:r>
              <a:rPr lang="en-US" dirty="0"/>
              <a:t>Switch(</a:t>
            </a:r>
            <a:r>
              <a:rPr lang="en-US" dirty="0" err="1"/>
              <a:t>config</a:t>
            </a:r>
            <a:r>
              <a:rPr lang="en-US" dirty="0"/>
              <a:t>)#  interface </a:t>
            </a:r>
            <a:r>
              <a:rPr lang="en-US" dirty="0" err="1"/>
              <a:t>vlan</a:t>
            </a:r>
            <a:r>
              <a:rPr lang="en-US" dirty="0"/>
              <a:t> 10</a:t>
            </a:r>
          </a:p>
          <a:p>
            <a:pPr>
              <a:buNone/>
            </a:pPr>
            <a:r>
              <a:rPr lang="en-US" dirty="0"/>
              <a:t>Switch(</a:t>
            </a:r>
            <a:r>
              <a:rPr lang="en-US" dirty="0" err="1"/>
              <a:t>config</a:t>
            </a:r>
            <a:r>
              <a:rPr lang="en-US" dirty="0"/>
              <a:t>-if)# </a:t>
            </a:r>
            <a:r>
              <a:rPr lang="en-US" dirty="0" err="1"/>
              <a:t>ip</a:t>
            </a:r>
            <a:r>
              <a:rPr lang="en-US" dirty="0"/>
              <a:t> address 1</a:t>
            </a:r>
            <a:r>
              <a:rPr lang="sk-SK" dirty="0"/>
              <a:t>7</a:t>
            </a:r>
            <a:r>
              <a:rPr lang="en-US" dirty="0"/>
              <a:t>2.</a:t>
            </a:r>
            <a:r>
              <a:rPr lang="sk-SK" dirty="0"/>
              <a:t>17</a:t>
            </a:r>
            <a:r>
              <a:rPr lang="en-US" dirty="0"/>
              <a:t>.</a:t>
            </a:r>
            <a:r>
              <a:rPr lang="sk-SK" dirty="0"/>
              <a:t>99</a:t>
            </a:r>
            <a:r>
              <a:rPr lang="en-US" dirty="0"/>
              <a:t>.1</a:t>
            </a:r>
            <a:r>
              <a:rPr lang="sk-SK" dirty="0"/>
              <a:t>00</a:t>
            </a:r>
            <a:r>
              <a:rPr lang="en-US" dirty="0"/>
              <a:t> 255.255.255.0</a:t>
            </a:r>
          </a:p>
          <a:p>
            <a:pPr>
              <a:buNone/>
            </a:pPr>
            <a:r>
              <a:rPr lang="en-US" dirty="0"/>
              <a:t>Switch(</a:t>
            </a:r>
            <a:r>
              <a:rPr lang="en-US" dirty="0" err="1"/>
              <a:t>config</a:t>
            </a:r>
            <a:r>
              <a:rPr lang="en-US" dirty="0"/>
              <a:t>-if)# no shutdown</a:t>
            </a:r>
            <a:endParaRPr lang="sk-SK" dirty="0"/>
          </a:p>
          <a:p>
            <a:pPr>
              <a:buNone/>
            </a:pPr>
            <a:endParaRPr lang="en-US" dirty="0"/>
          </a:p>
          <a:p>
            <a:r>
              <a:rPr lang="sk-SK" dirty="0" err="1"/>
              <a:t>Vlan</a:t>
            </a:r>
            <a:r>
              <a:rPr lang="sk-SK" dirty="0"/>
              <a:t> 10 sa nazýva </a:t>
            </a:r>
            <a:r>
              <a:rPr lang="sk-SK" dirty="0" err="1"/>
              <a:t>manažovateľná</a:t>
            </a:r>
            <a:r>
              <a:rPr lang="sk-SK" dirty="0"/>
              <a:t> VLAN a SVI je spojený s touto  </a:t>
            </a:r>
            <a:r>
              <a:rPr lang="sk-SK" dirty="0" err="1"/>
              <a:t>vlan</a:t>
            </a:r>
            <a:endParaRPr lang="en-US" dirty="0"/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Nastavenie default - </a:t>
            </a:r>
            <a:r>
              <a:rPr lang="sk-SK" dirty="0" err="1"/>
              <a:t>gateway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5749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sk-SK" dirty="0" err="1"/>
              <a:t>Switch</a:t>
            </a:r>
            <a:r>
              <a:rPr lang="en-US" dirty="0"/>
              <a:t>&gt; enable</a:t>
            </a:r>
          </a:p>
          <a:p>
            <a:pPr>
              <a:buNone/>
            </a:pPr>
            <a:r>
              <a:rPr lang="en-US" dirty="0"/>
              <a:t>Switch# conf t</a:t>
            </a:r>
          </a:p>
          <a:p>
            <a:pPr>
              <a:buNone/>
            </a:pPr>
            <a:r>
              <a:rPr lang="en-US" dirty="0"/>
              <a:t>Switch(</a:t>
            </a:r>
            <a:r>
              <a:rPr lang="en-US" dirty="0" err="1"/>
              <a:t>config</a:t>
            </a:r>
            <a:r>
              <a:rPr lang="en-US" dirty="0"/>
              <a:t>)#  </a:t>
            </a:r>
            <a:r>
              <a:rPr lang="sk-SK" dirty="0" err="1"/>
              <a:t>ip</a:t>
            </a:r>
            <a:r>
              <a:rPr lang="sk-SK" dirty="0"/>
              <a:t> default- </a:t>
            </a:r>
            <a:r>
              <a:rPr lang="sk-SK" dirty="0" err="1"/>
              <a:t>gateway</a:t>
            </a:r>
            <a:r>
              <a:rPr lang="sk-SK" dirty="0"/>
              <a:t> 172.17.99.1</a:t>
            </a:r>
          </a:p>
          <a:p>
            <a:r>
              <a:rPr lang="sk-SK" dirty="0"/>
              <a:t>Je potrebná, aby mohol </a:t>
            </a:r>
            <a:r>
              <a:rPr lang="sk-SK" dirty="0" err="1"/>
              <a:t>switch</a:t>
            </a:r>
            <a:r>
              <a:rPr lang="sk-SK" dirty="0"/>
              <a:t> komunikovať so vzdialenými sieťami</a:t>
            </a:r>
            <a:endParaRPr lang="en-US" dirty="0"/>
          </a:p>
          <a:p>
            <a:endParaRPr lang="sk-S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4786322"/>
            <a:ext cx="826770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sk-SK" sz="3200" b="1" dirty="0"/>
              <a:t>Základná konfigurácia </a:t>
            </a:r>
            <a:r>
              <a:rPr lang="sk-SK" sz="3200" b="1" dirty="0" err="1"/>
              <a:t>switcha</a:t>
            </a:r>
            <a:endParaRPr lang="sk-SK" sz="3200" dirty="0"/>
          </a:p>
        </p:txBody>
      </p:sp>
      <p:pic>
        <p:nvPicPr>
          <p:cNvPr id="5" name="Zástupný symbol obsahu 4" descr="konfiguracia_switch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55576" y="1268760"/>
            <a:ext cx="5932982" cy="5256584"/>
          </a:xfrm>
        </p:spPr>
      </p:pic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F7567-4629-40D0-8C8C-236B4358D1C8}" type="slidenum">
              <a:rPr lang="sk-SK" smtClean="0"/>
              <a:pPr/>
              <a:t>32</a:t>
            </a:fld>
            <a:endParaRPr lang="sk-SK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Správa MAC tabuľky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Switch</a:t>
            </a:r>
            <a:r>
              <a:rPr lang="sk-SK" dirty="0"/>
              <a:t># </a:t>
            </a:r>
            <a:r>
              <a:rPr lang="sk-SK" b="1" dirty="0"/>
              <a:t>show </a:t>
            </a:r>
            <a:r>
              <a:rPr lang="sk-SK" b="1" dirty="0" err="1"/>
              <a:t>mac-address</a:t>
            </a:r>
            <a:r>
              <a:rPr lang="sk-SK" b="1" dirty="0"/>
              <a:t>–table </a:t>
            </a:r>
            <a:r>
              <a:rPr lang="sk-SK" dirty="0"/>
              <a:t>– zobrazenie MAC tabuľky</a:t>
            </a:r>
          </a:p>
          <a:p>
            <a:r>
              <a:rPr lang="sk-SK" dirty="0" err="1"/>
              <a:t>Switch</a:t>
            </a:r>
            <a:r>
              <a:rPr lang="sk-SK" dirty="0"/>
              <a:t># </a:t>
            </a:r>
            <a:r>
              <a:rPr lang="sk-SK" b="1" dirty="0" err="1"/>
              <a:t>clear</a:t>
            </a:r>
            <a:r>
              <a:rPr lang="sk-SK" b="1" dirty="0"/>
              <a:t> </a:t>
            </a:r>
            <a:r>
              <a:rPr lang="sk-SK" b="1" dirty="0" err="1"/>
              <a:t>mac-address-table</a:t>
            </a:r>
            <a:r>
              <a:rPr lang="sk-SK" b="1" dirty="0"/>
              <a:t> </a:t>
            </a:r>
            <a:r>
              <a:rPr lang="sk-SK" dirty="0"/>
              <a:t>– zmazanie MAC tabuľky</a:t>
            </a:r>
          </a:p>
          <a:p>
            <a:r>
              <a:rPr lang="sk-SK" dirty="0" err="1"/>
              <a:t>Switch</a:t>
            </a:r>
            <a:r>
              <a:rPr lang="sk-SK" dirty="0"/>
              <a:t># </a:t>
            </a:r>
            <a:r>
              <a:rPr lang="sk-SK" b="1" dirty="0"/>
              <a:t>show </a:t>
            </a:r>
            <a:r>
              <a:rPr lang="sk-SK" b="1" dirty="0" err="1"/>
              <a:t>mac-address-table</a:t>
            </a:r>
            <a:r>
              <a:rPr lang="sk-SK" b="1" dirty="0"/>
              <a:t> </a:t>
            </a:r>
            <a:r>
              <a:rPr lang="sk-SK" b="1" dirty="0" err="1"/>
              <a:t>aging-time</a:t>
            </a:r>
            <a:endParaRPr lang="sk-SK" b="1" dirty="0"/>
          </a:p>
          <a:p>
            <a:pPr>
              <a:buNone/>
            </a:pPr>
            <a:r>
              <a:rPr lang="sk-SK" dirty="0"/>
              <a:t>	(nefunguje v PT)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Konfigurácia portov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92896"/>
          </a:xfrm>
        </p:spPr>
        <p:txBody>
          <a:bodyPr/>
          <a:lstStyle/>
          <a:p>
            <a:r>
              <a:rPr lang="sk-SK" dirty="0"/>
              <a:t>Každý port </a:t>
            </a:r>
            <a:r>
              <a:rPr lang="sk-SK" dirty="0" err="1"/>
              <a:t>switcha</a:t>
            </a:r>
            <a:r>
              <a:rPr lang="sk-SK" dirty="0"/>
              <a:t> môže byť nastavený na</a:t>
            </a:r>
          </a:p>
          <a:p>
            <a:pPr lvl="1">
              <a:buFont typeface="Wingdings" pitchFamily="2" charset="2"/>
              <a:buChar char="§"/>
            </a:pPr>
            <a:r>
              <a:rPr lang="sk-SK" dirty="0"/>
              <a:t> </a:t>
            </a:r>
            <a:r>
              <a:rPr lang="sk-SK" dirty="0" err="1"/>
              <a:t>full</a:t>
            </a:r>
            <a:r>
              <a:rPr lang="sk-SK" dirty="0"/>
              <a:t> </a:t>
            </a:r>
            <a:r>
              <a:rPr lang="sk-SK" dirty="0" err="1"/>
              <a:t>duplex</a:t>
            </a:r>
            <a:r>
              <a:rPr lang="sk-SK" dirty="0"/>
              <a:t> – nutný od 1 </a:t>
            </a:r>
            <a:r>
              <a:rPr lang="sk-SK" dirty="0" err="1"/>
              <a:t>Gbps</a:t>
            </a:r>
            <a:endParaRPr lang="sk-SK" dirty="0"/>
          </a:p>
          <a:p>
            <a:pPr lvl="1">
              <a:buFont typeface="Wingdings" pitchFamily="2" charset="2"/>
              <a:buChar char="§"/>
            </a:pPr>
            <a:r>
              <a:rPr lang="sk-SK" dirty="0"/>
              <a:t> </a:t>
            </a:r>
            <a:r>
              <a:rPr lang="sk-SK" dirty="0" err="1"/>
              <a:t>half</a:t>
            </a:r>
            <a:r>
              <a:rPr lang="sk-SK" dirty="0"/>
              <a:t> </a:t>
            </a:r>
            <a:r>
              <a:rPr lang="sk-SK" dirty="0" err="1"/>
              <a:t>duplex</a:t>
            </a:r>
            <a:endParaRPr lang="sk-SK" dirty="0"/>
          </a:p>
          <a:p>
            <a:pPr lvl="1">
              <a:buFont typeface="Wingdings" pitchFamily="2" charset="2"/>
              <a:buChar char="§"/>
            </a:pPr>
            <a:r>
              <a:rPr lang="sk-SK" dirty="0"/>
              <a:t> </a:t>
            </a:r>
            <a:r>
              <a:rPr lang="sk-SK" dirty="0" err="1"/>
              <a:t>autodetekciu</a:t>
            </a:r>
            <a:r>
              <a:rPr lang="sk-SK" dirty="0"/>
              <a:t> (prispôsobí sa pripojenému zariadeniu).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4365104"/>
            <a:ext cx="4366197" cy="1191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01016" y="4365104"/>
            <a:ext cx="424694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200" b="1" dirty="0" err="1"/>
              <a:t>Full</a:t>
            </a:r>
            <a:r>
              <a:rPr lang="sk-SK" sz="3200" b="1" dirty="0"/>
              <a:t> </a:t>
            </a:r>
            <a:r>
              <a:rPr lang="sk-SK" sz="3200" b="1" dirty="0" err="1"/>
              <a:t>duplex</a:t>
            </a:r>
            <a:r>
              <a:rPr lang="sk-SK" sz="3200" b="1" dirty="0"/>
              <a:t> – </a:t>
            </a:r>
            <a:r>
              <a:rPr lang="sk-SK" sz="3200" b="1" dirty="0" err="1"/>
              <a:t>Half</a:t>
            </a:r>
            <a:r>
              <a:rPr lang="sk-SK" sz="3200" b="1" dirty="0"/>
              <a:t> </a:t>
            </a:r>
            <a:r>
              <a:rPr lang="sk-SK" sz="3200" b="1" dirty="0" err="1"/>
              <a:t>duplex</a:t>
            </a:r>
            <a:r>
              <a:rPr lang="sk-SK" sz="3200" b="1" dirty="0"/>
              <a:t> a kolízie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97363"/>
          </a:xfrm>
        </p:spPr>
        <p:txBody>
          <a:bodyPr>
            <a:normAutofit/>
          </a:bodyPr>
          <a:lstStyle/>
          <a:p>
            <a:pPr marL="0" algn="just">
              <a:buNone/>
            </a:pPr>
            <a:r>
              <a:rPr lang="sk-SK" sz="2400" b="1" dirty="0" err="1"/>
              <a:t>Half</a:t>
            </a:r>
            <a:r>
              <a:rPr lang="sk-SK" sz="2400" b="1" dirty="0"/>
              <a:t> </a:t>
            </a:r>
            <a:r>
              <a:rPr lang="sk-SK" sz="2400" b="1" dirty="0" err="1"/>
              <a:t>duplex</a:t>
            </a:r>
            <a:r>
              <a:rPr lang="sk-SK" sz="2400" b="1" dirty="0"/>
              <a:t> </a:t>
            </a:r>
            <a:r>
              <a:rPr lang="sk-SK" sz="2400" dirty="0"/>
              <a:t>(polovičný </a:t>
            </a:r>
            <a:r>
              <a:rPr lang="sk-SK" sz="2400" dirty="0" err="1"/>
              <a:t>duplex</a:t>
            </a:r>
            <a:r>
              <a:rPr lang="sk-SK" sz="2400" dirty="0"/>
              <a:t>) – dáta v jednej chvíli môžu ísť len jedným smerom, preto je nutná CSMA/CD k detekcií kolízie. Je to pomalší spôsob prenosu dát (musí sa čakať na dokončenie prijatia dát pred posielaním a naopak), je spravidla používaný u staršieho hardwaru (</a:t>
            </a:r>
            <a:r>
              <a:rPr lang="sk-SK" sz="2400" dirty="0" err="1"/>
              <a:t>hubov</a:t>
            </a:r>
            <a:r>
              <a:rPr lang="sk-SK" sz="2400" dirty="0"/>
              <a:t>). </a:t>
            </a:r>
          </a:p>
          <a:p>
            <a:pPr marL="0" algn="just">
              <a:buNone/>
            </a:pPr>
            <a:r>
              <a:rPr lang="sk-SK" sz="2400" b="1" dirty="0" err="1"/>
              <a:t>Full</a:t>
            </a:r>
            <a:r>
              <a:rPr lang="sk-SK" sz="2400" b="1" dirty="0"/>
              <a:t> </a:t>
            </a:r>
            <a:r>
              <a:rPr lang="sk-SK" sz="2400" b="1" dirty="0" err="1"/>
              <a:t>duplex</a:t>
            </a:r>
            <a:r>
              <a:rPr lang="sk-SK" sz="2400" b="1" dirty="0"/>
              <a:t> </a:t>
            </a:r>
            <a:r>
              <a:rPr lang="sk-SK" sz="2400" dirty="0"/>
              <a:t>(plný </a:t>
            </a:r>
            <a:r>
              <a:rPr lang="sk-SK" sz="2400" dirty="0" err="1"/>
              <a:t>duplex</a:t>
            </a:r>
            <a:r>
              <a:rPr lang="sk-SK" sz="2400" dirty="0"/>
              <a:t>) –dáta môžu prechádzať oboma smermi súčasne,  takže nemôže dôjsť ku kolízií – vytvára sa  „bezkolízne prostredie“ 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F7567-4629-40D0-8C8C-236B4358D1C8}" type="slidenum">
              <a:rPr lang="sk-SK" smtClean="0"/>
              <a:pPr/>
              <a:t>35</a:t>
            </a:fld>
            <a:endParaRPr lang="sk-SK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Kolízna doména = 1 port </a:t>
            </a:r>
            <a:r>
              <a:rPr lang="sk-SK" dirty="0" err="1"/>
              <a:t>switcha</a:t>
            </a:r>
            <a:endParaRPr lang="sk-SK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844824"/>
            <a:ext cx="4290789" cy="4354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Switch</a:t>
            </a:r>
            <a:r>
              <a:rPr lang="sk-SK" dirty="0"/>
              <a:t>(</a:t>
            </a:r>
            <a:r>
              <a:rPr lang="sk-SK" dirty="0" err="1"/>
              <a:t>config</a:t>
            </a:r>
            <a:r>
              <a:rPr lang="sk-SK" dirty="0"/>
              <a:t>)# </a:t>
            </a:r>
            <a:r>
              <a:rPr lang="sk-SK" dirty="0" err="1"/>
              <a:t>interface</a:t>
            </a:r>
            <a:r>
              <a:rPr lang="sk-SK" dirty="0"/>
              <a:t> fa0/1 </a:t>
            </a:r>
          </a:p>
          <a:p>
            <a:r>
              <a:rPr lang="sk-SK" dirty="0" err="1"/>
              <a:t>Switch</a:t>
            </a:r>
            <a:r>
              <a:rPr lang="sk-SK" dirty="0"/>
              <a:t>(</a:t>
            </a:r>
            <a:r>
              <a:rPr lang="sk-SK" dirty="0" err="1"/>
              <a:t>config-if</a:t>
            </a:r>
            <a:r>
              <a:rPr lang="sk-SK" dirty="0"/>
              <a:t>)# </a:t>
            </a:r>
            <a:r>
              <a:rPr lang="sk-SK" dirty="0" err="1"/>
              <a:t>duplex</a:t>
            </a:r>
            <a:r>
              <a:rPr lang="sk-SK" dirty="0"/>
              <a:t> </a:t>
            </a:r>
            <a:r>
              <a:rPr lang="sk-SK" dirty="0" err="1"/>
              <a:t>full</a:t>
            </a:r>
            <a:r>
              <a:rPr lang="sk-SK" dirty="0"/>
              <a:t> </a:t>
            </a:r>
          </a:p>
          <a:p>
            <a:r>
              <a:rPr lang="sk-SK" dirty="0" err="1"/>
              <a:t>Switch</a:t>
            </a:r>
            <a:r>
              <a:rPr lang="sk-SK" dirty="0"/>
              <a:t>(</a:t>
            </a:r>
            <a:r>
              <a:rPr lang="sk-SK" dirty="0" err="1"/>
              <a:t>config-if</a:t>
            </a:r>
            <a:r>
              <a:rPr lang="sk-SK" dirty="0"/>
              <a:t>)# </a:t>
            </a:r>
            <a:r>
              <a:rPr lang="sk-SK" dirty="0" err="1"/>
              <a:t>duplex</a:t>
            </a:r>
            <a:r>
              <a:rPr lang="sk-SK" dirty="0"/>
              <a:t> </a:t>
            </a:r>
            <a:r>
              <a:rPr lang="sk-SK" dirty="0" err="1"/>
              <a:t>half</a:t>
            </a:r>
            <a:r>
              <a:rPr lang="sk-SK" dirty="0"/>
              <a:t> </a:t>
            </a:r>
          </a:p>
          <a:p>
            <a:r>
              <a:rPr lang="sk-SK" dirty="0" err="1"/>
              <a:t>Switch</a:t>
            </a:r>
            <a:r>
              <a:rPr lang="sk-SK" dirty="0"/>
              <a:t>(</a:t>
            </a:r>
            <a:r>
              <a:rPr lang="sk-SK" dirty="0" err="1"/>
              <a:t>config-if</a:t>
            </a:r>
            <a:r>
              <a:rPr lang="sk-SK" dirty="0"/>
              <a:t>)# </a:t>
            </a:r>
            <a:r>
              <a:rPr lang="sk-SK" dirty="0" err="1"/>
              <a:t>duplex</a:t>
            </a:r>
            <a:r>
              <a:rPr lang="sk-SK" dirty="0"/>
              <a:t> auto  </a:t>
            </a:r>
          </a:p>
          <a:p>
            <a:endParaRPr lang="sk-SK" dirty="0"/>
          </a:p>
          <a:p>
            <a:r>
              <a:rPr lang="sk-SK" dirty="0"/>
              <a:t>Cisco </a:t>
            </a:r>
            <a:r>
              <a:rPr lang="sk-SK" dirty="0" err="1"/>
              <a:t>doporučuje</a:t>
            </a:r>
            <a:r>
              <a:rPr lang="sk-SK" dirty="0"/>
              <a:t> používať nastavenia </a:t>
            </a:r>
            <a:r>
              <a:rPr lang="sk-SK" b="1" dirty="0"/>
              <a:t>auto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85720" y="214290"/>
            <a:ext cx="8229600" cy="6186518"/>
          </a:xfrm>
        </p:spPr>
        <p:txBody>
          <a:bodyPr/>
          <a:lstStyle/>
          <a:p>
            <a:r>
              <a:rPr lang="sk-SK" dirty="0"/>
              <a:t>Okrem toho sa na rozhraní dá nakonfigurovať aj rýchlosť</a:t>
            </a:r>
          </a:p>
          <a:p>
            <a:endParaRPr lang="sk-SK" dirty="0"/>
          </a:p>
        </p:txBody>
      </p:sp>
      <p:pic>
        <p:nvPicPr>
          <p:cNvPr id="6" name="Obrázok 5" descr="rychlost_duplex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2060849"/>
            <a:ext cx="7168559" cy="432048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88640"/>
            <a:ext cx="8219256" cy="5937523"/>
          </a:xfrm>
        </p:spPr>
        <p:txBody>
          <a:bodyPr/>
          <a:lstStyle/>
          <a:p>
            <a:r>
              <a:rPr lang="sk-SK" b="1" dirty="0" err="1"/>
              <a:t>Switch</a:t>
            </a:r>
            <a:r>
              <a:rPr lang="sk-SK" b="1" dirty="0"/>
              <a:t>(</a:t>
            </a:r>
            <a:r>
              <a:rPr lang="sk-SK" b="1" dirty="0" err="1"/>
              <a:t>config-if</a:t>
            </a:r>
            <a:r>
              <a:rPr lang="en-US" b="1" dirty="0"/>
              <a:t>)#</a:t>
            </a:r>
            <a:r>
              <a:rPr lang="en-US" b="1" dirty="0" err="1"/>
              <a:t>mdix</a:t>
            </a:r>
            <a:r>
              <a:rPr lang="en-US" b="1" dirty="0"/>
              <a:t> auto</a:t>
            </a:r>
            <a:endParaRPr lang="sk-SK" b="1" dirty="0"/>
          </a:p>
          <a:p>
            <a:r>
              <a:rPr lang="sk-SK" dirty="0"/>
              <a:t>Zapnutie </a:t>
            </a:r>
            <a:r>
              <a:rPr lang="sk-SK" dirty="0" err="1"/>
              <a:t>autodetekcie</a:t>
            </a:r>
            <a:r>
              <a:rPr lang="sk-SK" dirty="0"/>
              <a:t> potrebného typu kábla ( priamy alebo krížený) na porte</a:t>
            </a:r>
          </a:p>
          <a:p>
            <a:r>
              <a:rPr lang="sk-SK" dirty="0" err="1"/>
              <a:t>Interface</a:t>
            </a:r>
            <a:r>
              <a:rPr lang="sk-SK" dirty="0"/>
              <a:t>  automaticky </a:t>
            </a:r>
            <a:r>
              <a:rPr lang="sk-SK" dirty="0" err="1"/>
              <a:t>detekuje</a:t>
            </a:r>
            <a:r>
              <a:rPr lang="sk-SK" dirty="0"/>
              <a:t> potrebný typ kábla a správne nakonfiguruje prepojenie, aj keď kábel nie je správny</a:t>
            </a:r>
          </a:p>
          <a:p>
            <a:r>
              <a:rPr lang="sk-SK" dirty="0"/>
              <a:t>Ak </a:t>
            </a:r>
            <a:r>
              <a:rPr lang="sk-SK" dirty="0" err="1"/>
              <a:t>switch</a:t>
            </a:r>
            <a:r>
              <a:rPr lang="sk-SK" dirty="0"/>
              <a:t> nepodporuje </a:t>
            </a:r>
            <a:r>
              <a:rPr lang="sk-SK" dirty="0" err="1"/>
              <a:t>auto-mdix</a:t>
            </a:r>
            <a:r>
              <a:rPr lang="sk-SK" dirty="0"/>
              <a:t>, musíme vždy použiť správny kábel</a:t>
            </a:r>
          </a:p>
          <a:p>
            <a:r>
              <a:rPr lang="sk-SK" dirty="0"/>
              <a:t>Na novších </a:t>
            </a:r>
            <a:r>
              <a:rPr lang="sk-SK" dirty="0" err="1"/>
              <a:t>switchoch</a:t>
            </a:r>
            <a:r>
              <a:rPr lang="sk-SK" dirty="0"/>
              <a:t> napr. </a:t>
            </a:r>
            <a:r>
              <a:rPr lang="en-US" dirty="0"/>
              <a:t>Catalyst 2960 and Catalyst 3560</a:t>
            </a:r>
            <a:r>
              <a:rPr lang="sk-SK" dirty="0"/>
              <a:t> je zapnutý </a:t>
            </a:r>
            <a:r>
              <a:rPr lang="sk-SK" dirty="0" err="1"/>
              <a:t>defaultne</a:t>
            </a:r>
            <a:endParaRPr lang="sk-SK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214290"/>
            <a:ext cx="8229600" cy="4525963"/>
          </a:xfrm>
        </p:spPr>
        <p:txBody>
          <a:bodyPr/>
          <a:lstStyle/>
          <a:p>
            <a:pPr marL="0" algn="just">
              <a:buNone/>
            </a:pPr>
            <a:r>
              <a:rPr lang="sk-SK" dirty="0"/>
              <a:t>Každý port na </a:t>
            </a:r>
            <a:r>
              <a:rPr lang="sk-SK" dirty="0" err="1"/>
              <a:t>switchi</a:t>
            </a:r>
            <a:r>
              <a:rPr lang="sk-SK" dirty="0"/>
              <a:t> je schopný dosiahnuť maximálnu rýchlosť </a:t>
            </a:r>
            <a:r>
              <a:rPr lang="sk-SK" dirty="0" err="1"/>
              <a:t>preposielania</a:t>
            </a:r>
            <a:r>
              <a:rPr lang="sk-SK" dirty="0"/>
              <a:t>. Ak by to tak nebolo, </a:t>
            </a:r>
            <a:r>
              <a:rPr lang="sk-SK" dirty="0" err="1"/>
              <a:t>switch</a:t>
            </a:r>
            <a:r>
              <a:rPr lang="sk-SK" dirty="0"/>
              <a:t> nie je schopný zabezpečiť  maximum na všetkých portoch súčasne.</a:t>
            </a:r>
          </a:p>
          <a:p>
            <a:pPr marL="0" algn="just">
              <a:buNone/>
            </a:pPr>
            <a:r>
              <a:rPr lang="sk-SK" dirty="0"/>
              <a:t>Na 48 </a:t>
            </a:r>
            <a:r>
              <a:rPr lang="sk-SK" dirty="0" err="1"/>
              <a:t>portovom</a:t>
            </a:r>
            <a:r>
              <a:rPr lang="sk-SK" dirty="0"/>
              <a:t> gigabitovom </a:t>
            </a:r>
            <a:r>
              <a:rPr lang="sk-SK" dirty="0" err="1"/>
              <a:t>switchi</a:t>
            </a:r>
            <a:r>
              <a:rPr lang="sk-SK" dirty="0"/>
              <a:t> sa vytvára na všetkých portoch 48 </a:t>
            </a:r>
            <a:r>
              <a:rPr lang="sk-SK" dirty="0" err="1"/>
              <a:t>Gb</a:t>
            </a:r>
            <a:r>
              <a:rPr lang="sk-SK" dirty="0"/>
              <a:t>/s  prevádzka.</a:t>
            </a:r>
          </a:p>
          <a:p>
            <a:endParaRPr lang="sk-SK" dirty="0"/>
          </a:p>
        </p:txBody>
      </p:sp>
      <p:pic>
        <p:nvPicPr>
          <p:cNvPr id="4" name="Obrázok 3" descr="forwarding rat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5696" y="3717032"/>
            <a:ext cx="5305425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5085184"/>
            <a:ext cx="7503626" cy="1387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491564"/>
            <a:ext cx="7560840" cy="4481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Koncepcia prepínaných sietí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sk-SK" sz="3200" b="1" dirty="0"/>
              <a:t>Kritéria pre návrh </a:t>
            </a:r>
            <a:r>
              <a:rPr lang="sk-SK" sz="3200" b="1" dirty="0" err="1"/>
              <a:t>ethernetových</a:t>
            </a:r>
            <a:r>
              <a:rPr lang="sk-SK" sz="3200" b="1" dirty="0"/>
              <a:t> sietí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4713387"/>
          </a:xfrm>
        </p:spPr>
        <p:txBody>
          <a:bodyPr>
            <a:normAutofit/>
          </a:bodyPr>
          <a:lstStyle/>
          <a:p>
            <a:pPr marL="114300" indent="-457200" algn="just">
              <a:buAutoNum type="arabicPeriod"/>
            </a:pPr>
            <a:r>
              <a:rPr lang="sk-SK" sz="2400" u="sng" dirty="0"/>
              <a:t>Šírka pásma, priepustnosť</a:t>
            </a:r>
          </a:p>
          <a:p>
            <a:pPr marL="114300" indent="-457200" algn="just">
              <a:buNone/>
            </a:pPr>
            <a:r>
              <a:rPr lang="sk-SK" sz="2400" dirty="0"/>
              <a:t>Najviac obmedzujúcim faktorom sú kolízie. Každá kolízia reálnu priepustnosť danej siete, čím viac zariadení je do siete pripojených, tým väčšia je pravdepodobnosť kolízií. </a:t>
            </a:r>
            <a:endParaRPr lang="sk-SK" sz="2400" u="sng" dirty="0"/>
          </a:p>
          <a:p>
            <a:pPr marL="114300" indent="-457200" algn="just">
              <a:buNone/>
            </a:pPr>
            <a:r>
              <a:rPr lang="sk-SK" sz="2400" dirty="0"/>
              <a:t>2. </a:t>
            </a:r>
            <a:r>
              <a:rPr lang="sk-SK" sz="2400" u="sng" dirty="0"/>
              <a:t>Kolízne domény</a:t>
            </a:r>
            <a:endParaRPr lang="sk-SK" sz="2400" dirty="0"/>
          </a:p>
          <a:p>
            <a:pPr marL="114300" indent="-457200" algn="just">
              <a:buNone/>
            </a:pPr>
            <a:r>
              <a:rPr lang="sk-SK" sz="2400" dirty="0"/>
              <a:t>Časť siete, v ktorej môže dôjsť ku kolízií sa nazýva „kolízna doména“.</a:t>
            </a:r>
          </a:p>
          <a:p>
            <a:pPr marL="114300" indent="-457200" algn="just">
              <a:buNone/>
            </a:pPr>
            <a:r>
              <a:rPr lang="sk-SK" sz="2400" dirty="0" err="1"/>
              <a:t>Switch</a:t>
            </a:r>
            <a:r>
              <a:rPr lang="sk-SK" sz="2400" dirty="0"/>
              <a:t> každým portom ohraničuje vlastnú kolíznu doménu. Napr.</a:t>
            </a:r>
          </a:p>
          <a:p>
            <a:pPr marL="114300" indent="-457200" algn="just">
              <a:buNone/>
            </a:pPr>
            <a:r>
              <a:rPr lang="sk-SK" sz="2400" dirty="0"/>
              <a:t>12-portový </a:t>
            </a:r>
            <a:r>
              <a:rPr lang="sk-SK" sz="2400" dirty="0" err="1"/>
              <a:t>switch</a:t>
            </a:r>
            <a:r>
              <a:rPr lang="sk-SK" sz="2400" dirty="0"/>
              <a:t> vytvára 12 kolíznych domén. </a:t>
            </a:r>
            <a:r>
              <a:rPr lang="sk-SK" sz="2400" b="1" dirty="0"/>
              <a:t>Čiže </a:t>
            </a:r>
            <a:r>
              <a:rPr lang="sk-SK" sz="2400" b="1" dirty="0" err="1"/>
              <a:t>switche</a:t>
            </a:r>
            <a:r>
              <a:rPr lang="sk-SK" sz="2400" b="1" dirty="0"/>
              <a:t>  redukujú kolízie a zvyšujú priechodnosť sietí.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F7567-4629-40D0-8C8C-236B4358D1C8}" type="slidenum">
              <a:rPr lang="sk-SK" smtClean="0"/>
              <a:pPr/>
              <a:t>42</a:t>
            </a:fld>
            <a:endParaRPr lang="sk-SK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>
            <a:normAutofit/>
          </a:bodyPr>
          <a:lstStyle/>
          <a:p>
            <a:r>
              <a:rPr lang="sk-SK" sz="3200" b="1" dirty="0"/>
              <a:t>Kritéria pre návrh </a:t>
            </a:r>
            <a:r>
              <a:rPr lang="sk-SK" sz="3200" b="1" dirty="0" err="1"/>
              <a:t>ethernetových</a:t>
            </a:r>
            <a:r>
              <a:rPr lang="sk-SK" sz="3200" b="1" dirty="0"/>
              <a:t> sietí</a:t>
            </a:r>
            <a:endParaRPr lang="sk-SK" sz="3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79512" y="980728"/>
            <a:ext cx="8640960" cy="554461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sk-SK" sz="2400" dirty="0"/>
              <a:t>3. </a:t>
            </a:r>
            <a:r>
              <a:rPr lang="sk-SK" sz="2400" u="sng" dirty="0" err="1"/>
              <a:t>Broadcastové</a:t>
            </a:r>
            <a:r>
              <a:rPr lang="sk-SK" sz="2400" u="sng" dirty="0"/>
              <a:t> domény</a:t>
            </a:r>
            <a:endParaRPr lang="sk-SK" sz="2400" dirty="0"/>
          </a:p>
          <a:p>
            <a:pPr marL="0" algn="just">
              <a:buNone/>
            </a:pPr>
            <a:r>
              <a:rPr lang="sk-SK" sz="2400" dirty="0" err="1"/>
              <a:t>Switche</a:t>
            </a:r>
            <a:r>
              <a:rPr lang="sk-SK" sz="2400" dirty="0"/>
              <a:t> musia posielať </a:t>
            </a:r>
            <a:r>
              <a:rPr lang="sk-SK" sz="2400" dirty="0" err="1"/>
              <a:t>broadcastové</a:t>
            </a:r>
            <a:r>
              <a:rPr lang="sk-SK" sz="2400" dirty="0"/>
              <a:t> rámce všetkým, a ďalšie </a:t>
            </a:r>
            <a:r>
              <a:rPr lang="sk-SK" sz="2400" dirty="0" err="1"/>
              <a:t>switche</a:t>
            </a:r>
            <a:r>
              <a:rPr lang="sk-SK" sz="2400" dirty="0"/>
              <a:t> ich musia </a:t>
            </a:r>
            <a:r>
              <a:rPr lang="sk-SK" sz="2400" dirty="0" err="1"/>
              <a:t>preposlať</a:t>
            </a:r>
            <a:r>
              <a:rPr lang="sk-SK" sz="2400" dirty="0"/>
              <a:t> tiež. Preto vzájomne prepojené </a:t>
            </a:r>
            <a:r>
              <a:rPr lang="sk-SK" sz="2400" dirty="0" err="1"/>
              <a:t>switche</a:t>
            </a:r>
            <a:r>
              <a:rPr lang="sk-SK" sz="2400" dirty="0"/>
              <a:t> vytvárajú „</a:t>
            </a:r>
            <a:r>
              <a:rPr lang="sk-SK" sz="2400" dirty="0" err="1"/>
              <a:t>broadcastovú</a:t>
            </a:r>
            <a:r>
              <a:rPr lang="sk-SK" sz="2400" dirty="0"/>
              <a:t> doménu“. Hranicu </a:t>
            </a:r>
            <a:r>
              <a:rPr lang="sk-SK" sz="2400" dirty="0" err="1"/>
              <a:t>broadcastovej</a:t>
            </a:r>
            <a:r>
              <a:rPr lang="sk-SK" sz="2400" dirty="0"/>
              <a:t> domény vymedzuje </a:t>
            </a:r>
            <a:r>
              <a:rPr lang="sk-SK" sz="2400" dirty="0" err="1"/>
              <a:t>router</a:t>
            </a:r>
            <a:r>
              <a:rPr lang="sk-SK" sz="2400" dirty="0"/>
              <a:t> alebo VLAN.</a:t>
            </a:r>
          </a:p>
          <a:p>
            <a:pPr marL="0" algn="just">
              <a:buNone/>
            </a:pPr>
            <a:r>
              <a:rPr lang="sk-SK" sz="2400" dirty="0"/>
              <a:t>4. </a:t>
            </a:r>
            <a:r>
              <a:rPr lang="sk-SK" sz="2400" u="sng" dirty="0"/>
              <a:t>Oneskorenie siete (</a:t>
            </a:r>
            <a:r>
              <a:rPr lang="sk-SK" sz="2400" u="sng" dirty="0" err="1"/>
              <a:t>Network</a:t>
            </a:r>
            <a:r>
              <a:rPr lang="sk-SK" sz="2400" u="sng" dirty="0"/>
              <a:t> </a:t>
            </a:r>
            <a:r>
              <a:rPr lang="sk-SK" sz="2400" u="sng" dirty="0" err="1"/>
              <a:t>Latency</a:t>
            </a:r>
            <a:r>
              <a:rPr lang="sk-SK" sz="2400" u="sng" dirty="0"/>
              <a:t>)</a:t>
            </a:r>
          </a:p>
          <a:p>
            <a:pPr marL="0" algn="just">
              <a:buNone/>
            </a:pPr>
            <a:r>
              <a:rPr lang="sk-SK" sz="2400" dirty="0"/>
              <a:t>Oneskorenie je čas, ako dlho trvá cesta rámca od odosielateľa k príjemcovi. Zdroje oneskorenia sú väčšinou tri :</a:t>
            </a:r>
          </a:p>
          <a:p>
            <a:pPr marL="144000" algn="just"/>
            <a:r>
              <a:rPr lang="sk-SK" sz="2400" i="1" dirty="0"/>
              <a:t>Na sieťovej karte </a:t>
            </a:r>
            <a:r>
              <a:rPr lang="sk-SK" sz="2400" dirty="0"/>
              <a:t>– čas potrebný k interpretácií signálu na 0 a 1 a naopak</a:t>
            </a:r>
          </a:p>
          <a:p>
            <a:pPr marL="144000" algn="just"/>
            <a:r>
              <a:rPr lang="sk-SK" sz="2400" i="1" dirty="0" err="1"/>
              <a:t>Propagation</a:t>
            </a:r>
            <a:r>
              <a:rPr lang="sk-SK" sz="2400" i="1" dirty="0"/>
              <a:t> </a:t>
            </a:r>
            <a:r>
              <a:rPr lang="sk-SK" sz="2400" i="1" dirty="0" err="1"/>
              <a:t>delay</a:t>
            </a:r>
            <a:r>
              <a:rPr lang="sk-SK" sz="2400" i="1" dirty="0"/>
              <a:t> – </a:t>
            </a:r>
            <a:r>
              <a:rPr lang="sk-SK" sz="2400" dirty="0"/>
              <a:t>čas, ktorý potrebuje signál na prechod médiom</a:t>
            </a:r>
          </a:p>
          <a:p>
            <a:pPr marL="144000" algn="just"/>
            <a:r>
              <a:rPr lang="sk-SK" sz="2400" i="1" dirty="0"/>
              <a:t>Prepojovacie zariadenie </a:t>
            </a:r>
            <a:r>
              <a:rPr lang="sk-SK" sz="2400" dirty="0"/>
              <a:t>– čas potrebný na spracovanie signálu a jeho poslanie ďalej. Na čím vyššej vrstve zariadenie pracuje, tým je táto doba dlhšia.</a:t>
            </a:r>
            <a:endParaRPr lang="sk-SK" sz="2400" i="1" dirty="0"/>
          </a:p>
          <a:p>
            <a:pPr marL="144000" algn="just">
              <a:buNone/>
            </a:pPr>
            <a:endParaRPr lang="sk-SK" sz="2400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F7567-4629-40D0-8C8C-236B4358D1C8}" type="slidenum">
              <a:rPr lang="sk-SK" smtClean="0"/>
              <a:pPr/>
              <a:t>43</a:t>
            </a:fld>
            <a:endParaRPr lang="sk-SK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>
            <a:normAutofit/>
          </a:bodyPr>
          <a:lstStyle/>
          <a:p>
            <a:r>
              <a:rPr lang="sk-SK" sz="3200" b="1" dirty="0"/>
              <a:t>Kritéria pre návrh </a:t>
            </a:r>
            <a:r>
              <a:rPr lang="sk-SK" sz="3200" b="1" dirty="0" err="1"/>
              <a:t>ethernetových</a:t>
            </a:r>
            <a:r>
              <a:rPr lang="sk-SK" sz="3200" b="1" dirty="0"/>
              <a:t> sietí</a:t>
            </a:r>
            <a:endParaRPr lang="sk-SK" sz="3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79512" y="1268760"/>
            <a:ext cx="8712968" cy="4857403"/>
          </a:xfrm>
        </p:spPr>
        <p:txBody>
          <a:bodyPr>
            <a:normAutofit/>
          </a:bodyPr>
          <a:lstStyle/>
          <a:p>
            <a:pPr marL="114300" indent="-457200" algn="just">
              <a:buAutoNum type="arabicPeriod" startAt="5"/>
            </a:pPr>
            <a:r>
              <a:rPr lang="sk-SK" sz="2400" u="sng" dirty="0"/>
              <a:t>Zahltenie siete</a:t>
            </a:r>
            <a:endParaRPr lang="sk-SK" sz="2400" dirty="0"/>
          </a:p>
          <a:p>
            <a:pPr marL="0" indent="-457200" algn="just">
              <a:buNone/>
            </a:pPr>
            <a:r>
              <a:rPr lang="sk-SK" sz="2400" dirty="0"/>
              <a:t>Pokiaľ nie je sieť segmentovaná, môže dôjsť i pri komunikácií niekoľkých uzlov k zahlteniu siete. Riziko zahltenia siete zvyšujú zrýchľujúce sa počítače, zvyšujúci sa objem sieťovej prevádzky, </a:t>
            </a:r>
            <a:r>
              <a:rPr lang="sk-SK" sz="2400" dirty="0" err="1"/>
              <a:t>broadcastové</a:t>
            </a:r>
            <a:r>
              <a:rPr lang="sk-SK" sz="2400" dirty="0"/>
              <a:t> správy, náročnejšie sieťové aplikácie.</a:t>
            </a:r>
          </a:p>
          <a:p>
            <a:pPr marL="0" indent="-457200" algn="just">
              <a:buNone/>
            </a:pPr>
            <a:r>
              <a:rPr lang="sk-SK" sz="2400" dirty="0"/>
              <a:t>6. </a:t>
            </a:r>
            <a:r>
              <a:rPr lang="sk-SK" sz="2400" u="sng" dirty="0"/>
              <a:t>Segmentácia LAN</a:t>
            </a:r>
            <a:endParaRPr lang="sk-SK" sz="2400" dirty="0"/>
          </a:p>
          <a:p>
            <a:pPr marL="0" indent="-457200" algn="just">
              <a:buNone/>
            </a:pPr>
            <a:r>
              <a:rPr lang="sk-SK" sz="2400" dirty="0"/>
              <a:t>Pri návrhu siete je vhodné si naplánovať segmentáciu kolíznych a </a:t>
            </a:r>
            <a:r>
              <a:rPr lang="sk-SK" sz="2400" dirty="0" err="1"/>
              <a:t>broadcastových</a:t>
            </a:r>
            <a:r>
              <a:rPr lang="sk-SK" sz="2400" dirty="0"/>
              <a:t> domén.</a:t>
            </a:r>
          </a:p>
          <a:p>
            <a:pPr marL="0" indent="-457200" algn="just">
              <a:buNone/>
            </a:pPr>
            <a:endParaRPr lang="sk-SK" sz="2400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F7567-4629-40D0-8C8C-236B4358D1C8}" type="slidenum">
              <a:rPr lang="sk-SK" smtClean="0"/>
              <a:pPr/>
              <a:t>44</a:t>
            </a:fld>
            <a:endParaRPr lang="sk-SK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Zástupný symbol obsahu 4" descr="koliz_broad_domen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8433" y="1052736"/>
            <a:ext cx="7786015" cy="4432746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LAN </a:t>
            </a:r>
            <a:r>
              <a:rPr lang="sk-SK" dirty="0" err="1"/>
              <a:t>design</a:t>
            </a:r>
            <a:r>
              <a:rPr lang="sk-SK" dirty="0"/>
              <a:t> – hierarchický model</a:t>
            </a:r>
          </a:p>
        </p:txBody>
      </p:sp>
      <p:pic>
        <p:nvPicPr>
          <p:cNvPr id="4" name="Zástupný symbol obsahu 3" descr="hierar_mode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85786" y="1643050"/>
            <a:ext cx="7163800" cy="4496428"/>
          </a:xfr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7686" y="5572140"/>
            <a:ext cx="4572032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Trojvrstvový model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484784"/>
            <a:ext cx="6192688" cy="5194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Dvojvrstvový model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916832"/>
            <a:ext cx="5996010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158" y="285728"/>
            <a:ext cx="8329642" cy="5840435"/>
          </a:xfrm>
        </p:spPr>
        <p:txBody>
          <a:bodyPr>
            <a:normAutofit/>
          </a:bodyPr>
          <a:lstStyle/>
          <a:p>
            <a:r>
              <a:rPr lang="sk-SK" i="1" dirty="0"/>
              <a:t>Prístupová vrstva </a:t>
            </a:r>
            <a:r>
              <a:rPr lang="sk-SK" dirty="0"/>
              <a:t>– slúži ako rozhranie s koncovými zariadeniami, umožňuje prístup do zvyšku siete.</a:t>
            </a:r>
          </a:p>
          <a:p>
            <a:r>
              <a:rPr lang="sk-SK" i="1" dirty="0"/>
              <a:t>Distribučná vrstva – </a:t>
            </a:r>
            <a:r>
              <a:rPr lang="sk-SK" dirty="0"/>
              <a:t>zhromažďuje dáta prijaté z prístupovej vrstvy a prepína ich na prenos do </a:t>
            </a:r>
            <a:r>
              <a:rPr lang="sk-SK" dirty="0" err="1"/>
              <a:t>core</a:t>
            </a:r>
            <a:r>
              <a:rPr lang="sk-SK" dirty="0"/>
              <a:t> vrstvy kde sú smerované do cieľového zariadenia</a:t>
            </a:r>
          </a:p>
          <a:p>
            <a:r>
              <a:rPr lang="sk-SK" i="1" dirty="0"/>
              <a:t>Jadrová vrstva – </a:t>
            </a:r>
            <a:r>
              <a:rPr lang="sk-SK" dirty="0"/>
              <a:t>je to vlastne chrbtica  vnútornej siete. Zhromažďuje dáta zo všetkých zariadení distribučnej siete a </a:t>
            </a:r>
            <a:r>
              <a:rPr lang="sk-SK" dirty="0" err="1"/>
              <a:t>preposiela</a:t>
            </a:r>
            <a:r>
              <a:rPr lang="sk-SK" dirty="0"/>
              <a:t> ďalej.</a:t>
            </a:r>
            <a:endParaRPr lang="sk-SK" i="1" dirty="0"/>
          </a:p>
          <a:p>
            <a:endParaRPr lang="sk-SK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2400" b="1" dirty="0" err="1"/>
              <a:t>Agregácia</a:t>
            </a:r>
            <a:r>
              <a:rPr lang="sk-SK" sz="2400" b="1" dirty="0"/>
              <a:t> linky </a:t>
            </a:r>
            <a:r>
              <a:rPr lang="sk-SK" sz="2400" dirty="0"/>
              <a:t> - spojenie viacerých portov kvôli väčšej rýchlosti</a:t>
            </a:r>
          </a:p>
          <a:p>
            <a:pPr>
              <a:buNone/>
            </a:pPr>
            <a:endParaRPr lang="sk-SK" sz="2400" dirty="0"/>
          </a:p>
          <a:p>
            <a:pPr>
              <a:buNone/>
            </a:pPr>
            <a:endParaRPr lang="sk-SK" sz="2400" b="1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7F42-F95D-4A5D-9F42-6822E9F3E83A}" type="slidenum">
              <a:rPr lang="sk-SK" smtClean="0"/>
              <a:pPr/>
              <a:t>5</a:t>
            </a:fld>
            <a:endParaRPr lang="sk-SK"/>
          </a:p>
        </p:txBody>
      </p:sp>
      <p:pic>
        <p:nvPicPr>
          <p:cNvPr id="5" name="Obrázok 4" descr="agregacion lin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2276872"/>
            <a:ext cx="7892861" cy="324036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Bezpečnosť na </a:t>
            </a:r>
            <a:r>
              <a:rPr lang="sk-SK" dirty="0" err="1"/>
              <a:t>switchi</a:t>
            </a:r>
            <a:endParaRPr lang="sk-SK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08112"/>
          </a:xfrm>
        </p:spPr>
        <p:txBody>
          <a:bodyPr>
            <a:normAutofit/>
          </a:bodyPr>
          <a:lstStyle/>
          <a:p>
            <a:r>
              <a:rPr lang="sk-SK" dirty="0"/>
              <a:t>Útoky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1340768"/>
            <a:ext cx="8496944" cy="496855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sk-SK" sz="2400" b="1" dirty="0"/>
              <a:t>MAC </a:t>
            </a:r>
            <a:r>
              <a:rPr lang="sk-SK" sz="2400" b="1" dirty="0" err="1"/>
              <a:t>address</a:t>
            </a:r>
            <a:r>
              <a:rPr lang="sk-SK" sz="2400" b="1" dirty="0"/>
              <a:t> </a:t>
            </a:r>
            <a:r>
              <a:rPr lang="sk-SK" sz="2400" b="1" dirty="0" err="1"/>
              <a:t>flooding</a:t>
            </a:r>
            <a:endParaRPr lang="sk-SK" sz="2400" b="1" dirty="0"/>
          </a:p>
          <a:p>
            <a:pPr marL="0" algn="just">
              <a:buNone/>
            </a:pPr>
            <a:r>
              <a:rPr lang="sk-SK" sz="2400" dirty="0"/>
              <a:t>Veľkosť MAC tabuľky je obmedzená a z toho vyplýva princíp tohto útoku. Pokiaľ tabuľka obsahuje MAC adresy všetkých uzlov v sieti, tak konkrétnu komunikáciu „počuje“ len odosielateľ a </a:t>
            </a:r>
            <a:r>
              <a:rPr lang="sk-SK" sz="2400" dirty="0" err="1"/>
              <a:t>prímateľ</a:t>
            </a:r>
            <a:r>
              <a:rPr lang="sk-SK" sz="2400" dirty="0"/>
              <a:t>. Ak </a:t>
            </a:r>
            <a:r>
              <a:rPr lang="sk-SK" sz="2400" dirty="0" err="1"/>
              <a:t>switch</a:t>
            </a:r>
            <a:r>
              <a:rPr lang="sk-SK" sz="2400" dirty="0"/>
              <a:t> vo svojej tabuľke nemá MAC adresu príjemcu , </a:t>
            </a:r>
            <a:r>
              <a:rPr lang="sk-SK" sz="2400" dirty="0" err="1"/>
              <a:t>predáva=prepúšťa</a:t>
            </a:r>
            <a:r>
              <a:rPr lang="sk-SK" sz="2400" dirty="0"/>
              <a:t> (</a:t>
            </a:r>
            <a:r>
              <a:rPr lang="sk-SK" sz="2400" dirty="0" err="1"/>
              <a:t>flood</a:t>
            </a:r>
            <a:r>
              <a:rPr lang="sk-SK" sz="2400" dirty="0"/>
              <a:t>) rámce na všetky porty, takže túto komunikáciu „počujú“ všetky pripojené stanice (stav nazývaný  „</a:t>
            </a:r>
            <a:r>
              <a:rPr lang="sk-SK" sz="2400" dirty="0" err="1"/>
              <a:t>fail-open</a:t>
            </a:r>
            <a:r>
              <a:rPr lang="sk-SK" sz="2400" dirty="0"/>
              <a:t> </a:t>
            </a:r>
            <a:r>
              <a:rPr lang="sk-SK" sz="2400" dirty="0" err="1"/>
              <a:t>mode</a:t>
            </a:r>
            <a:r>
              <a:rPr lang="sk-SK" sz="2400" dirty="0"/>
              <a:t>“).</a:t>
            </a:r>
          </a:p>
          <a:p>
            <a:pPr marL="0" algn="just">
              <a:buNone/>
            </a:pPr>
            <a:r>
              <a:rPr lang="sk-SK" sz="2400" dirty="0"/>
              <a:t>Základu útoku je zaplniť MAC tabuľku nezmyselnými MAC adresami.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F7567-4629-40D0-8C8C-236B4358D1C8}" type="slidenum">
              <a:rPr lang="sk-SK" smtClean="0"/>
              <a:pPr/>
              <a:t>51</a:t>
            </a:fld>
            <a:endParaRPr lang="sk-SK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MAC </a:t>
            </a:r>
            <a:r>
              <a:rPr lang="sk-SK" dirty="0" err="1"/>
              <a:t>address</a:t>
            </a:r>
            <a:r>
              <a:rPr lang="sk-SK" dirty="0"/>
              <a:t> </a:t>
            </a:r>
            <a:r>
              <a:rPr lang="sk-SK" dirty="0" err="1"/>
              <a:t>flooding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Útočník posiela na </a:t>
            </a:r>
            <a:r>
              <a:rPr lang="sk-SK" dirty="0" err="1"/>
              <a:t>switch</a:t>
            </a:r>
            <a:r>
              <a:rPr lang="sk-SK" dirty="0"/>
              <a:t> </a:t>
            </a:r>
            <a:r>
              <a:rPr lang="sk-SK" dirty="0" err="1"/>
              <a:t>pakety</a:t>
            </a:r>
            <a:r>
              <a:rPr lang="sk-SK" dirty="0"/>
              <a:t> s náhodnými </a:t>
            </a:r>
            <a:r>
              <a:rPr lang="sk-SK" dirty="0" err="1"/>
              <a:t>src</a:t>
            </a:r>
            <a:r>
              <a:rPr lang="sk-SK" dirty="0"/>
              <a:t> a </a:t>
            </a:r>
            <a:r>
              <a:rPr lang="sk-SK" dirty="0" err="1"/>
              <a:t>dst</a:t>
            </a:r>
            <a:r>
              <a:rPr lang="sk-SK" dirty="0"/>
              <a:t> MAC adresami, až kým zaplní MAC tabuľku, ktorá má obmedzenú veľkosť</a:t>
            </a:r>
          </a:p>
          <a:p>
            <a:r>
              <a:rPr lang="sk-SK" dirty="0"/>
              <a:t>Vtedy začne </a:t>
            </a:r>
            <a:r>
              <a:rPr lang="sk-SK" dirty="0" err="1"/>
              <a:t>switch</a:t>
            </a:r>
            <a:r>
              <a:rPr lang="sk-SK" dirty="0"/>
              <a:t> fungovať ako hub a </a:t>
            </a:r>
            <a:r>
              <a:rPr lang="sk-SK" dirty="0" err="1"/>
              <a:t>broadcastuje</a:t>
            </a:r>
            <a:r>
              <a:rPr lang="sk-SK" dirty="0"/>
              <a:t> rámce na všetky porty (</a:t>
            </a:r>
            <a:r>
              <a:rPr lang="sk-SK" dirty="0" err="1"/>
              <a:t>flood</a:t>
            </a:r>
            <a:r>
              <a:rPr lang="sk-SK" dirty="0"/>
              <a:t>)</a:t>
            </a:r>
          </a:p>
          <a:p>
            <a:r>
              <a:rPr lang="sk-SK" dirty="0"/>
              <a:t>Útočník pripojený na niektorý port </a:t>
            </a:r>
            <a:r>
              <a:rPr lang="sk-SK" dirty="0" err="1"/>
              <a:t>switcha</a:t>
            </a:r>
            <a:r>
              <a:rPr lang="sk-SK" dirty="0"/>
              <a:t> vidí celú prevádzku siete</a:t>
            </a:r>
          </a:p>
          <a:p>
            <a:r>
              <a:rPr lang="sk-SK" dirty="0"/>
              <a:t>Ochrana – port </a:t>
            </a:r>
            <a:r>
              <a:rPr lang="sk-SK" dirty="0" err="1"/>
              <a:t>security</a:t>
            </a:r>
            <a:endParaRPr lang="sk-SK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DHCP ataky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k-SK" sz="3900" b="1" dirty="0"/>
              <a:t>DHCP </a:t>
            </a:r>
            <a:r>
              <a:rPr lang="sk-SK" sz="3900" b="1" dirty="0" err="1"/>
              <a:t>spoofing</a:t>
            </a:r>
            <a:r>
              <a:rPr lang="sk-SK" sz="3900" b="1" dirty="0"/>
              <a:t>  (maskovanie totožnosti)</a:t>
            </a:r>
          </a:p>
          <a:p>
            <a:r>
              <a:rPr lang="sk-SK" dirty="0"/>
              <a:t>Princíp útoku je dostať sa medzi stanicu a jej </a:t>
            </a:r>
            <a:r>
              <a:rPr lang="sk-SK" dirty="0" err="1"/>
              <a:t>východziu</a:t>
            </a:r>
            <a:r>
              <a:rPr lang="sk-SK" dirty="0"/>
              <a:t> bránu, na čo môže slúžiť DHCP server</a:t>
            </a:r>
          </a:p>
          <a:p>
            <a:r>
              <a:rPr lang="sk-SK" dirty="0"/>
              <a:t>Stanica požiada o IP adresu z DHCP servera, ale miesto legitímnej IP adresy, dostane odpoveď od DHCP servera útočníka na jeho PC</a:t>
            </a:r>
          </a:p>
          <a:p>
            <a:r>
              <a:rPr lang="sk-SK" sz="3900" b="1" dirty="0"/>
              <a:t>DHCP </a:t>
            </a:r>
            <a:r>
              <a:rPr lang="sk-SK" sz="3900" b="1" dirty="0" err="1"/>
              <a:t>starvation</a:t>
            </a:r>
            <a:r>
              <a:rPr lang="sk-SK" sz="3900" b="1" dirty="0"/>
              <a:t> </a:t>
            </a:r>
            <a:r>
              <a:rPr lang="sk-SK" sz="3900" b="1" dirty="0" err="1"/>
              <a:t>attack</a:t>
            </a:r>
            <a:r>
              <a:rPr lang="sk-SK" sz="3900" b="1" dirty="0"/>
              <a:t> (</a:t>
            </a:r>
            <a:r>
              <a:rPr lang="sk-SK" sz="3900" b="1" dirty="0" err="1"/>
              <a:t>DoS</a:t>
            </a:r>
            <a:r>
              <a:rPr lang="sk-SK" sz="3900" b="1" dirty="0"/>
              <a:t>)</a:t>
            </a:r>
          </a:p>
          <a:p>
            <a:r>
              <a:rPr lang="sk-SK" dirty="0"/>
              <a:t>„vyčerpanie IP adries“ – </a:t>
            </a:r>
            <a:r>
              <a:rPr lang="sk-SK" dirty="0" err="1"/>
              <a:t>utočník</a:t>
            </a:r>
            <a:r>
              <a:rPr lang="sk-SK" dirty="0"/>
              <a:t> pošle veľa požiadaviek na IP adresu, vyčerpá daný rozsah IP adries</a:t>
            </a:r>
          </a:p>
          <a:p>
            <a:r>
              <a:rPr lang="sk-SK" dirty="0"/>
              <a:t>Ochrana – port </a:t>
            </a:r>
            <a:r>
              <a:rPr lang="sk-SK" dirty="0" err="1"/>
              <a:t>security</a:t>
            </a:r>
            <a:r>
              <a:rPr lang="sk-SK" dirty="0"/>
              <a:t>,  DHCP </a:t>
            </a:r>
            <a:r>
              <a:rPr lang="sk-SK" dirty="0" err="1"/>
              <a:t>snooping</a:t>
            </a:r>
            <a:r>
              <a:rPr lang="sk-SK" dirty="0"/>
              <a:t> – nastavenie dôveryhodnosti portov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DHCP </a:t>
            </a:r>
            <a:r>
              <a:rPr lang="sk-SK" dirty="0" err="1"/>
              <a:t>snooping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Určuje, ktoré porty </a:t>
            </a:r>
            <a:r>
              <a:rPr lang="sk-SK" dirty="0" err="1"/>
              <a:t>switcha</a:t>
            </a:r>
            <a:r>
              <a:rPr lang="sk-SK" dirty="0"/>
              <a:t> môžu odpovedať na DHCP </a:t>
            </a:r>
            <a:r>
              <a:rPr lang="sk-SK" dirty="0" err="1"/>
              <a:t>requesty</a:t>
            </a:r>
            <a:endParaRPr lang="sk-SK" dirty="0"/>
          </a:p>
          <a:p>
            <a:r>
              <a:rPr lang="sk-SK" dirty="0"/>
              <a:t>Tie sú označené ako </a:t>
            </a:r>
            <a:r>
              <a:rPr lang="sk-SK" b="1" dirty="0" err="1"/>
              <a:t>trusted</a:t>
            </a:r>
            <a:r>
              <a:rPr lang="sk-SK" dirty="0"/>
              <a:t>, ostatné sú </a:t>
            </a:r>
            <a:r>
              <a:rPr lang="sk-SK" dirty="0" err="1"/>
              <a:t>untrusted</a:t>
            </a:r>
            <a:endParaRPr lang="sk-SK" dirty="0"/>
          </a:p>
          <a:p>
            <a:r>
              <a:rPr lang="sk-SK" dirty="0" err="1"/>
              <a:t>Trusted</a:t>
            </a:r>
            <a:r>
              <a:rPr lang="sk-SK" dirty="0"/>
              <a:t> port vedie k DHCP serveru</a:t>
            </a:r>
          </a:p>
          <a:p>
            <a:r>
              <a:rPr lang="sk-SK" dirty="0"/>
              <a:t>Cez </a:t>
            </a:r>
            <a:r>
              <a:rPr lang="sk-SK" dirty="0" err="1"/>
              <a:t>untrusted</a:t>
            </a:r>
            <a:r>
              <a:rPr lang="sk-SK" dirty="0"/>
              <a:t> porty nemôže ísť DHCP </a:t>
            </a:r>
            <a:r>
              <a:rPr lang="sk-SK" dirty="0" err="1"/>
              <a:t>response</a:t>
            </a:r>
            <a:r>
              <a:rPr lang="sk-SK" dirty="0"/>
              <a:t>, pretože na ne nemôže byť pripojený „pravý“ DHCP server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764704"/>
            <a:ext cx="4810274" cy="5374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CDP ataky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Cisco zariadenia majú </a:t>
            </a:r>
            <a:r>
              <a:rPr lang="sk-SK" dirty="0" err="1"/>
              <a:t>defaultne</a:t>
            </a:r>
            <a:r>
              <a:rPr lang="sk-SK" dirty="0"/>
              <a:t> zapnutý na portoch protokol CDP</a:t>
            </a:r>
          </a:p>
          <a:p>
            <a:r>
              <a:rPr lang="sk-SK" dirty="0"/>
              <a:t>Pomocou neho si vymieňajú informácie o HW a SW zariadení</a:t>
            </a:r>
          </a:p>
          <a:p>
            <a:r>
              <a:rPr lang="sk-SK" dirty="0"/>
              <a:t>Tieto informácie môžu byť využité útočníkom na </a:t>
            </a:r>
            <a:r>
              <a:rPr lang="sk-SK" dirty="0" err="1"/>
              <a:t>DoS</a:t>
            </a:r>
            <a:r>
              <a:rPr lang="sk-SK" dirty="0"/>
              <a:t> útok</a:t>
            </a:r>
          </a:p>
          <a:p>
            <a:r>
              <a:rPr lang="sk-SK" dirty="0"/>
              <a:t>Ochrana – vypnutie CDP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Telnet</a:t>
            </a:r>
            <a:r>
              <a:rPr lang="sk-SK" dirty="0"/>
              <a:t> ataky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Telnet</a:t>
            </a:r>
            <a:r>
              <a:rPr lang="sk-SK" dirty="0"/>
              <a:t> poskytuje nešifrovaný prenos</a:t>
            </a:r>
          </a:p>
          <a:p>
            <a:r>
              <a:rPr lang="sk-SK" dirty="0"/>
              <a:t>Napr. </a:t>
            </a:r>
            <a:r>
              <a:rPr lang="sk-SK" dirty="0" err="1"/>
              <a:t>Brute</a:t>
            </a:r>
            <a:r>
              <a:rPr lang="sk-SK" dirty="0"/>
              <a:t> </a:t>
            </a:r>
            <a:r>
              <a:rPr lang="sk-SK" dirty="0" err="1"/>
              <a:t>force</a:t>
            </a:r>
            <a:r>
              <a:rPr lang="sk-SK" dirty="0"/>
              <a:t> </a:t>
            </a:r>
            <a:r>
              <a:rPr lang="sk-SK" dirty="0" err="1"/>
              <a:t>password</a:t>
            </a:r>
            <a:r>
              <a:rPr lang="sk-SK" dirty="0"/>
              <a:t> </a:t>
            </a:r>
            <a:r>
              <a:rPr lang="sk-SK" dirty="0" err="1"/>
              <a:t>attack</a:t>
            </a:r>
            <a:endParaRPr lang="sk-SK" dirty="0"/>
          </a:p>
          <a:p>
            <a:r>
              <a:rPr lang="sk-SK" dirty="0"/>
              <a:t>Ochrana</a:t>
            </a:r>
          </a:p>
          <a:p>
            <a:pPr lvl="1"/>
            <a:r>
              <a:rPr lang="sk-SK" dirty="0"/>
              <a:t>používať silné heslá</a:t>
            </a:r>
          </a:p>
          <a:p>
            <a:pPr lvl="1"/>
            <a:r>
              <a:rPr lang="sk-SK" dirty="0"/>
              <a:t>často ich meniť</a:t>
            </a:r>
          </a:p>
          <a:p>
            <a:pPr lvl="1"/>
            <a:r>
              <a:rPr lang="sk-SK" dirty="0"/>
              <a:t>ochrániť </a:t>
            </a:r>
            <a:r>
              <a:rPr lang="sk-SK" dirty="0" err="1"/>
              <a:t>vty</a:t>
            </a:r>
            <a:r>
              <a:rPr lang="sk-SK" dirty="0"/>
              <a:t> linky pomocou ACL</a:t>
            </a:r>
          </a:p>
          <a:p>
            <a:pPr lvl="1"/>
            <a:r>
              <a:rPr lang="sk-SK" dirty="0"/>
              <a:t>používať šifrovaný prenos cez SSH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SSH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6792"/>
          </a:xfrm>
        </p:spPr>
        <p:txBody>
          <a:bodyPr/>
          <a:lstStyle/>
          <a:p>
            <a:r>
              <a:rPr lang="sk-SK" dirty="0"/>
              <a:t>Kryptovaná verzia </a:t>
            </a:r>
            <a:r>
              <a:rPr lang="sk-SK" dirty="0" err="1"/>
              <a:t>Telnetu</a:t>
            </a:r>
            <a:r>
              <a:rPr lang="sk-SK" dirty="0"/>
              <a:t>, ktorý prenáša dáta fulltextovo</a:t>
            </a:r>
          </a:p>
          <a:p>
            <a:r>
              <a:rPr lang="sk-SK" dirty="0"/>
              <a:t>Musí byť podporovaný </a:t>
            </a:r>
            <a:r>
              <a:rPr lang="sk-SK" dirty="0" err="1"/>
              <a:t>IOSom</a:t>
            </a:r>
            <a:r>
              <a:rPr lang="sk-SK" dirty="0"/>
              <a:t> („k9“)</a:t>
            </a:r>
          </a:p>
          <a:p>
            <a:endParaRPr lang="sk-SK" dirty="0"/>
          </a:p>
          <a:p>
            <a:endParaRPr lang="sk-SK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356992"/>
            <a:ext cx="7433084" cy="2112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188640"/>
            <a:ext cx="6372200" cy="6669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BlokTextu 3"/>
          <p:cNvSpPr txBox="1"/>
          <p:nvPr/>
        </p:nvSpPr>
        <p:spPr>
          <a:xfrm>
            <a:off x="0" y="2780928"/>
            <a:ext cx="2627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Konfigurácia doménového mena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0" y="3501008"/>
            <a:ext cx="262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Vygenerovanie kľúča</a:t>
            </a:r>
          </a:p>
        </p:txBody>
      </p:sp>
      <p:cxnSp>
        <p:nvCxnSpPr>
          <p:cNvPr id="7" name="Rovná spojovacia šípka 6"/>
          <p:cNvCxnSpPr>
            <a:stCxn id="4" idx="3"/>
          </p:cNvCxnSpPr>
          <p:nvPr/>
        </p:nvCxnSpPr>
        <p:spPr>
          <a:xfrm>
            <a:off x="2627784" y="3104094"/>
            <a:ext cx="504056" cy="180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ovacia šípka 8"/>
          <p:cNvCxnSpPr>
            <a:stCxn id="5" idx="3"/>
          </p:cNvCxnSpPr>
          <p:nvPr/>
        </p:nvCxnSpPr>
        <p:spPr>
          <a:xfrm flipV="1">
            <a:off x="2627784" y="3645024"/>
            <a:ext cx="576064" cy="40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lokTextu 9"/>
          <p:cNvSpPr txBox="1"/>
          <p:nvPr/>
        </p:nvSpPr>
        <p:spPr>
          <a:xfrm>
            <a:off x="0" y="4509120"/>
            <a:ext cx="27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Konfigurácia autentifikácie</a:t>
            </a:r>
          </a:p>
        </p:txBody>
      </p:sp>
      <p:cxnSp>
        <p:nvCxnSpPr>
          <p:cNvPr id="12" name="Rovná spojovacia šípka 11"/>
          <p:cNvCxnSpPr>
            <a:stCxn id="10" idx="3"/>
          </p:cNvCxnSpPr>
          <p:nvPr/>
        </p:nvCxnSpPr>
        <p:spPr>
          <a:xfrm>
            <a:off x="2771800" y="4693786"/>
            <a:ext cx="432048" cy="313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BlokTextu 13"/>
          <p:cNvSpPr txBox="1"/>
          <p:nvPr/>
        </p:nvSpPr>
        <p:spPr>
          <a:xfrm>
            <a:off x="0" y="4941168"/>
            <a:ext cx="27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Konfigurácia </a:t>
            </a:r>
            <a:r>
              <a:rPr lang="sk-SK" dirty="0" err="1"/>
              <a:t>vty</a:t>
            </a:r>
            <a:r>
              <a:rPr lang="sk-SK" dirty="0"/>
              <a:t> liniek, umožnia len SSH prenos</a:t>
            </a:r>
          </a:p>
        </p:txBody>
      </p:sp>
      <p:sp>
        <p:nvSpPr>
          <p:cNvPr id="15" name="BlokTextu 14"/>
          <p:cNvSpPr txBox="1"/>
          <p:nvPr/>
        </p:nvSpPr>
        <p:spPr>
          <a:xfrm>
            <a:off x="0" y="5661248"/>
            <a:ext cx="197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Zapnutie verzie 2</a:t>
            </a:r>
          </a:p>
        </p:txBody>
      </p:sp>
      <p:cxnSp>
        <p:nvCxnSpPr>
          <p:cNvPr id="17" name="Rovná spojovacia šípka 16"/>
          <p:cNvCxnSpPr/>
          <p:nvPr/>
        </p:nvCxnSpPr>
        <p:spPr>
          <a:xfrm flipV="1">
            <a:off x="2843808" y="5013176"/>
            <a:ext cx="36004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ovná spojovacia šípka 20"/>
          <p:cNvCxnSpPr/>
          <p:nvPr/>
        </p:nvCxnSpPr>
        <p:spPr>
          <a:xfrm>
            <a:off x="2555776" y="5877272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ovná spojovacia šípka 22"/>
          <p:cNvCxnSpPr>
            <a:stCxn id="14" idx="3"/>
          </p:cNvCxnSpPr>
          <p:nvPr/>
        </p:nvCxnSpPr>
        <p:spPr>
          <a:xfrm>
            <a:off x="2771800" y="5264334"/>
            <a:ext cx="432048" cy="324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pPr marL="0" algn="just">
              <a:buNone/>
            </a:pPr>
            <a:r>
              <a:rPr lang="sk-SK" sz="2400" b="1" dirty="0" err="1"/>
              <a:t>PoE</a:t>
            </a:r>
            <a:r>
              <a:rPr lang="sk-SK" sz="2400" b="1" dirty="0"/>
              <a:t> (</a:t>
            </a:r>
            <a:r>
              <a:rPr lang="sk-SK" sz="2400" b="1" dirty="0" err="1"/>
              <a:t>Power</a:t>
            </a:r>
            <a:r>
              <a:rPr lang="sk-SK" sz="2400" b="1" dirty="0"/>
              <a:t> over </a:t>
            </a:r>
            <a:r>
              <a:rPr lang="sk-SK" sz="2400" b="1" dirty="0" err="1"/>
              <a:t>Ethernet</a:t>
            </a:r>
            <a:r>
              <a:rPr lang="sk-SK" sz="2400" b="1" dirty="0"/>
              <a:t>) </a:t>
            </a:r>
            <a:r>
              <a:rPr lang="sk-SK" sz="2400" dirty="0"/>
              <a:t>–môžu využiť napr. IP telefóny a </a:t>
            </a:r>
            <a:r>
              <a:rPr lang="sk-SK" sz="2400" dirty="0" err="1"/>
              <a:t>wifi</a:t>
            </a:r>
            <a:r>
              <a:rPr lang="sk-SK" sz="2400" dirty="0"/>
              <a:t> AP. Je to veľmi efektívny spôsob.</a:t>
            </a:r>
          </a:p>
          <a:p>
            <a:pPr marL="0" algn="just">
              <a:buNone/>
            </a:pPr>
            <a:endParaRPr lang="sk-SK" sz="2400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7F42-F95D-4A5D-9F42-6822E9F3E83A}" type="slidenum">
              <a:rPr lang="sk-SK" smtClean="0"/>
              <a:pPr/>
              <a:t>6</a:t>
            </a:fld>
            <a:endParaRPr lang="sk-SK"/>
          </a:p>
        </p:txBody>
      </p:sp>
      <p:pic>
        <p:nvPicPr>
          <p:cNvPr id="5" name="Obrázok 4" descr="Po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3789040"/>
            <a:ext cx="5800725" cy="2790825"/>
          </a:xfrm>
          <a:prstGeom prst="rect">
            <a:avLst/>
          </a:prstGeom>
        </p:spPr>
      </p:pic>
      <p:pic>
        <p:nvPicPr>
          <p:cNvPr id="6" name="Obrázok 5" descr="PoE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95936" y="2636912"/>
            <a:ext cx="1830640" cy="1224136"/>
          </a:xfrm>
          <a:prstGeom prst="rect">
            <a:avLst/>
          </a:prstGeom>
        </p:spPr>
      </p:pic>
      <p:cxnSp>
        <p:nvCxnSpPr>
          <p:cNvPr id="8" name="Rovná spojnica 7"/>
          <p:cNvCxnSpPr>
            <a:endCxn id="6" idx="1"/>
          </p:cNvCxnSpPr>
          <p:nvPr/>
        </p:nvCxnSpPr>
        <p:spPr>
          <a:xfrm flipV="1">
            <a:off x="3491880" y="3248980"/>
            <a:ext cx="504056" cy="612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Obrázok 9" descr="PoE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84168" y="4437112"/>
            <a:ext cx="2171775" cy="1368152"/>
          </a:xfrm>
          <a:prstGeom prst="rect">
            <a:avLst/>
          </a:prstGeom>
        </p:spPr>
      </p:pic>
      <p:cxnSp>
        <p:nvCxnSpPr>
          <p:cNvPr id="12" name="Rovná spojnica 11"/>
          <p:cNvCxnSpPr>
            <a:endCxn id="10" idx="1"/>
          </p:cNvCxnSpPr>
          <p:nvPr/>
        </p:nvCxnSpPr>
        <p:spPr>
          <a:xfrm flipV="1">
            <a:off x="4644008" y="5121188"/>
            <a:ext cx="1440160" cy="252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Zabezpečenie nepoužívaných portov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Nepoužívané porty vypnúť</a:t>
            </a:r>
          </a:p>
          <a:p>
            <a:pPr>
              <a:buNone/>
            </a:pPr>
            <a:r>
              <a:rPr lang="sk-SK" dirty="0"/>
              <a:t>S(</a:t>
            </a:r>
            <a:r>
              <a:rPr lang="sk-SK" dirty="0" err="1"/>
              <a:t>config</a:t>
            </a:r>
            <a:r>
              <a:rPr lang="sk-SK" dirty="0"/>
              <a:t>)</a:t>
            </a:r>
            <a:r>
              <a:rPr lang="en-US" dirty="0"/>
              <a:t>#</a:t>
            </a:r>
            <a:r>
              <a:rPr lang="sk-SK" dirty="0"/>
              <a:t>	</a:t>
            </a:r>
            <a:r>
              <a:rPr lang="en-US" dirty="0"/>
              <a:t> </a:t>
            </a:r>
            <a:r>
              <a:rPr lang="sk-SK" dirty="0" err="1"/>
              <a:t>int</a:t>
            </a:r>
            <a:r>
              <a:rPr lang="sk-SK" dirty="0"/>
              <a:t> </a:t>
            </a:r>
            <a:r>
              <a:rPr lang="sk-SK" dirty="0" err="1"/>
              <a:t>fa</a:t>
            </a:r>
            <a:r>
              <a:rPr lang="sk-SK" dirty="0"/>
              <a:t> 0/1</a:t>
            </a:r>
          </a:p>
          <a:p>
            <a:pPr>
              <a:buNone/>
            </a:pPr>
            <a:r>
              <a:rPr lang="sk-SK" dirty="0"/>
              <a:t>S(</a:t>
            </a:r>
            <a:r>
              <a:rPr lang="sk-SK" dirty="0" err="1"/>
              <a:t>config</a:t>
            </a:r>
            <a:r>
              <a:rPr lang="sk-SK" dirty="0"/>
              <a:t> - </a:t>
            </a:r>
            <a:r>
              <a:rPr lang="sk-SK" dirty="0" err="1"/>
              <a:t>if</a:t>
            </a:r>
            <a:r>
              <a:rPr lang="sk-SK" dirty="0"/>
              <a:t>)</a:t>
            </a:r>
            <a:r>
              <a:rPr lang="en-US" dirty="0"/>
              <a:t>#</a:t>
            </a:r>
            <a:r>
              <a:rPr lang="sk-SK" dirty="0"/>
              <a:t>	</a:t>
            </a:r>
            <a:r>
              <a:rPr lang="sk-SK" dirty="0" err="1"/>
              <a:t>shutdown</a:t>
            </a:r>
            <a:endParaRPr lang="sk-SK" dirty="0"/>
          </a:p>
          <a:p>
            <a:pPr>
              <a:buNone/>
            </a:pPr>
            <a:endParaRPr lang="sk-SK" dirty="0"/>
          </a:p>
          <a:p>
            <a:r>
              <a:rPr lang="sk-SK" dirty="0"/>
              <a:t>Vieme vypnúť aj viac portov naraz:</a:t>
            </a:r>
          </a:p>
          <a:p>
            <a:pPr>
              <a:buNone/>
            </a:pPr>
            <a:r>
              <a:rPr lang="sk-SK" dirty="0"/>
              <a:t>S(</a:t>
            </a:r>
            <a:r>
              <a:rPr lang="sk-SK" dirty="0" err="1"/>
              <a:t>config</a:t>
            </a:r>
            <a:r>
              <a:rPr lang="sk-SK" dirty="0"/>
              <a:t>)</a:t>
            </a:r>
            <a:r>
              <a:rPr lang="en-US" dirty="0"/>
              <a:t>#</a:t>
            </a:r>
            <a:r>
              <a:rPr lang="sk-SK" dirty="0"/>
              <a:t>	</a:t>
            </a:r>
            <a:r>
              <a:rPr lang="en-US" dirty="0"/>
              <a:t> </a:t>
            </a:r>
            <a:r>
              <a:rPr lang="sk-SK" b="1" dirty="0" err="1"/>
              <a:t>interface</a:t>
            </a:r>
            <a:r>
              <a:rPr lang="sk-SK" b="1" dirty="0"/>
              <a:t> </a:t>
            </a:r>
            <a:r>
              <a:rPr lang="sk-SK" b="1" dirty="0" err="1"/>
              <a:t>range</a:t>
            </a:r>
            <a:r>
              <a:rPr lang="sk-SK" dirty="0"/>
              <a:t>  </a:t>
            </a:r>
            <a:r>
              <a:rPr lang="sk-SK" dirty="0" err="1"/>
              <a:t>fa</a:t>
            </a:r>
            <a:r>
              <a:rPr lang="sk-SK" dirty="0"/>
              <a:t> 0/1 - 8</a:t>
            </a:r>
          </a:p>
          <a:p>
            <a:pPr>
              <a:buNone/>
            </a:pPr>
            <a:r>
              <a:rPr lang="sk-SK" dirty="0"/>
              <a:t>S(</a:t>
            </a:r>
            <a:r>
              <a:rPr lang="sk-SK" dirty="0" err="1"/>
              <a:t>config</a:t>
            </a:r>
            <a:r>
              <a:rPr lang="sk-SK" dirty="0"/>
              <a:t> - </a:t>
            </a:r>
            <a:r>
              <a:rPr lang="sk-SK" dirty="0" err="1"/>
              <a:t>if</a:t>
            </a:r>
            <a:r>
              <a:rPr lang="sk-SK" dirty="0"/>
              <a:t>)</a:t>
            </a:r>
            <a:r>
              <a:rPr lang="en-US" dirty="0"/>
              <a:t>#</a:t>
            </a:r>
            <a:r>
              <a:rPr lang="sk-SK" dirty="0"/>
              <a:t>	</a:t>
            </a:r>
            <a:r>
              <a:rPr lang="sk-SK" dirty="0" err="1"/>
              <a:t>shutdown</a:t>
            </a:r>
            <a:endParaRPr lang="sk-SK" dirty="0"/>
          </a:p>
          <a:p>
            <a:endParaRPr lang="sk-SK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Zabezpečenia portu – port </a:t>
            </a:r>
            <a:r>
              <a:rPr lang="sk-SK" dirty="0" err="1"/>
              <a:t>security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997152"/>
          </a:xfrm>
        </p:spPr>
        <p:txBody>
          <a:bodyPr>
            <a:normAutofit fontScale="925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sk-SK" sz="3200" dirty="0"/>
              <a:t>Zapína sa príkazom: </a:t>
            </a:r>
          </a:p>
          <a:p>
            <a:pPr marL="342900" lvl="1" indent="-342900">
              <a:buNone/>
            </a:pPr>
            <a:r>
              <a:rPr lang="sk-SK" sz="3500" dirty="0"/>
              <a:t>	</a:t>
            </a:r>
            <a:r>
              <a:rPr lang="sk-SK" sz="3200" dirty="0"/>
              <a:t>S (</a:t>
            </a:r>
            <a:r>
              <a:rPr lang="sk-SK" sz="3200" dirty="0" err="1"/>
              <a:t>config-if</a:t>
            </a:r>
            <a:r>
              <a:rPr lang="en-US" sz="3200" dirty="0"/>
              <a:t>)#</a:t>
            </a:r>
            <a:r>
              <a:rPr lang="en-US" sz="3200" b="1" dirty="0" err="1"/>
              <a:t>switchport</a:t>
            </a:r>
            <a:r>
              <a:rPr lang="en-US" sz="3200" b="1" dirty="0"/>
              <a:t> port-</a:t>
            </a:r>
            <a:r>
              <a:rPr lang="en-US" sz="3200" b="1" dirty="0" err="1"/>
              <a:t>securit</a:t>
            </a:r>
            <a:r>
              <a:rPr lang="sk-SK" sz="3200" b="1" dirty="0"/>
              <a:t>y</a:t>
            </a:r>
            <a:r>
              <a:rPr lang="en-US" sz="3200" b="1" dirty="0"/>
              <a:t> </a:t>
            </a:r>
            <a:endParaRPr lang="sk-SK" sz="3200" b="1" dirty="0"/>
          </a:p>
          <a:p>
            <a:r>
              <a:rPr lang="sk-SK" dirty="0"/>
              <a:t>Môžeme definovať MAC adresu, skupinu MAC adries alebo maximálny počet MAC adries povolených na danom porte</a:t>
            </a:r>
          </a:p>
          <a:p>
            <a:r>
              <a:rPr lang="sk-SK" dirty="0"/>
              <a:t>Môžeme definovať, ako bude port reagovať na pripojenie neautorizovanej MAC adresy</a:t>
            </a:r>
          </a:p>
          <a:p>
            <a:r>
              <a:rPr lang="sk-SK" dirty="0"/>
              <a:t>Bezpečné MAC adresy môžu byť získané:</a:t>
            </a:r>
          </a:p>
          <a:p>
            <a:pPr lvl="1">
              <a:buFont typeface="Courier New" pitchFamily="49" charset="0"/>
              <a:buChar char="o"/>
            </a:pPr>
            <a:r>
              <a:rPr lang="sk-SK" dirty="0"/>
              <a:t>Staticky</a:t>
            </a:r>
          </a:p>
          <a:p>
            <a:pPr lvl="1">
              <a:buFont typeface="Courier New" pitchFamily="49" charset="0"/>
              <a:buChar char="o"/>
            </a:pPr>
            <a:r>
              <a:rPr lang="sk-SK" dirty="0"/>
              <a:t>Dynamicky </a:t>
            </a:r>
          </a:p>
          <a:p>
            <a:pPr lvl="1">
              <a:buFont typeface="Courier New" pitchFamily="49" charset="0"/>
              <a:buChar char="o"/>
            </a:pPr>
            <a:r>
              <a:rPr lang="sk-SK" dirty="0" err="1"/>
              <a:t>Sticky</a:t>
            </a:r>
            <a:endParaRPr lang="sk-SK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Statické bezpečné adresy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2764904"/>
          </a:xfrm>
        </p:spPr>
        <p:txBody>
          <a:bodyPr/>
          <a:lstStyle/>
          <a:p>
            <a:r>
              <a:rPr lang="sk-SK" dirty="0"/>
              <a:t>Konfigurované príkazom:</a:t>
            </a:r>
          </a:p>
          <a:p>
            <a:pPr>
              <a:buNone/>
            </a:pPr>
            <a:r>
              <a:rPr lang="sk-SK" dirty="0"/>
              <a:t>	</a:t>
            </a:r>
            <a:r>
              <a:rPr lang="sk-SK" dirty="0" err="1"/>
              <a:t>Switch</a:t>
            </a:r>
            <a:r>
              <a:rPr lang="sk-SK" dirty="0"/>
              <a:t>(</a:t>
            </a:r>
            <a:r>
              <a:rPr lang="sk-SK" dirty="0" err="1"/>
              <a:t>config-if</a:t>
            </a:r>
            <a:r>
              <a:rPr lang="en-US" dirty="0"/>
              <a:t>)#</a:t>
            </a:r>
            <a:r>
              <a:rPr lang="en-US" b="1" dirty="0" err="1"/>
              <a:t>switchport</a:t>
            </a:r>
            <a:r>
              <a:rPr lang="en-US" b="1" dirty="0"/>
              <a:t> port-security </a:t>
            </a:r>
            <a:r>
              <a:rPr lang="en-US" b="1" dirty="0" err="1"/>
              <a:t>mac</a:t>
            </a:r>
            <a:r>
              <a:rPr lang="en-US" b="1" dirty="0"/>
              <a:t>-address </a:t>
            </a:r>
            <a:r>
              <a:rPr lang="en-US" dirty="0" err="1"/>
              <a:t>mac_adresa</a:t>
            </a:r>
            <a:endParaRPr lang="sk-SK" dirty="0"/>
          </a:p>
          <a:p>
            <a:pPr>
              <a:buNone/>
            </a:pPr>
            <a:r>
              <a:rPr lang="sk-SK" dirty="0"/>
              <a:t>Táto MAC adresa sa pridá do MAC tabuľky a uloží sa do </a:t>
            </a:r>
            <a:r>
              <a:rPr lang="sk-SK" dirty="0" err="1"/>
              <a:t>running-configu</a:t>
            </a:r>
            <a:endParaRPr lang="sk-SK" dirty="0"/>
          </a:p>
          <a:p>
            <a:pPr>
              <a:buNone/>
            </a:pPr>
            <a:endParaRPr lang="sk-SK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611560" y="39330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Dynamické bezpečné adresy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467544" y="4941168"/>
            <a:ext cx="90980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k-SK" sz="3200" dirty="0" err="1"/>
              <a:t>Switch</a:t>
            </a:r>
            <a:r>
              <a:rPr lang="sk-SK" sz="3200" dirty="0"/>
              <a:t> sa ich dynamicky naučí a uloží do MAC    tabuľky</a:t>
            </a:r>
          </a:p>
          <a:p>
            <a:pPr>
              <a:buFont typeface="Arial" pitchFamily="34" charset="0"/>
              <a:buChar char="•"/>
            </a:pPr>
            <a:r>
              <a:rPr lang="sk-SK" sz="3200" dirty="0"/>
              <a:t>Pri reštarte </a:t>
            </a:r>
            <a:r>
              <a:rPr lang="sk-SK" sz="3200" dirty="0" err="1"/>
              <a:t>switcha</a:t>
            </a:r>
            <a:r>
              <a:rPr lang="sk-SK" sz="3200" dirty="0"/>
              <a:t> sa vymažú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MAC </a:t>
            </a:r>
            <a:r>
              <a:rPr lang="sk-SK" dirty="0" err="1"/>
              <a:t>address</a:t>
            </a:r>
            <a:r>
              <a:rPr lang="sk-SK" dirty="0"/>
              <a:t> </a:t>
            </a:r>
            <a:r>
              <a:rPr lang="sk-SK" dirty="0" err="1"/>
              <a:t>sticky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k-SK" dirty="0"/>
              <a:t>Sú naučené dynamicky, ale sú uložené nielen do MAC tabuľky, ale aj do </a:t>
            </a:r>
            <a:r>
              <a:rPr lang="sk-SK" dirty="0" err="1"/>
              <a:t>running</a:t>
            </a:r>
            <a:r>
              <a:rPr lang="sk-SK" dirty="0"/>
              <a:t> – </a:t>
            </a:r>
            <a:r>
              <a:rPr lang="sk-SK" dirty="0" err="1"/>
              <a:t>configu</a:t>
            </a:r>
            <a:endParaRPr lang="sk-SK" dirty="0"/>
          </a:p>
          <a:p>
            <a:pPr>
              <a:buNone/>
            </a:pPr>
            <a:r>
              <a:rPr lang="sk-SK" dirty="0" err="1"/>
              <a:t>Switch</a:t>
            </a:r>
            <a:r>
              <a:rPr lang="sk-SK" dirty="0"/>
              <a:t>(</a:t>
            </a:r>
            <a:r>
              <a:rPr lang="sk-SK" dirty="0" err="1"/>
              <a:t>config-if</a:t>
            </a:r>
            <a:r>
              <a:rPr lang="sk-SK" dirty="0"/>
              <a:t>)</a:t>
            </a:r>
            <a:r>
              <a:rPr lang="en-US" dirty="0"/>
              <a:t>#</a:t>
            </a:r>
            <a:r>
              <a:rPr lang="sk-SK" b="1" dirty="0" err="1"/>
              <a:t>switchport</a:t>
            </a:r>
            <a:r>
              <a:rPr lang="sk-SK" b="1" dirty="0"/>
              <a:t> </a:t>
            </a:r>
            <a:r>
              <a:rPr lang="sk-SK" b="1" dirty="0" err="1"/>
              <a:t>port-security</a:t>
            </a:r>
            <a:r>
              <a:rPr lang="sk-SK" b="1" dirty="0"/>
              <a:t> </a:t>
            </a:r>
            <a:r>
              <a:rPr lang="sk-SK" b="1" dirty="0" err="1"/>
              <a:t>mac-address</a:t>
            </a:r>
            <a:r>
              <a:rPr lang="sk-SK" b="1" dirty="0"/>
              <a:t> </a:t>
            </a:r>
            <a:r>
              <a:rPr lang="sk-SK" b="1" dirty="0" err="1"/>
              <a:t>sticky</a:t>
            </a:r>
            <a:endParaRPr lang="sk-SK" b="1" dirty="0"/>
          </a:p>
          <a:p>
            <a:r>
              <a:rPr lang="sk-SK" dirty="0"/>
              <a:t>Po zadaní tohto príkazu sa všetky dynamické MAC adresy zmenia na </a:t>
            </a:r>
            <a:r>
              <a:rPr lang="sk-SK" dirty="0" err="1"/>
              <a:t>sticky</a:t>
            </a:r>
            <a:r>
              <a:rPr lang="sk-SK" dirty="0"/>
              <a:t> ( aj tie, ktoré boli naučené pred zadaním príkazu)</a:t>
            </a:r>
          </a:p>
          <a:p>
            <a:r>
              <a:rPr lang="sk-SK" dirty="0"/>
              <a:t>Po „odlepení“ príkazom </a:t>
            </a:r>
          </a:p>
          <a:p>
            <a:pPr>
              <a:buNone/>
            </a:pPr>
            <a:r>
              <a:rPr lang="sk-SK" dirty="0" err="1"/>
              <a:t>Switch</a:t>
            </a:r>
            <a:r>
              <a:rPr lang="sk-SK" dirty="0"/>
              <a:t>(</a:t>
            </a:r>
            <a:r>
              <a:rPr lang="sk-SK" dirty="0" err="1"/>
              <a:t>config-if</a:t>
            </a:r>
            <a:r>
              <a:rPr lang="sk-SK" dirty="0"/>
              <a:t>)</a:t>
            </a:r>
            <a:r>
              <a:rPr lang="en-US" dirty="0"/>
              <a:t>#</a:t>
            </a:r>
            <a:r>
              <a:rPr lang="sk-SK" b="1" dirty="0"/>
              <a:t>no</a:t>
            </a:r>
            <a:r>
              <a:rPr lang="sk-SK" dirty="0"/>
              <a:t> </a:t>
            </a:r>
            <a:r>
              <a:rPr lang="sk-SK" b="1" dirty="0" err="1"/>
              <a:t>switchport</a:t>
            </a:r>
            <a:r>
              <a:rPr lang="sk-SK" b="1" dirty="0"/>
              <a:t> </a:t>
            </a:r>
            <a:r>
              <a:rPr lang="sk-SK" b="1" dirty="0" err="1"/>
              <a:t>port-security</a:t>
            </a:r>
            <a:r>
              <a:rPr lang="sk-SK" b="1" dirty="0"/>
              <a:t> </a:t>
            </a:r>
            <a:r>
              <a:rPr lang="sk-SK" b="1" dirty="0" err="1"/>
              <a:t>mac-address</a:t>
            </a:r>
            <a:r>
              <a:rPr lang="sk-SK" b="1" dirty="0"/>
              <a:t> </a:t>
            </a:r>
            <a:r>
              <a:rPr lang="sk-SK" b="1" dirty="0" err="1"/>
              <a:t>sticky</a:t>
            </a:r>
            <a:r>
              <a:rPr lang="sk-SK" b="1" dirty="0"/>
              <a:t> </a:t>
            </a:r>
          </a:p>
          <a:p>
            <a:pPr>
              <a:buNone/>
            </a:pPr>
            <a:r>
              <a:rPr lang="sk-SK" dirty="0"/>
              <a:t>     sú všetky </a:t>
            </a:r>
            <a:r>
              <a:rPr lang="sk-SK" dirty="0" err="1"/>
              <a:t>sticky</a:t>
            </a:r>
            <a:r>
              <a:rPr lang="sk-SK" dirty="0"/>
              <a:t> adresy vymazané z </a:t>
            </a:r>
            <a:r>
              <a:rPr lang="sk-SK" dirty="0" err="1"/>
              <a:t>running</a:t>
            </a:r>
            <a:r>
              <a:rPr lang="sk-SK" dirty="0"/>
              <a:t> – </a:t>
            </a:r>
            <a:r>
              <a:rPr lang="sk-SK" dirty="0" err="1"/>
              <a:t>configu</a:t>
            </a:r>
            <a:r>
              <a:rPr lang="sk-SK" dirty="0"/>
              <a:t>, ale v MAC tabuľke zostávajú ( zmenia sa na </a:t>
            </a:r>
            <a:r>
              <a:rPr lang="sk-SK" dirty="0" err="1"/>
              <a:t>dynamic</a:t>
            </a:r>
            <a:r>
              <a:rPr lang="sk-SK" dirty="0"/>
              <a:t>)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err="1"/>
              <a:t>Violation</a:t>
            </a:r>
            <a:r>
              <a:rPr lang="sk-SK" dirty="0"/>
              <a:t> </a:t>
            </a:r>
            <a:r>
              <a:rPr lang="sk-SK" dirty="0" err="1"/>
              <a:t>mode</a:t>
            </a:r>
            <a:r>
              <a:rPr lang="sk-SK" dirty="0"/>
              <a:t> – činnosť po pripojení </a:t>
            </a:r>
            <a:r>
              <a:rPr lang="sk-SK" dirty="0" err="1"/>
              <a:t>non-secure</a:t>
            </a:r>
            <a:r>
              <a:rPr lang="sk-SK" dirty="0"/>
              <a:t> MAC adresy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3"/>
          </a:xfrm>
        </p:spPr>
        <p:txBody>
          <a:bodyPr>
            <a:normAutofit fontScale="92500" lnSpcReduction="20000"/>
          </a:bodyPr>
          <a:lstStyle/>
          <a:p>
            <a:r>
              <a:rPr lang="sk-SK" dirty="0"/>
              <a:t>S (</a:t>
            </a:r>
            <a:r>
              <a:rPr lang="sk-SK" dirty="0" err="1"/>
              <a:t>config-if</a:t>
            </a:r>
            <a:r>
              <a:rPr lang="sk-SK" dirty="0"/>
              <a:t>)</a:t>
            </a:r>
            <a:r>
              <a:rPr lang="en-US" dirty="0"/>
              <a:t>#</a:t>
            </a:r>
            <a:r>
              <a:rPr lang="sk-SK" b="1" dirty="0" err="1"/>
              <a:t>switchport</a:t>
            </a:r>
            <a:r>
              <a:rPr lang="sk-SK" b="1" dirty="0"/>
              <a:t> </a:t>
            </a:r>
            <a:r>
              <a:rPr lang="sk-SK" b="1" dirty="0" err="1"/>
              <a:t>port-security</a:t>
            </a:r>
            <a:r>
              <a:rPr lang="sk-SK" b="1" dirty="0"/>
              <a:t> </a:t>
            </a:r>
            <a:r>
              <a:rPr lang="sk-SK" b="1" dirty="0" err="1"/>
              <a:t>violation</a:t>
            </a:r>
            <a:r>
              <a:rPr lang="sk-SK" b="1" dirty="0"/>
              <a:t> .............</a:t>
            </a:r>
            <a:endParaRPr lang="sk-SK" dirty="0"/>
          </a:p>
          <a:p>
            <a:r>
              <a:rPr lang="sk-SK" dirty="0" err="1"/>
              <a:t>protect</a:t>
            </a:r>
            <a:r>
              <a:rPr lang="sk-SK" dirty="0"/>
              <a:t> – zariadenie s non – </a:t>
            </a:r>
            <a:r>
              <a:rPr lang="sk-SK" dirty="0" err="1"/>
              <a:t>secure</a:t>
            </a:r>
            <a:r>
              <a:rPr lang="sk-SK" dirty="0"/>
              <a:t> adresou nepripojí, nikde o tom nezanechá záznam</a:t>
            </a:r>
          </a:p>
          <a:p>
            <a:r>
              <a:rPr lang="sk-SK" dirty="0" err="1"/>
              <a:t>restrict</a:t>
            </a:r>
            <a:r>
              <a:rPr lang="sk-SK" dirty="0"/>
              <a:t> – zariadenie nepripojí, ale pokus sa zaznamená do logu. Počet pokusov sa ráta.</a:t>
            </a:r>
          </a:p>
          <a:p>
            <a:r>
              <a:rPr lang="sk-SK" dirty="0" err="1"/>
              <a:t>shutdown</a:t>
            </a:r>
            <a:r>
              <a:rPr lang="sk-SK" dirty="0"/>
              <a:t> – </a:t>
            </a:r>
            <a:r>
              <a:rPr lang="sk-SK" dirty="0" err="1"/>
              <a:t>defaultný</a:t>
            </a:r>
            <a:r>
              <a:rPr lang="sk-SK" dirty="0"/>
              <a:t> </a:t>
            </a:r>
            <a:r>
              <a:rPr lang="sk-SK" dirty="0" err="1"/>
              <a:t>mod</a:t>
            </a:r>
            <a:r>
              <a:rPr lang="sk-SK" dirty="0"/>
              <a:t>; pri pokuse o pripojenie neplatnej MAC adresy sa port </a:t>
            </a:r>
            <a:r>
              <a:rPr lang="sk-SK" dirty="0" err="1"/>
              <a:t>switcha</a:t>
            </a:r>
            <a:r>
              <a:rPr lang="sk-SK" dirty="0"/>
              <a:t> vypne. Dostane sa do stavu </a:t>
            </a:r>
            <a:r>
              <a:rPr lang="sk-SK" i="1" dirty="0" err="1"/>
              <a:t>secure-shutdown</a:t>
            </a:r>
            <a:r>
              <a:rPr lang="sk-SK" dirty="0"/>
              <a:t>. Pre správnu funkciu ho treba potom vypnúť a znovu zapnúť ( </a:t>
            </a:r>
            <a:r>
              <a:rPr lang="sk-SK" dirty="0" err="1"/>
              <a:t>shutdown</a:t>
            </a:r>
            <a:r>
              <a:rPr lang="sk-SK" dirty="0"/>
              <a:t>, no </a:t>
            </a:r>
            <a:r>
              <a:rPr lang="sk-SK" dirty="0" err="1"/>
              <a:t>shutdown</a:t>
            </a:r>
            <a:r>
              <a:rPr lang="sk-SK" dirty="0"/>
              <a:t>)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konfigurácie port </a:t>
            </a:r>
            <a:r>
              <a:rPr lang="sk-SK" dirty="0" err="1"/>
              <a:t>security</a:t>
            </a:r>
            <a:endParaRPr lang="sk-SK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628800"/>
            <a:ext cx="8244586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BlokTextu 4"/>
          <p:cNvSpPr txBox="1"/>
          <p:nvPr/>
        </p:nvSpPr>
        <p:spPr>
          <a:xfrm>
            <a:off x="611560" y="5517232"/>
            <a:ext cx="80648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/>
              <a:t>Na porte fa0/19 si </a:t>
            </a:r>
            <a:r>
              <a:rPr lang="sk-SK" sz="2800" dirty="0" err="1"/>
              <a:t>switch</a:t>
            </a:r>
            <a:r>
              <a:rPr lang="sk-SK" sz="2800" dirty="0"/>
              <a:t> zapamätá prvých 50 pripojených MAC adries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Overenie </a:t>
            </a:r>
            <a:r>
              <a:rPr lang="sk-SK" dirty="0" err="1"/>
              <a:t>port-security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0808"/>
          </a:xfrm>
        </p:spPr>
        <p:txBody>
          <a:bodyPr/>
          <a:lstStyle/>
          <a:p>
            <a:r>
              <a:rPr lang="sk-SK" dirty="0"/>
              <a:t>S</a:t>
            </a:r>
            <a:r>
              <a:rPr lang="en-US" dirty="0"/>
              <a:t>#</a:t>
            </a:r>
            <a:r>
              <a:rPr lang="sk-SK" dirty="0"/>
              <a:t>	show </a:t>
            </a:r>
            <a:r>
              <a:rPr lang="sk-SK" dirty="0" err="1"/>
              <a:t>port-security</a:t>
            </a:r>
            <a:r>
              <a:rPr lang="sk-SK" dirty="0"/>
              <a:t> </a:t>
            </a:r>
            <a:r>
              <a:rPr lang="sk-SK" dirty="0" err="1"/>
              <a:t>interface</a:t>
            </a:r>
            <a:r>
              <a:rPr lang="sk-SK" dirty="0"/>
              <a:t> </a:t>
            </a:r>
            <a:r>
              <a:rPr lang="sk-SK" dirty="0" err="1"/>
              <a:t>fa</a:t>
            </a:r>
            <a:r>
              <a:rPr lang="sk-SK" dirty="0"/>
              <a:t> 0/0</a:t>
            </a:r>
          </a:p>
          <a:p>
            <a:r>
              <a:rPr lang="sk-SK" dirty="0"/>
              <a:t>S</a:t>
            </a:r>
            <a:r>
              <a:rPr lang="en-US" dirty="0"/>
              <a:t>#</a:t>
            </a:r>
            <a:r>
              <a:rPr lang="sk-SK" dirty="0"/>
              <a:t>	show </a:t>
            </a:r>
            <a:r>
              <a:rPr lang="sk-SK" dirty="0" err="1"/>
              <a:t>run</a:t>
            </a:r>
            <a:endParaRPr lang="sk-SK" dirty="0"/>
          </a:p>
          <a:p>
            <a:r>
              <a:rPr lang="sk-SK" dirty="0"/>
              <a:t>S</a:t>
            </a:r>
            <a:r>
              <a:rPr lang="en-US" dirty="0"/>
              <a:t>#</a:t>
            </a:r>
            <a:r>
              <a:rPr lang="sk-SK" dirty="0"/>
              <a:t>	show </a:t>
            </a:r>
            <a:r>
              <a:rPr lang="sk-SK" dirty="0" err="1"/>
              <a:t>port-security</a:t>
            </a:r>
            <a:r>
              <a:rPr lang="sk-SK" dirty="0"/>
              <a:t> </a:t>
            </a:r>
            <a:r>
              <a:rPr lang="sk-SK" dirty="0" err="1"/>
              <a:t>address</a:t>
            </a:r>
            <a:endParaRPr lang="sk-SK" dirty="0"/>
          </a:p>
          <a:p>
            <a:endParaRPr lang="sk-SK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284984"/>
            <a:ext cx="7128792" cy="3347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Typy </a:t>
            </a:r>
            <a:r>
              <a:rPr lang="sk-SK" dirty="0" err="1"/>
              <a:t>switchov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600201"/>
            <a:ext cx="8219256" cy="964704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sk-SK" b="1" dirty="0" err="1"/>
              <a:t>Fixed</a:t>
            </a:r>
            <a:r>
              <a:rPr lang="sk-SK" dirty="0"/>
              <a:t> </a:t>
            </a:r>
            <a:r>
              <a:rPr lang="sk-SK" dirty="0" err="1"/>
              <a:t>configuration</a:t>
            </a:r>
            <a:r>
              <a:rPr lang="sk-SK" dirty="0"/>
              <a:t> </a:t>
            </a:r>
            <a:r>
              <a:rPr lang="sk-SK" dirty="0" err="1"/>
              <a:t>switches</a:t>
            </a:r>
            <a:r>
              <a:rPr lang="sk-SK" dirty="0"/>
              <a:t> – majú pevný počet portov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2852936"/>
            <a:ext cx="356235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260649"/>
            <a:ext cx="8219256" cy="1152128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sk-SK" b="1" dirty="0" err="1"/>
              <a:t>Modular</a:t>
            </a:r>
            <a:r>
              <a:rPr lang="sk-SK" dirty="0"/>
              <a:t> </a:t>
            </a:r>
            <a:r>
              <a:rPr lang="sk-SK" dirty="0" err="1"/>
              <a:t>configuration</a:t>
            </a:r>
            <a:r>
              <a:rPr lang="sk-SK" dirty="0"/>
              <a:t> </a:t>
            </a:r>
            <a:r>
              <a:rPr lang="sk-SK" dirty="0" err="1"/>
              <a:t>switches</a:t>
            </a:r>
            <a:r>
              <a:rPr lang="sk-SK" dirty="0"/>
              <a:t> – do chassis sa vkladajú rozširujúce karty s portami</a:t>
            </a:r>
          </a:p>
        </p:txBody>
      </p:sp>
      <p:pic>
        <p:nvPicPr>
          <p:cNvPr id="4" name="Obrázok 3" descr="cisco-nexus-700-switc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5736" y="1412776"/>
            <a:ext cx="4543152" cy="395254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260648"/>
            <a:ext cx="8291264" cy="273630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sk-SK" b="1" dirty="0" err="1"/>
              <a:t>Stackable</a:t>
            </a:r>
            <a:r>
              <a:rPr lang="sk-SK" dirty="0"/>
              <a:t> </a:t>
            </a:r>
            <a:r>
              <a:rPr lang="sk-SK" dirty="0" err="1"/>
              <a:t>configuration</a:t>
            </a:r>
            <a:r>
              <a:rPr lang="sk-SK" dirty="0"/>
              <a:t> </a:t>
            </a:r>
            <a:r>
              <a:rPr lang="sk-SK" dirty="0" err="1"/>
              <a:t>switches</a:t>
            </a:r>
            <a:r>
              <a:rPr lang="sk-SK" dirty="0"/>
              <a:t> – viac </a:t>
            </a:r>
            <a:r>
              <a:rPr lang="sk-SK" dirty="0" err="1"/>
              <a:t>switchov</a:t>
            </a:r>
            <a:r>
              <a:rPr lang="sk-SK" dirty="0"/>
              <a:t> spojených špeciálnym káblom pracuje ako 1 veľký </a:t>
            </a:r>
            <a:r>
              <a:rPr lang="sk-SK" dirty="0" err="1"/>
              <a:t>switch</a:t>
            </a:r>
            <a:endParaRPr lang="sk-SK" dirty="0"/>
          </a:p>
          <a:p>
            <a:r>
              <a:rPr lang="en-US" dirty="0"/>
              <a:t>Cisco </a:t>
            </a:r>
            <a:r>
              <a:rPr lang="en-US" dirty="0" err="1"/>
              <a:t>StackWise</a:t>
            </a:r>
            <a:r>
              <a:rPr lang="en-US" dirty="0"/>
              <a:t> </a:t>
            </a:r>
            <a:r>
              <a:rPr lang="en-US" dirty="0" err="1"/>
              <a:t>technol</a:t>
            </a:r>
            <a:r>
              <a:rPr lang="sk-SK" dirty="0" err="1"/>
              <a:t>ógia</a:t>
            </a:r>
            <a:r>
              <a:rPr lang="sk-SK" dirty="0"/>
              <a:t> umožňuje spojenie až 9 </a:t>
            </a:r>
            <a:r>
              <a:rPr lang="sk-SK" dirty="0" err="1"/>
              <a:t>switchov</a:t>
            </a:r>
            <a:r>
              <a:rPr lang="sk-SK" dirty="0"/>
              <a:t> </a:t>
            </a:r>
          </a:p>
        </p:txBody>
      </p:sp>
      <p:pic>
        <p:nvPicPr>
          <p:cNvPr id="2050" name="Picture 2" descr="https://encrypted-tbn2.gstatic.com/images?q=tbn:ANd9GcTxPAP1Efzrlex48DkyOEo6sY1Xsg7Zw4hKXa8dMzy6DtJdYkndU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3068960"/>
            <a:ext cx="4658331" cy="31683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2085</Words>
  <Application>Microsoft Office PowerPoint</Application>
  <PresentationFormat>Prezentácia na obrazovke (4:3)</PresentationFormat>
  <Paragraphs>265</Paragraphs>
  <Slides>66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66</vt:i4>
      </vt:variant>
    </vt:vector>
  </HeadingPairs>
  <TitlesOfParts>
    <vt:vector size="67" baseType="lpstr">
      <vt:lpstr>Motív Office</vt:lpstr>
      <vt:lpstr>Switching</vt:lpstr>
      <vt:lpstr>Prepínač</vt:lpstr>
      <vt:lpstr>Vlastnosti switchov</vt:lpstr>
      <vt:lpstr>Prezentácia programu PowerPoint</vt:lpstr>
      <vt:lpstr>Prezentácia programu PowerPoint</vt:lpstr>
      <vt:lpstr>Prezentácia programu PowerPoint</vt:lpstr>
      <vt:lpstr>Typy switchov</vt:lpstr>
      <vt:lpstr>Prezentácia programu PowerPoint</vt:lpstr>
      <vt:lpstr>Prezentácia programu PowerPoint</vt:lpstr>
      <vt:lpstr>Symetrické a asymetrické prepínanie</vt:lpstr>
      <vt:lpstr>L2 a L3 switching</vt:lpstr>
      <vt:lpstr>Prezentácia programu PowerPoint</vt:lpstr>
      <vt:lpstr>Porovnanie L2 a  L3 switchov</vt:lpstr>
      <vt:lpstr>MAC adress table</vt:lpstr>
      <vt:lpstr>MAC table</vt:lpstr>
      <vt:lpstr>Prezentácia programu PowerPoint</vt:lpstr>
      <vt:lpstr>Prezentácia programu PowerPoint</vt:lpstr>
      <vt:lpstr>Naplnenie MAC tabuľky</vt:lpstr>
      <vt:lpstr>Prezentácia programu PowerPoint</vt:lpstr>
      <vt:lpstr>Prezentácia programu PowerPoint</vt:lpstr>
      <vt:lpstr>Činnosť prepínača</vt:lpstr>
      <vt:lpstr>Prezentácia programu PowerPoint</vt:lpstr>
      <vt:lpstr>Frame forwarding – 2 spôsoby</vt:lpstr>
      <vt:lpstr>Bootovanie a konfigurácia switcha</vt:lpstr>
      <vt:lpstr>Inicializácia  switcha</vt:lpstr>
      <vt:lpstr>Čo obsahuje switch</vt:lpstr>
      <vt:lpstr>Štart switcha</vt:lpstr>
      <vt:lpstr>Konfigurácia switcha</vt:lpstr>
      <vt:lpstr>Základná konfigurácia switcha</vt:lpstr>
      <vt:lpstr>Nastavenie IP switcha</vt:lpstr>
      <vt:lpstr>Nastavenie default - gateway</vt:lpstr>
      <vt:lpstr>Základná konfigurácia switcha</vt:lpstr>
      <vt:lpstr>Správa MAC tabuľky</vt:lpstr>
      <vt:lpstr>Konfigurácia portov</vt:lpstr>
      <vt:lpstr>Full duplex – Half duplex a kolízie</vt:lpstr>
      <vt:lpstr>Kolízna doména = 1 port switcha</vt:lpstr>
      <vt:lpstr>Prezentácia programu PowerPoint</vt:lpstr>
      <vt:lpstr>Prezentácia programu PowerPoint</vt:lpstr>
      <vt:lpstr>Prezentácia programu PowerPoint</vt:lpstr>
      <vt:lpstr>Prezentácia programu PowerPoint</vt:lpstr>
      <vt:lpstr>Koncepcia prepínaných sietí</vt:lpstr>
      <vt:lpstr>Kritéria pre návrh ethernetových sietí</vt:lpstr>
      <vt:lpstr>Kritéria pre návrh ethernetových sietí</vt:lpstr>
      <vt:lpstr>Kritéria pre návrh ethernetových sietí</vt:lpstr>
      <vt:lpstr>Prezentácia programu PowerPoint</vt:lpstr>
      <vt:lpstr>LAN design – hierarchický model</vt:lpstr>
      <vt:lpstr>Trojvrstvový model</vt:lpstr>
      <vt:lpstr>Dvojvrstvový model</vt:lpstr>
      <vt:lpstr>Prezentácia programu PowerPoint</vt:lpstr>
      <vt:lpstr>Bezpečnosť na switchi</vt:lpstr>
      <vt:lpstr>Útoky</vt:lpstr>
      <vt:lpstr>MAC address flooding</vt:lpstr>
      <vt:lpstr>DHCP ataky </vt:lpstr>
      <vt:lpstr>DHCP snooping</vt:lpstr>
      <vt:lpstr>Prezentácia programu PowerPoint</vt:lpstr>
      <vt:lpstr>CDP ataky</vt:lpstr>
      <vt:lpstr>Telnet ataky</vt:lpstr>
      <vt:lpstr>SSH</vt:lpstr>
      <vt:lpstr>Prezentácia programu PowerPoint</vt:lpstr>
      <vt:lpstr>Zabezpečenie nepoužívaných portov</vt:lpstr>
      <vt:lpstr>Zabezpečenia portu – port security</vt:lpstr>
      <vt:lpstr>Statické bezpečné adresy</vt:lpstr>
      <vt:lpstr>MAC address sticky</vt:lpstr>
      <vt:lpstr>Violation mode – činnosť po pripojení non-secure MAC adresy</vt:lpstr>
      <vt:lpstr>Príklad konfigurácie port security</vt:lpstr>
      <vt:lpstr>Overenie port-security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Ing. Dana Juhasova</dc:creator>
  <cp:lastModifiedBy>cisco</cp:lastModifiedBy>
  <cp:revision>94</cp:revision>
  <dcterms:created xsi:type="dcterms:W3CDTF">2014-10-26T18:35:38Z</dcterms:created>
  <dcterms:modified xsi:type="dcterms:W3CDTF">2016-01-19T06:54:31Z</dcterms:modified>
</cp:coreProperties>
</file>