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64" autoAdjust="0"/>
    <p:restoredTop sz="86406" autoAdjust="0"/>
  </p:normalViewPr>
  <p:slideViewPr>
    <p:cSldViewPr>
      <p:cViewPr varScale="1">
        <p:scale>
          <a:sx n="109" d="100"/>
          <a:sy n="109" d="100"/>
        </p:scale>
        <p:origin x="-6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6CCF-55EC-436E-A461-61F09C3D8C11}" type="datetimeFigureOut">
              <a:rPr lang="fr-FR" smtClean="0"/>
              <a:pPr/>
              <a:t>22/03/2016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DE3D-41B0-41DD-B606-C5B07F2FBDF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6CCF-55EC-436E-A461-61F09C3D8C11}" type="datetimeFigureOut">
              <a:rPr lang="fr-FR" smtClean="0"/>
              <a:pPr/>
              <a:t>22/03/2016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DE3D-41B0-41DD-B606-C5B07F2FBDF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6CCF-55EC-436E-A461-61F09C3D8C11}" type="datetimeFigureOut">
              <a:rPr lang="fr-FR" smtClean="0"/>
              <a:pPr/>
              <a:t>22/03/2016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DE3D-41B0-41DD-B606-C5B07F2FBDF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6CCF-55EC-436E-A461-61F09C3D8C11}" type="datetimeFigureOut">
              <a:rPr lang="fr-FR" smtClean="0"/>
              <a:pPr/>
              <a:t>22/03/2016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DE3D-41B0-41DD-B606-C5B07F2FBDF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6CCF-55EC-436E-A461-61F09C3D8C11}" type="datetimeFigureOut">
              <a:rPr lang="fr-FR" smtClean="0"/>
              <a:pPr/>
              <a:t>22/03/2016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DE3D-41B0-41DD-B606-C5B07F2FBDF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6CCF-55EC-436E-A461-61F09C3D8C11}" type="datetimeFigureOut">
              <a:rPr lang="fr-FR" smtClean="0"/>
              <a:pPr/>
              <a:t>22/03/2016</a:t>
            </a:fld>
            <a:endParaRPr lang="fr-FR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DE3D-41B0-41DD-B606-C5B07F2FBDF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6CCF-55EC-436E-A461-61F09C3D8C11}" type="datetimeFigureOut">
              <a:rPr lang="fr-FR" smtClean="0"/>
              <a:pPr/>
              <a:t>22/03/2016</a:t>
            </a:fld>
            <a:endParaRPr lang="fr-FR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DE3D-41B0-41DD-B606-C5B07F2FBDF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6CCF-55EC-436E-A461-61F09C3D8C11}" type="datetimeFigureOut">
              <a:rPr lang="fr-FR" smtClean="0"/>
              <a:pPr/>
              <a:t>22/03/2016</a:t>
            </a:fld>
            <a:endParaRPr lang="fr-FR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DE3D-41B0-41DD-B606-C5B07F2FBDF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6CCF-55EC-436E-A461-61F09C3D8C11}" type="datetimeFigureOut">
              <a:rPr lang="fr-FR" smtClean="0"/>
              <a:pPr/>
              <a:t>22/03/2016</a:t>
            </a:fld>
            <a:endParaRPr lang="fr-FR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DE3D-41B0-41DD-B606-C5B07F2FBDF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6CCF-55EC-436E-A461-61F09C3D8C11}" type="datetimeFigureOut">
              <a:rPr lang="fr-FR" smtClean="0"/>
              <a:pPr/>
              <a:t>22/03/2016</a:t>
            </a:fld>
            <a:endParaRPr lang="fr-FR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DE3D-41B0-41DD-B606-C5B07F2FBDF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6CCF-55EC-436E-A461-61F09C3D8C11}" type="datetimeFigureOut">
              <a:rPr lang="fr-FR" smtClean="0"/>
              <a:pPr/>
              <a:t>22/03/2016</a:t>
            </a:fld>
            <a:endParaRPr lang="fr-FR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DE3D-41B0-41DD-B606-C5B07F2FBDF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66CCF-55EC-436E-A461-61F09C3D8C11}" type="datetimeFigureOut">
              <a:rPr lang="fr-FR" smtClean="0"/>
              <a:pPr/>
              <a:t>22/03/2016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0DE3D-41B0-41DD-B606-C5B07F2FBDFD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 smtClean="0"/>
              <a:t>Dynamic</a:t>
            </a:r>
            <a:r>
              <a:rPr lang="sk-SK" dirty="0" smtClean="0"/>
              <a:t> </a:t>
            </a:r>
            <a:r>
              <a:rPr lang="sk-SK" dirty="0" err="1" smtClean="0"/>
              <a:t>routing</a:t>
            </a:r>
            <a:endParaRPr lang="fr-FR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Smerovacie protokoly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7632700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64275" y="1628775"/>
            <a:ext cx="28797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Exterior </a:t>
            </a:r>
            <a:r>
              <a:rPr lang="sk-SK" sz="2400" dirty="0" smtClean="0"/>
              <a:t>G</a:t>
            </a:r>
            <a:r>
              <a:rPr lang="en-GB" sz="2400" dirty="0" err="1" smtClean="0"/>
              <a:t>ateway</a:t>
            </a:r>
            <a:r>
              <a:rPr lang="en-GB" sz="2400" dirty="0" smtClean="0"/>
              <a:t> </a:t>
            </a:r>
            <a:r>
              <a:rPr lang="sk-SK" sz="2400" dirty="0" smtClean="0"/>
              <a:t>P</a:t>
            </a:r>
            <a:r>
              <a:rPr lang="en-GB" sz="2400" dirty="0" err="1" smtClean="0"/>
              <a:t>rotocols</a:t>
            </a:r>
            <a:endParaRPr lang="en-US" sz="24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051050" y="1628775"/>
            <a:ext cx="28797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Interior </a:t>
            </a:r>
            <a:r>
              <a:rPr lang="sk-SK" sz="2400" dirty="0" smtClean="0"/>
              <a:t>G</a:t>
            </a:r>
            <a:r>
              <a:rPr lang="en-GB" sz="2400" dirty="0" err="1" smtClean="0"/>
              <a:t>ateway</a:t>
            </a:r>
            <a:r>
              <a:rPr lang="en-GB" sz="2400" dirty="0" smtClean="0"/>
              <a:t> </a:t>
            </a:r>
            <a:r>
              <a:rPr lang="sk-SK" sz="2400" dirty="0" smtClean="0"/>
              <a:t>P</a:t>
            </a:r>
            <a:r>
              <a:rPr lang="en-GB" sz="2400" dirty="0" err="1" smtClean="0"/>
              <a:t>rotocols</a:t>
            </a:r>
            <a:endParaRPr lang="en-US" sz="2400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2997200"/>
            <a:ext cx="1296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Classful</a:t>
            </a:r>
            <a:endParaRPr lang="en-US" sz="240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789363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Classless</a:t>
            </a:r>
            <a:endParaRPr lang="en-US" sz="240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79388" y="4437063"/>
            <a:ext cx="1296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IPv6</a:t>
            </a:r>
            <a:endParaRPr lang="en-US" sz="240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995936" y="2924944"/>
            <a:ext cx="2808312" cy="2089150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bdĺžnik 9"/>
          <p:cNvSpPr/>
          <p:nvPr/>
        </p:nvSpPr>
        <p:spPr>
          <a:xfrm>
            <a:off x="3995936" y="5085184"/>
            <a:ext cx="2212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dirty="0" err="1" smtClean="0"/>
              <a:t>Link</a:t>
            </a:r>
            <a:r>
              <a:rPr lang="sk-SK" sz="2400" dirty="0" smtClean="0"/>
              <a:t> state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32138" y="6237288"/>
            <a:ext cx="2895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/>
        </p:nvGraphicFramePr>
        <p:xfrm>
          <a:off x="395288" y="2852738"/>
          <a:ext cx="8497887" cy="332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3" imgW="5504762" imgH="2152951" progId="PBrush">
                  <p:embed/>
                </p:oleObj>
              </mc:Choice>
              <mc:Fallback>
                <p:oleObj name="Bitmap Image" r:id="rId3" imgW="5504762" imgH="2152951" progId="PBrush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852738"/>
                        <a:ext cx="8497887" cy="332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5288" y="1989138"/>
            <a:ext cx="13684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RIP </a:t>
            </a:r>
            <a:r>
              <a:rPr lang="sk-SK" sz="2400" dirty="0" smtClean="0"/>
              <a:t>v</a:t>
            </a:r>
            <a:r>
              <a:rPr lang="en-GB" sz="2400" dirty="0" smtClean="0"/>
              <a:t> </a:t>
            </a:r>
            <a:r>
              <a:rPr lang="en-GB" sz="2400" dirty="0"/>
              <a:t>AS 62</a:t>
            </a:r>
            <a:endParaRPr lang="en-US" sz="24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51725" y="1989138"/>
            <a:ext cx="15128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OSPF </a:t>
            </a:r>
            <a:r>
              <a:rPr lang="sk-SK" sz="2400" dirty="0" smtClean="0"/>
              <a:t>v</a:t>
            </a:r>
            <a:r>
              <a:rPr lang="en-GB" sz="2400" dirty="0" smtClean="0"/>
              <a:t> </a:t>
            </a:r>
            <a:r>
              <a:rPr lang="en-GB" sz="2400" dirty="0"/>
              <a:t>AS 98</a:t>
            </a:r>
            <a:endParaRPr lang="en-US" sz="240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79838" y="1989138"/>
            <a:ext cx="14398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EIGRP </a:t>
            </a:r>
            <a:r>
              <a:rPr lang="sk-SK" sz="2400" dirty="0" smtClean="0"/>
              <a:t>v</a:t>
            </a:r>
            <a:r>
              <a:rPr lang="en-GB" sz="2400" dirty="0" smtClean="0"/>
              <a:t> </a:t>
            </a:r>
            <a:r>
              <a:rPr lang="en-GB" sz="2400" dirty="0"/>
              <a:t>AS 36</a:t>
            </a:r>
            <a:endParaRPr lang="en-US" sz="24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908175" y="1484313"/>
            <a:ext cx="16557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BGP </a:t>
            </a:r>
            <a:r>
              <a:rPr lang="sk-SK" sz="2400" dirty="0" smtClean="0"/>
              <a:t>medzi AS</a:t>
            </a:r>
            <a:endParaRPr lang="en-US" sz="2400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508625" y="1484313"/>
            <a:ext cx="16557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BGP </a:t>
            </a:r>
            <a:r>
              <a:rPr lang="sk-SK" sz="2400" dirty="0" smtClean="0"/>
              <a:t>medzi AS</a:t>
            </a:r>
            <a:endParaRPr lang="en-US" sz="2400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042988" y="2781300"/>
            <a:ext cx="0" cy="431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284663" y="2781300"/>
            <a:ext cx="0" cy="431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885113" y="2781300"/>
            <a:ext cx="0" cy="431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771775" y="2349500"/>
            <a:ext cx="0" cy="1871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795963" y="2349500"/>
            <a:ext cx="0" cy="2447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Distance</a:t>
            </a:r>
            <a:r>
              <a:rPr lang="sk-SK" dirty="0" smtClean="0"/>
              <a:t> </a:t>
            </a:r>
            <a:r>
              <a:rPr lang="sk-SK" dirty="0" err="1" smtClean="0"/>
              <a:t>vector</a:t>
            </a:r>
            <a:r>
              <a:rPr lang="sk-SK" dirty="0" smtClean="0"/>
              <a:t> protokoly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97151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/>
              <a:t>Učia sa vzdialenosť do vzdialenej siete (napr. počet </a:t>
            </a:r>
            <a:r>
              <a:rPr lang="sk-SK" dirty="0" err="1" smtClean="0"/>
              <a:t>hopov</a:t>
            </a:r>
            <a:r>
              <a:rPr lang="sk-SK" dirty="0" smtClean="0"/>
              <a:t>) a smer (</a:t>
            </a:r>
            <a:r>
              <a:rPr lang="sk-SK" dirty="0" err="1" smtClean="0"/>
              <a:t>exit</a:t>
            </a:r>
            <a:r>
              <a:rPr lang="sk-SK" dirty="0" smtClean="0"/>
              <a:t> </a:t>
            </a:r>
            <a:r>
              <a:rPr lang="sk-SK" dirty="0" err="1" smtClean="0"/>
              <a:t>interface</a:t>
            </a:r>
            <a:r>
              <a:rPr lang="sk-SK" dirty="0" smtClean="0"/>
              <a:t>)</a:t>
            </a:r>
          </a:p>
          <a:p>
            <a:r>
              <a:rPr lang="sk-SK" dirty="0" err="1" smtClean="0"/>
              <a:t>Router</a:t>
            </a:r>
            <a:r>
              <a:rPr lang="sk-SK" dirty="0" smtClean="0"/>
              <a:t> nepozná </a:t>
            </a:r>
            <a:r>
              <a:rPr lang="sk-SK" dirty="0" err="1" smtClean="0"/>
              <a:t>topológiu</a:t>
            </a:r>
            <a:r>
              <a:rPr lang="sk-SK" dirty="0" smtClean="0"/>
              <a:t> celej siete, iba vzdialenosť a smer do jednotlivých vzdialených sietí</a:t>
            </a:r>
          </a:p>
          <a:p>
            <a:r>
              <a:rPr lang="sk-SK" dirty="0" err="1" smtClean="0"/>
              <a:t>Bellman</a:t>
            </a:r>
            <a:r>
              <a:rPr lang="sk-SK" dirty="0" smtClean="0"/>
              <a:t>- </a:t>
            </a:r>
            <a:r>
              <a:rPr lang="sk-SK" dirty="0" err="1" smtClean="0"/>
              <a:t>Fordov</a:t>
            </a:r>
            <a:r>
              <a:rPr lang="sk-SK" dirty="0" smtClean="0"/>
              <a:t> algoritmus, DUAL algoritmus</a:t>
            </a:r>
          </a:p>
          <a:p>
            <a:r>
              <a:rPr lang="sk-SK" dirty="0" smtClean="0"/>
              <a:t>Niektoré posielajú periodicky celú smerovaciu tabuľku, čo značne zaťažuje sieť</a:t>
            </a:r>
          </a:p>
          <a:p>
            <a:r>
              <a:rPr lang="sk-SK" dirty="0" smtClean="0"/>
              <a:t>Vhodné pre jednoduché siete bez hierarchického dizajnu</a:t>
            </a:r>
          </a:p>
          <a:p>
            <a:r>
              <a:rPr lang="sk-SK" dirty="0" smtClean="0"/>
              <a:t>Jednoduchšie na konfiguráciu a </a:t>
            </a:r>
            <a:r>
              <a:rPr lang="sk-SK" dirty="0" err="1" smtClean="0"/>
              <a:t>troublrshooting</a:t>
            </a:r>
            <a:r>
              <a:rPr lang="sk-SK" dirty="0" smtClean="0"/>
              <a:t> ako </a:t>
            </a:r>
            <a:r>
              <a:rPr lang="sk-SK" dirty="0" err="1" smtClean="0"/>
              <a:t>link</a:t>
            </a:r>
            <a:r>
              <a:rPr lang="sk-SK" dirty="0" smtClean="0"/>
              <a:t> state</a:t>
            </a:r>
          </a:p>
          <a:p>
            <a:r>
              <a:rPr lang="sk-SK" dirty="0" smtClean="0"/>
              <a:t>Pomalšia konvergencia ako </a:t>
            </a:r>
            <a:r>
              <a:rPr lang="sk-SK" dirty="0" err="1" smtClean="0"/>
              <a:t>link</a:t>
            </a:r>
            <a:r>
              <a:rPr lang="sk-SK" dirty="0" smtClean="0"/>
              <a:t> state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9953-BDA0-4FED-8FEF-1BD830A9AEFA}" type="datetime5">
              <a:rPr lang="en-GB"/>
              <a:pPr/>
              <a:t>22-Mar-16</a:t>
            </a:fld>
            <a:endParaRPr lang="en-US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 Ward  Abingdon and Witney College</a:t>
            </a:r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Distance vector</a:t>
            </a:r>
            <a:endParaRPr lang="en-US"/>
          </a:p>
        </p:txBody>
      </p:sp>
      <p:graphicFrame>
        <p:nvGraphicFramePr>
          <p:cNvPr id="49459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195513" y="1628775"/>
          <a:ext cx="4392612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Bitmap Image" r:id="rId3" imgW="2257740" imgH="1580952" progId="PBrush">
                  <p:embed/>
                </p:oleObj>
              </mc:Choice>
              <mc:Fallback>
                <p:oleObj name="Bitmap Image" r:id="rId3" imgW="2257740" imgH="1580952" progId="PBrush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628775"/>
                        <a:ext cx="4392612" cy="307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596" name="AutoShape 4"/>
          <p:cNvSpPr>
            <a:spLocks noChangeArrowheads="1"/>
          </p:cNvSpPr>
          <p:nvPr/>
        </p:nvSpPr>
        <p:spPr bwMode="auto">
          <a:xfrm>
            <a:off x="323850" y="4508500"/>
            <a:ext cx="2735263" cy="1296988"/>
          </a:xfrm>
          <a:prstGeom prst="wedgeRectCallout">
            <a:avLst>
              <a:gd name="adj1" fmla="val 80935"/>
              <a:gd name="adj2" fmla="val -475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sk-SK" sz="2000" dirty="0" smtClean="0"/>
              <a:t>Sieť</a:t>
            </a:r>
            <a:r>
              <a:rPr lang="en-GB" sz="2000" dirty="0" smtClean="0"/>
              <a:t> </a:t>
            </a:r>
            <a:r>
              <a:rPr lang="en-GB" sz="2000" dirty="0"/>
              <a:t>192.168.48.0 </a:t>
            </a:r>
            <a:r>
              <a:rPr lang="sk-SK" sz="2000" dirty="0" smtClean="0"/>
              <a:t>je vzdialená</a:t>
            </a:r>
            <a:r>
              <a:rPr lang="en-GB" sz="2000" dirty="0" smtClean="0"/>
              <a:t> </a:t>
            </a:r>
            <a:r>
              <a:rPr lang="en-GB" sz="2000" dirty="0"/>
              <a:t>3 </a:t>
            </a:r>
            <a:r>
              <a:rPr lang="en-GB" sz="2000" dirty="0" smtClean="0"/>
              <a:t>hop</a:t>
            </a:r>
            <a:r>
              <a:rPr lang="sk-SK" sz="2000" dirty="0" smtClean="0"/>
              <a:t>y</a:t>
            </a:r>
            <a:r>
              <a:rPr lang="en-GB" sz="2000" dirty="0" smtClean="0"/>
              <a:t> </a:t>
            </a:r>
            <a:r>
              <a:rPr lang="sk-SK" sz="2000" dirty="0" smtClean="0"/>
              <a:t>cez</a:t>
            </a:r>
            <a:r>
              <a:rPr lang="en-GB" sz="2000" dirty="0" smtClean="0"/>
              <a:t> </a:t>
            </a:r>
            <a:r>
              <a:rPr lang="en-GB" sz="2000" dirty="0"/>
              <a:t>port fa0/0</a:t>
            </a:r>
            <a:endParaRPr lang="en-US" sz="2000" dirty="0"/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5795963" y="4508500"/>
            <a:ext cx="2735262" cy="1296988"/>
          </a:xfrm>
          <a:prstGeom prst="wedgeRectCallout">
            <a:avLst>
              <a:gd name="adj1" fmla="val -114421"/>
              <a:gd name="adj2" fmla="val -4547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sk-SK" sz="2000" dirty="0" smtClean="0"/>
              <a:t>Sieť</a:t>
            </a:r>
            <a:r>
              <a:rPr lang="en-GB" sz="2000" dirty="0" smtClean="0"/>
              <a:t>192.168.22.0 </a:t>
            </a:r>
            <a:r>
              <a:rPr lang="sk-SK" sz="2000" dirty="0" smtClean="0"/>
              <a:t> je vzdialená </a:t>
            </a:r>
            <a:r>
              <a:rPr lang="en-GB" sz="2000" dirty="0" smtClean="0"/>
              <a:t>2 </a:t>
            </a:r>
            <a:r>
              <a:rPr lang="sk-SK" sz="2000" dirty="0" err="1" smtClean="0"/>
              <a:t>hopy</a:t>
            </a:r>
            <a:r>
              <a:rPr lang="sk-SK" sz="2000" dirty="0" smtClean="0"/>
              <a:t> cez </a:t>
            </a:r>
            <a:r>
              <a:rPr lang="en-GB" sz="2000" dirty="0" smtClean="0"/>
              <a:t> </a:t>
            </a:r>
            <a:r>
              <a:rPr lang="en-GB" sz="2000" dirty="0"/>
              <a:t>port </a:t>
            </a:r>
            <a:r>
              <a:rPr lang="en-GB" sz="2000" dirty="0" smtClean="0"/>
              <a:t>fa0/</a:t>
            </a:r>
            <a:r>
              <a:rPr lang="sk-SK" sz="2000" dirty="0" smtClean="0"/>
              <a:t>1</a:t>
            </a:r>
            <a:endParaRPr lang="en-US" sz="2000" dirty="0"/>
          </a:p>
          <a:p>
            <a:pPr algn="ctr"/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Link</a:t>
            </a:r>
            <a:r>
              <a:rPr lang="sk-SK" dirty="0" smtClean="0"/>
              <a:t> state protokoly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/>
              <a:t>Každý </a:t>
            </a:r>
            <a:r>
              <a:rPr lang="sk-SK" dirty="0" err="1" smtClean="0"/>
              <a:t>router</a:t>
            </a:r>
            <a:r>
              <a:rPr lang="sk-SK" dirty="0" smtClean="0"/>
              <a:t> pozná kompletnú </a:t>
            </a:r>
            <a:r>
              <a:rPr lang="sk-SK" dirty="0" err="1" smtClean="0"/>
              <a:t>topológiu</a:t>
            </a:r>
            <a:r>
              <a:rPr lang="sk-SK" dirty="0" smtClean="0"/>
              <a:t> siete a na jej základe vyberá najlepšie cesty do vzdialených sietí</a:t>
            </a:r>
          </a:p>
          <a:p>
            <a:r>
              <a:rPr lang="sk-SK" dirty="0" err="1" smtClean="0"/>
              <a:t>Routre</a:t>
            </a:r>
            <a:r>
              <a:rPr lang="sk-SK" dirty="0" smtClean="0"/>
              <a:t> neposielajú aktualizácie periodicky, ale len pri zmene </a:t>
            </a:r>
            <a:r>
              <a:rPr lang="sk-SK" dirty="0" err="1" smtClean="0"/>
              <a:t>topológie</a:t>
            </a:r>
            <a:endParaRPr lang="sk-SK" dirty="0" smtClean="0"/>
          </a:p>
          <a:p>
            <a:r>
              <a:rPr lang="sk-SK" dirty="0" smtClean="0"/>
              <a:t>Neposielajú celé tabuľky</a:t>
            </a:r>
          </a:p>
          <a:p>
            <a:r>
              <a:rPr lang="sk-SK" dirty="0" smtClean="0"/>
              <a:t>Sú vhodné pre veľké siete s hierarchickou štruktúrou</a:t>
            </a:r>
          </a:p>
          <a:p>
            <a:r>
              <a:rPr lang="sk-SK" dirty="0" smtClean="0"/>
              <a:t>Rýchlejšia konvergencia</a:t>
            </a:r>
          </a:p>
          <a:p>
            <a:r>
              <a:rPr lang="sk-SK" dirty="0" err="1" smtClean="0"/>
              <a:t>Dijkstrov</a:t>
            </a:r>
            <a:r>
              <a:rPr lang="sk-SK" dirty="0" smtClean="0"/>
              <a:t> algoritmus ( OSPF)</a:t>
            </a:r>
          </a:p>
          <a:p>
            <a:r>
              <a:rPr lang="sk-SK" dirty="0" smtClean="0"/>
              <a:t>Administrátor musí mať dobré znalosti pre správnu implementáciu tohto typu protokolu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Link state</a:t>
            </a:r>
            <a:endParaRPr kumimoji="0" lang="en-US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Object 3"/>
          <p:cNvGraphicFramePr>
            <a:graphicFrameLocks noGrp="1" noChangeAspect="1"/>
          </p:cNvGraphicFramePr>
          <p:nvPr/>
        </p:nvGraphicFramePr>
        <p:xfrm>
          <a:off x="755650" y="1514475"/>
          <a:ext cx="7416800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Rastrový obrázek" r:id="rId3" imgW="5009524" imgH="3161905" progId="PBrush">
                  <p:embed/>
                </p:oleObj>
              </mc:Choice>
              <mc:Fallback>
                <p:oleObj name="Rastrový obrázek" r:id="rId3" imgW="5009524" imgH="3161905" progId="PBrush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14475"/>
                        <a:ext cx="7416800" cy="468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563938" y="1125538"/>
            <a:ext cx="4103687" cy="1008062"/>
          </a:xfrm>
          <a:prstGeom prst="wedgeRectCallout">
            <a:avLst>
              <a:gd name="adj1" fmla="val -27213"/>
              <a:gd name="adj2" fmla="val 15929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sk-SK" sz="2000" dirty="0" smtClean="0"/>
          </a:p>
          <a:p>
            <a:pPr algn="ctr"/>
            <a:r>
              <a:rPr lang="sk-SK" sz="2000" dirty="0" smtClean="0"/>
              <a:t>Poznám všetky </a:t>
            </a:r>
            <a:r>
              <a:rPr lang="sk-SK" sz="2000" dirty="0" err="1" smtClean="0"/>
              <a:t>routre</a:t>
            </a:r>
            <a:r>
              <a:rPr lang="sk-SK" sz="2000" dirty="0" smtClean="0"/>
              <a:t> a cesty v sieti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Classful</a:t>
            </a:r>
            <a:r>
              <a:rPr lang="sk-SK" dirty="0" smtClean="0"/>
              <a:t> protokoly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Vznikli v období, keď existovali len siete v plných triedach (A, B, C), bez podsietí</a:t>
            </a:r>
          </a:p>
          <a:p>
            <a:r>
              <a:rPr lang="sk-SK" dirty="0" smtClean="0"/>
              <a:t>V </a:t>
            </a:r>
            <a:r>
              <a:rPr lang="sk-SK" dirty="0" err="1" smtClean="0"/>
              <a:t>updatoch</a:t>
            </a:r>
            <a:r>
              <a:rPr lang="sk-SK" dirty="0" smtClean="0"/>
              <a:t> sa posielajú len adresy sietí bez masiek</a:t>
            </a:r>
          </a:p>
          <a:p>
            <a:r>
              <a:rPr lang="sk-SK" dirty="0" smtClean="0"/>
              <a:t>Používajú sa v sieťach s adresami plných tried</a:t>
            </a:r>
          </a:p>
          <a:p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Classless</a:t>
            </a:r>
            <a:r>
              <a:rPr lang="sk-SK" dirty="0" smtClean="0"/>
              <a:t> protokoly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Dnes sa adresovanie nedrží striktne tried, preto je dôležité </a:t>
            </a:r>
            <a:r>
              <a:rPr lang="sk-SK" smtClean="0"/>
              <a:t>poznať masku </a:t>
            </a:r>
            <a:r>
              <a:rPr lang="sk-SK" dirty="0" smtClean="0"/>
              <a:t>siete</a:t>
            </a:r>
          </a:p>
          <a:p>
            <a:r>
              <a:rPr lang="sk-SK" dirty="0" smtClean="0"/>
              <a:t>V </a:t>
            </a:r>
            <a:r>
              <a:rPr lang="sk-SK" dirty="0" err="1" smtClean="0"/>
              <a:t>updatoch</a:t>
            </a:r>
            <a:r>
              <a:rPr lang="sk-SK" dirty="0" smtClean="0"/>
              <a:t> posielajú aj masky</a:t>
            </a:r>
          </a:p>
          <a:p>
            <a:r>
              <a:rPr lang="sk-SK" dirty="0" smtClean="0"/>
              <a:t>Podporujú VLSM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Konvergencia siete</a:t>
            </a:r>
            <a:endParaRPr lang="fr-FR" dirty="0"/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Ak majú všetky smerovače úplné a presné informácie o celej sieti, majú</a:t>
            </a:r>
            <a:r>
              <a:rPr lang="sk-SK" b="1" dirty="0" smtClean="0"/>
              <a:t> konzistentné </a:t>
            </a:r>
            <a:r>
              <a:rPr lang="sk-SK" dirty="0" smtClean="0"/>
              <a:t>smerovacie tabuľky. Vtedy je sieť </a:t>
            </a:r>
            <a:r>
              <a:rPr lang="sk-SK" b="1" dirty="0" smtClean="0"/>
              <a:t>skonvergovaná</a:t>
            </a:r>
            <a:r>
              <a:rPr lang="sk-SK" dirty="0" smtClean="0"/>
              <a:t>.</a:t>
            </a:r>
          </a:p>
          <a:p>
            <a:r>
              <a:rPr lang="sk-SK" dirty="0" smtClean="0"/>
              <a:t>Doba konvergencie – čas výmeny informácií medzi </a:t>
            </a:r>
            <a:r>
              <a:rPr lang="sk-SK" dirty="0" err="1" smtClean="0"/>
              <a:t>routrami</a:t>
            </a:r>
            <a:r>
              <a:rPr lang="sk-SK" dirty="0" smtClean="0"/>
              <a:t>, výpočtu najlepšej cesty a aktualizácie smerovacích tabuliek</a:t>
            </a:r>
          </a:p>
          <a:p>
            <a:r>
              <a:rPr lang="sk-SK" dirty="0" smtClean="0"/>
              <a:t>Pomalšia konvergencia – RIP</a:t>
            </a:r>
          </a:p>
          <a:p>
            <a:r>
              <a:rPr lang="sk-SK" dirty="0" smtClean="0"/>
              <a:t>Rýchlejšia konvergencia – EIGRP, OSPF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Metrika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sk-SK" dirty="0" smtClean="0"/>
              <a:t>Číselné ohodnotenie cesty</a:t>
            </a:r>
          </a:p>
          <a:p>
            <a:r>
              <a:rPr lang="sk-SK" dirty="0" smtClean="0"/>
              <a:t>Najlepšia cesta má najmenšiu metriku</a:t>
            </a:r>
          </a:p>
          <a:p>
            <a:r>
              <a:rPr lang="sk-SK" dirty="0" smtClean="0"/>
              <a:t>Najjednoduchšia metrika je počet skokov  hop </a:t>
            </a:r>
            <a:r>
              <a:rPr lang="sk-SK" dirty="0" err="1" smtClean="0"/>
              <a:t>count</a:t>
            </a:r>
            <a:r>
              <a:rPr lang="sk-SK" dirty="0" smtClean="0"/>
              <a:t> –RIP</a:t>
            </a:r>
          </a:p>
          <a:p>
            <a:pPr>
              <a:buNone/>
            </a:pPr>
            <a:r>
              <a:rPr lang="sk-SK" dirty="0" smtClean="0"/>
              <a:t>	</a:t>
            </a:r>
          </a:p>
          <a:p>
            <a:endParaRPr lang="sk-SK" dirty="0" smtClean="0"/>
          </a:p>
          <a:p>
            <a:endParaRPr lang="fr-FR" dirty="0"/>
          </a:p>
        </p:txBody>
      </p:sp>
      <p:sp>
        <p:nvSpPr>
          <p:cNvPr id="4" name="BlokTextu 3"/>
          <p:cNvSpPr txBox="1"/>
          <p:nvPr/>
        </p:nvSpPr>
        <p:spPr>
          <a:xfrm>
            <a:off x="971600" y="3861048"/>
            <a:ext cx="6984776" cy="83099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R 192.168.8.0/24 [120/2] via 192.168.4.1, 00:00:26, Serial0/0/1</a:t>
            </a:r>
            <a:endParaRPr lang="en-US" sz="24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4788024" y="472514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metrika</a:t>
            </a:r>
            <a:endParaRPr lang="fr-FR" sz="2400" dirty="0"/>
          </a:p>
        </p:txBody>
      </p:sp>
      <p:cxnSp>
        <p:nvCxnSpPr>
          <p:cNvPr id="8" name="Rovná spojovacia šípka 7"/>
          <p:cNvCxnSpPr/>
          <p:nvPr/>
        </p:nvCxnSpPr>
        <p:spPr>
          <a:xfrm>
            <a:off x="4067944" y="4221088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1043608" y="5229200"/>
            <a:ext cx="384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a</a:t>
            </a:r>
            <a:r>
              <a:rPr lang="sk-SK" sz="2400" dirty="0" smtClean="0"/>
              <a:t>dministratívna vzdialenosť</a:t>
            </a:r>
            <a:endParaRPr lang="fr-FR" sz="2400" dirty="0"/>
          </a:p>
        </p:txBody>
      </p:sp>
      <p:cxnSp>
        <p:nvCxnSpPr>
          <p:cNvPr id="13" name="Rovná spojovacia šípka 12"/>
          <p:cNvCxnSpPr/>
          <p:nvPr/>
        </p:nvCxnSpPr>
        <p:spPr>
          <a:xfrm flipH="1">
            <a:off x="2555776" y="4221088"/>
            <a:ext cx="100811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Smerovacie protokoly:</a:t>
            </a:r>
            <a:endParaRPr lang="fr-FR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sk-SK" dirty="0" smtClean="0"/>
              <a:t>Zisťujú vzdialené siete</a:t>
            </a:r>
          </a:p>
          <a:p>
            <a:r>
              <a:rPr lang="sk-SK" dirty="0" smtClean="0"/>
              <a:t>Udržujú aktuálne smerovacie informácie</a:t>
            </a:r>
          </a:p>
          <a:p>
            <a:r>
              <a:rPr lang="sk-SK" dirty="0" smtClean="0"/>
              <a:t>Vyberajú najlepšiu cestu – pomocou tzv. smerovacieho algoritmu</a:t>
            </a:r>
          </a:p>
          <a:p>
            <a:r>
              <a:rPr lang="sk-SK" dirty="0" smtClean="0"/>
              <a:t>Vedia nájsť novú najlepšiu cestu, ak súčasná už nie </a:t>
            </a:r>
            <a:r>
              <a:rPr lang="sk-SK" smtClean="0"/>
              <a:t>je dostupná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EIGRP používa zloženú metriku - rýchlosť, oneskorenie, zaťaženie, spoľahlivosť  linky</a:t>
            </a:r>
          </a:p>
          <a:p>
            <a:endParaRPr lang="sk-SK" b="1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OSPF používa cenu – </a:t>
            </a:r>
            <a:r>
              <a:rPr lang="sk-SK" dirty="0" err="1" smtClean="0"/>
              <a:t>cost</a:t>
            </a:r>
            <a:r>
              <a:rPr lang="sk-SK" dirty="0" smtClean="0"/>
              <a:t>, vypočítanú na základe prenosovej rýchlosti (</a:t>
            </a:r>
            <a:r>
              <a:rPr lang="sk-SK" dirty="0" err="1" smtClean="0"/>
              <a:t>bandwith</a:t>
            </a:r>
            <a:r>
              <a:rPr lang="sk-SK" dirty="0" smtClean="0"/>
              <a:t>)</a:t>
            </a:r>
          </a:p>
          <a:p>
            <a:endParaRPr lang="sk-SK" dirty="0"/>
          </a:p>
          <a:p>
            <a:pPr>
              <a:buNone/>
            </a:pP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827584" y="476672"/>
            <a:ext cx="6912768" cy="110799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D 192.168.6.0/24 [90/2172416] </a:t>
            </a:r>
            <a:r>
              <a:rPr lang="sk-SK" sz="2400" b="1" dirty="0" err="1" smtClean="0"/>
              <a:t>via</a:t>
            </a:r>
            <a:r>
              <a:rPr lang="sk-SK" sz="2400" b="1" dirty="0" smtClean="0"/>
              <a:t> 192.168.2.1, 00:00:24, Serial0/0/0</a:t>
            </a:r>
            <a:endParaRPr lang="fr-FR" sz="2400" b="1" dirty="0" smtClean="0"/>
          </a:p>
          <a:p>
            <a:endParaRPr lang="fr-FR" dirty="0"/>
          </a:p>
        </p:txBody>
      </p:sp>
      <p:sp>
        <p:nvSpPr>
          <p:cNvPr id="6" name="BlokTextu 5"/>
          <p:cNvSpPr txBox="1"/>
          <p:nvPr/>
        </p:nvSpPr>
        <p:spPr>
          <a:xfrm>
            <a:off x="899592" y="3068960"/>
            <a:ext cx="6912768" cy="110799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O 192.168.100.0/24 [110/65] </a:t>
            </a:r>
            <a:r>
              <a:rPr lang="sk-SK" sz="2400" b="1" dirty="0" err="1" smtClean="0"/>
              <a:t>via</a:t>
            </a:r>
            <a:r>
              <a:rPr lang="sk-SK" sz="2400" b="1" dirty="0" smtClean="0"/>
              <a:t> 172.16.2.1, 00:00:24, Serial0/0/0</a:t>
            </a:r>
            <a:endParaRPr lang="fr-FR" sz="2400" b="1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Administratívna vzdialenosť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Vyjadruje kvalitu smerovacieho protokolu</a:t>
            </a:r>
          </a:p>
          <a:p>
            <a:r>
              <a:rPr lang="sk-SK" dirty="0" smtClean="0"/>
              <a:t>Dá sa meniť</a:t>
            </a:r>
          </a:p>
          <a:p>
            <a:r>
              <a:rPr lang="sk-SK" dirty="0" smtClean="0"/>
              <a:t>Ak existuje viac ciest od rôznych smerovacích protokolov, vyberie sa tá s menšou AD</a:t>
            </a:r>
          </a:p>
          <a:p>
            <a:pPr>
              <a:buNone/>
            </a:pPr>
            <a:r>
              <a:rPr lang="sk-SK" dirty="0" err="1" smtClean="0"/>
              <a:t>Defaultné</a:t>
            </a:r>
            <a:r>
              <a:rPr lang="sk-SK" smtClean="0"/>
              <a:t> hodnoty:</a:t>
            </a:r>
            <a:endParaRPr lang="sk-SK" dirty="0"/>
          </a:p>
          <a:p>
            <a:r>
              <a:rPr lang="sk-SK" dirty="0" smtClean="0"/>
              <a:t>0 		</a:t>
            </a:r>
            <a:r>
              <a:rPr lang="sk-SK" dirty="0" err="1" smtClean="0"/>
              <a:t>connected</a:t>
            </a:r>
            <a:endParaRPr lang="sk-SK" dirty="0" smtClean="0"/>
          </a:p>
          <a:p>
            <a:r>
              <a:rPr lang="sk-SK" dirty="0" smtClean="0"/>
              <a:t>1		statická cesta</a:t>
            </a:r>
          </a:p>
          <a:p>
            <a:r>
              <a:rPr lang="sk-SK" dirty="0" smtClean="0"/>
              <a:t>90		EIGRP</a:t>
            </a:r>
          </a:p>
          <a:p>
            <a:r>
              <a:rPr lang="sk-SK" dirty="0" smtClean="0"/>
              <a:t>110	OSPF</a:t>
            </a:r>
          </a:p>
          <a:p>
            <a:r>
              <a:rPr lang="sk-SK" dirty="0" smtClean="0"/>
              <a:t>120	RIP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 smtClean="0"/>
              <a:t>Load</a:t>
            </a:r>
            <a:r>
              <a:rPr lang="sk-SK" dirty="0" smtClean="0"/>
              <a:t> </a:t>
            </a:r>
            <a:r>
              <a:rPr lang="sk-SK" dirty="0" err="1" smtClean="0"/>
              <a:t>balancing</a:t>
            </a:r>
            <a:r>
              <a:rPr lang="sk-SK" dirty="0" smtClean="0"/>
              <a:t> = vyrovnávanie záťaže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681536"/>
            <a:ext cx="8219256" cy="4176464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Smerovacie protokoly ju využívajú, ak do jednej siete existuje viac ciest s rovnakou AD aj metrikou</a:t>
            </a:r>
          </a:p>
          <a:p>
            <a:r>
              <a:rPr lang="sk-SK" dirty="0" smtClean="0"/>
              <a:t>Cyklicky prepínajú medzi jednotlivými cestami, implicitne až medzi 4 cestami</a:t>
            </a:r>
          </a:p>
          <a:p>
            <a:r>
              <a:rPr lang="sk-SK" dirty="0" smtClean="0"/>
              <a:t>EIGRP podporuje </a:t>
            </a:r>
            <a:r>
              <a:rPr lang="sk-SK" dirty="0" err="1" smtClean="0"/>
              <a:t>load</a:t>
            </a:r>
            <a:r>
              <a:rPr lang="sk-SK" dirty="0" smtClean="0"/>
              <a:t> </a:t>
            </a:r>
            <a:r>
              <a:rPr lang="sk-SK" dirty="0" err="1" smtClean="0"/>
              <a:t>balancing</a:t>
            </a:r>
            <a:r>
              <a:rPr lang="sk-SK" dirty="0" smtClean="0"/>
              <a:t> až medzi 6 cestami, dokonca nemusia mať rovnakú metriku</a:t>
            </a:r>
          </a:p>
          <a:p>
            <a:pPr>
              <a:buNone/>
            </a:pPr>
            <a:endParaRPr lang="sk-SK" dirty="0" smtClean="0"/>
          </a:p>
          <a:p>
            <a:endParaRPr lang="fr-FR" dirty="0"/>
          </a:p>
        </p:txBody>
      </p:sp>
      <p:sp>
        <p:nvSpPr>
          <p:cNvPr id="4" name="BlokTextu 3"/>
          <p:cNvSpPr txBox="1"/>
          <p:nvPr/>
        </p:nvSpPr>
        <p:spPr>
          <a:xfrm>
            <a:off x="395536" y="1268761"/>
            <a:ext cx="8280920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R 192.168.6.0/24 [120/1] via 192.168.2.1, 00:00:24, Serial0/0/0</a:t>
            </a:r>
          </a:p>
          <a:p>
            <a:r>
              <a:rPr lang="pt-BR" sz="2400" b="1" dirty="0" smtClean="0"/>
              <a:t>                            </a:t>
            </a:r>
            <a:r>
              <a:rPr lang="sk-SK" sz="2400" b="1" dirty="0" smtClean="0"/>
              <a:t>    </a:t>
            </a:r>
            <a:r>
              <a:rPr lang="pt-BR" sz="2400" b="1" dirty="0" smtClean="0"/>
              <a:t> [120/1] via 192.168.4.1, 00:00:26, Serial0/0/1</a:t>
            </a:r>
            <a:endParaRPr lang="en-US" sz="2400" b="1" dirty="0" smtClean="0"/>
          </a:p>
          <a:p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to funguje?</a:t>
            </a:r>
            <a:endParaRPr lang="fr-FR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Routre</a:t>
            </a:r>
            <a:r>
              <a:rPr lang="sk-SK" dirty="0" smtClean="0"/>
              <a:t> oznamujú svojim susedom informácie (</a:t>
            </a:r>
            <a:r>
              <a:rPr lang="sk-SK" dirty="0" err="1" smtClean="0"/>
              <a:t>advertisement</a:t>
            </a:r>
            <a:r>
              <a:rPr lang="sk-SK" dirty="0" smtClean="0"/>
              <a:t>) o svojich priamo pripojených sieťach. Tieto informácie sa šíria po celej sieti, aby všetky </a:t>
            </a:r>
            <a:r>
              <a:rPr lang="sk-SK" dirty="0" err="1" smtClean="0"/>
              <a:t>routre</a:t>
            </a:r>
            <a:r>
              <a:rPr lang="sk-SK" dirty="0" smtClean="0"/>
              <a:t> ( ktoré používajú rovnaký protokol) zistili vzdialené siete. Takisto </a:t>
            </a:r>
            <a:r>
              <a:rPr lang="sk-SK" dirty="0" err="1" smtClean="0"/>
              <a:t>router</a:t>
            </a:r>
            <a:r>
              <a:rPr lang="sk-SK" dirty="0" smtClean="0"/>
              <a:t> oznámi každú zmenu </a:t>
            </a:r>
            <a:r>
              <a:rPr lang="sk-SK" dirty="0" err="1" smtClean="0"/>
              <a:t>topológie</a:t>
            </a:r>
            <a:r>
              <a:rPr lang="sk-SK" dirty="0" smtClean="0"/>
              <a:t>. Na základe týchto informácií protokol s použitím smerovacieho algoritmu určí najlepšiu cestu do vzdialených sietí.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7C3B9953-BDA0-4FED-8FEF-1BD830A9AEFA}" type="datetime5">
              <a:rPr lang="en-GB"/>
              <a:pPr/>
              <a:t>22-Mar-16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32138" y="6237288"/>
            <a:ext cx="2895600" cy="457200"/>
          </a:xfrm>
        </p:spPr>
        <p:txBody>
          <a:bodyPr/>
          <a:lstStyle/>
          <a:p>
            <a:r>
              <a:rPr lang="en-US"/>
              <a:t>S Ward  Abingdon and Witney College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67544" y="0"/>
            <a:ext cx="7533456" cy="16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Static</a:t>
            </a: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ké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Dynamic</a:t>
            </a: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ké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719263"/>
            <a:ext cx="3827463" cy="441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Jednoduchá </a:t>
            </a:r>
            <a:r>
              <a:rPr kumimoji="0" lang="sk-SK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konfigurá</a:t>
            </a: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</a:t>
            </a:r>
            <a:r>
              <a:rPr kumimoji="0" lang="sk-SK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cia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Nezaťažujú CPU a pamäť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Uses no bandwidth</a:t>
            </a:r>
            <a:endParaRPr kumimoji="0" lang="sk-SK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Nezaťažujú sieť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Vyžaduje </a:t>
            </a:r>
            <a:r>
              <a:rPr kumimoji="0" lang="sk-SK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prekonfiguro</a:t>
            </a: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-vanie pri zmene </a:t>
            </a:r>
            <a:r>
              <a:rPr kumimoji="0" lang="sk-SK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topológie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Vhodné pre malé siete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Bezpečnejšie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499992" y="1484784"/>
            <a:ext cx="3827462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1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sk-SK" sz="2600" dirty="0" smtClean="0"/>
              <a:t>Vyžaduje pokročilejšie znalosti administrátora</a:t>
            </a:r>
            <a:endParaRPr lang="en-US" sz="26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sk-SK" sz="2600" dirty="0" smtClean="0"/>
              <a:t>Zaťažujú CPU a pamäť</a:t>
            </a:r>
            <a:endParaRPr lang="en-US" sz="26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sk-SK" sz="2600" dirty="0" smtClean="0"/>
              <a:t>Spotrebúvajú šírku pásma</a:t>
            </a:r>
            <a:endParaRPr lang="en-US" sz="26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sk-SK" sz="2600" dirty="0" smtClean="0"/>
              <a:t>Automaticky sa prispôsobí zmenám </a:t>
            </a:r>
            <a:r>
              <a:rPr lang="sk-SK" sz="2600" dirty="0" err="1" smtClean="0"/>
              <a:t>topológie</a:t>
            </a:r>
            <a:endParaRPr lang="en-GB" sz="26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sk-SK" sz="2600" dirty="0" smtClean="0"/>
              <a:t>Vhodné aj pre veľké siete</a:t>
            </a:r>
            <a:endParaRPr lang="en-GB" sz="26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sk-SK" sz="2600" dirty="0" smtClean="0"/>
              <a:t>Menšia bezpečnosť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Autonómny systém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5661248"/>
          </a:xfrm>
        </p:spPr>
        <p:txBody>
          <a:bodyPr>
            <a:normAutofit/>
          </a:bodyPr>
          <a:lstStyle/>
          <a:p>
            <a:r>
              <a:rPr lang="sk-SK" dirty="0" smtClean="0"/>
              <a:t>smerovacia doména = </a:t>
            </a:r>
            <a:r>
              <a:rPr lang="sk-SK" dirty="0" err="1" smtClean="0"/>
              <a:t>routing</a:t>
            </a:r>
            <a:r>
              <a:rPr lang="sk-SK" dirty="0" smtClean="0"/>
              <a:t> </a:t>
            </a:r>
            <a:r>
              <a:rPr lang="sk-SK" dirty="0" err="1" smtClean="0"/>
              <a:t>domain</a:t>
            </a:r>
            <a:endParaRPr lang="sk-SK" dirty="0" smtClean="0"/>
          </a:p>
          <a:p>
            <a:r>
              <a:rPr lang="sk-SK" dirty="0" smtClean="0"/>
              <a:t>Je oblasť so spoločnou administratívnou správou a rovnakou smerovacou politikou ( napr. 1 ISP alebo firma)</a:t>
            </a:r>
          </a:p>
          <a:p>
            <a:r>
              <a:rPr lang="sk-SK" dirty="0" smtClean="0"/>
              <a:t>Má 16 – bitové </a:t>
            </a:r>
            <a:r>
              <a:rPr lang="sk-SK" dirty="0" err="1" smtClean="0"/>
              <a:t>čislo</a:t>
            </a:r>
            <a:r>
              <a:rPr lang="sk-SK" dirty="0" smtClean="0"/>
              <a:t> AS</a:t>
            </a:r>
          </a:p>
          <a:p>
            <a:r>
              <a:rPr lang="sk-SK" dirty="0" smtClean="0"/>
              <a:t>Smerovanie vo vnútri AS = vnútorné smerovacie </a:t>
            </a:r>
            <a:r>
              <a:rPr lang="sk-SK" dirty="0" err="1" smtClean="0"/>
              <a:t>prokoly</a:t>
            </a:r>
            <a:r>
              <a:rPr lang="sk-SK" dirty="0" smtClean="0"/>
              <a:t> – </a:t>
            </a:r>
            <a:r>
              <a:rPr lang="sk-SK" dirty="0" err="1" smtClean="0"/>
              <a:t>Interior</a:t>
            </a:r>
            <a:r>
              <a:rPr lang="sk-SK" dirty="0" smtClean="0"/>
              <a:t> </a:t>
            </a:r>
            <a:r>
              <a:rPr lang="sk-SK" dirty="0" err="1" smtClean="0"/>
              <a:t>Gateway</a:t>
            </a:r>
            <a:r>
              <a:rPr lang="sk-SK" dirty="0" smtClean="0"/>
              <a:t> </a:t>
            </a:r>
            <a:r>
              <a:rPr lang="sk-SK" dirty="0" err="1" smtClean="0"/>
              <a:t>Protocols</a:t>
            </a:r>
            <a:r>
              <a:rPr lang="sk-SK" dirty="0" smtClean="0"/>
              <a:t>, IGP</a:t>
            </a:r>
          </a:p>
          <a:p>
            <a:r>
              <a:rPr lang="sk-SK" dirty="0" smtClean="0"/>
              <a:t>Smerovanie  medzi AS = vonkajšie smerovacie </a:t>
            </a:r>
            <a:r>
              <a:rPr lang="sk-SK" dirty="0" err="1" smtClean="0"/>
              <a:t>prokoly</a:t>
            </a:r>
            <a:r>
              <a:rPr lang="sk-SK" dirty="0" smtClean="0"/>
              <a:t> – </a:t>
            </a:r>
            <a:r>
              <a:rPr lang="sk-SK" dirty="0" err="1" smtClean="0"/>
              <a:t>Exterior</a:t>
            </a:r>
            <a:r>
              <a:rPr lang="sk-SK" dirty="0" smtClean="0"/>
              <a:t> </a:t>
            </a:r>
            <a:r>
              <a:rPr lang="sk-SK" dirty="0" err="1" smtClean="0"/>
              <a:t>Gateway</a:t>
            </a:r>
            <a:r>
              <a:rPr lang="sk-SK" dirty="0" smtClean="0"/>
              <a:t> </a:t>
            </a:r>
            <a:r>
              <a:rPr lang="sk-SK" dirty="0" err="1" smtClean="0"/>
              <a:t>Protocols</a:t>
            </a:r>
            <a:r>
              <a:rPr lang="sk-SK" dirty="0" smtClean="0"/>
              <a:t>, EGP</a:t>
            </a:r>
          </a:p>
          <a:p>
            <a:endParaRPr lang="sk-SK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7C3B9953-BDA0-4FED-8FEF-1BD830A9AEFA}" type="datetime5">
              <a:rPr lang="en-GB"/>
              <a:pPr/>
              <a:t>22-Mar-16</a:t>
            </a:fld>
            <a:endParaRPr lang="en-US"/>
          </a:p>
        </p:txBody>
      </p:sp>
      <p:sp>
        <p:nvSpPr>
          <p:cNvPr id="3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32138" y="6237288"/>
            <a:ext cx="2895600" cy="457200"/>
          </a:xfrm>
        </p:spPr>
        <p:txBody>
          <a:bodyPr/>
          <a:lstStyle/>
          <a:p>
            <a:r>
              <a:rPr lang="en-US"/>
              <a:t>S Ward  Abingdon and Witney College</a:t>
            </a:r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/>
        </p:nvGraphicFramePr>
        <p:xfrm>
          <a:off x="467544" y="1556792"/>
          <a:ext cx="8208963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3" imgW="5504762" imgH="2152951" progId="PBrush">
                  <p:embed/>
                </p:oleObj>
              </mc:Choice>
              <mc:Fallback>
                <p:oleObj name="Bitmap Image" r:id="rId3" imgW="5504762" imgH="2152951" progId="PBrush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556792"/>
                        <a:ext cx="8208963" cy="3672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7C3B9953-BDA0-4FED-8FEF-1BD830A9AEFA}" type="datetime5">
              <a:rPr lang="en-GB"/>
              <a:pPr/>
              <a:t>22-Mar-16</a:t>
            </a:fld>
            <a:endParaRPr lang="en-US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32138" y="6237288"/>
            <a:ext cx="2895600" cy="457200"/>
          </a:xfrm>
        </p:spPr>
        <p:txBody>
          <a:bodyPr/>
          <a:lstStyle/>
          <a:p>
            <a:r>
              <a:rPr lang="en-US"/>
              <a:t>S Ward  Abingdon and Witney College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sk-SK" dirty="0" smtClean="0"/>
              <a:t>Smerovacie protokoly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852936"/>
            <a:ext cx="7632700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95728" y="1628800"/>
            <a:ext cx="24482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Exterior </a:t>
            </a:r>
            <a:r>
              <a:rPr lang="sk-SK" sz="2400" dirty="0" smtClean="0"/>
              <a:t>G</a:t>
            </a:r>
            <a:r>
              <a:rPr lang="en-GB" sz="2400" dirty="0" err="1" smtClean="0"/>
              <a:t>ateway</a:t>
            </a:r>
            <a:r>
              <a:rPr lang="en-GB" sz="2400" dirty="0" smtClean="0"/>
              <a:t> </a:t>
            </a:r>
            <a:r>
              <a:rPr lang="sk-SK" sz="2400" dirty="0" smtClean="0"/>
              <a:t>P</a:t>
            </a:r>
            <a:r>
              <a:rPr lang="en-GB" sz="2400" dirty="0" err="1" smtClean="0"/>
              <a:t>rotocols</a:t>
            </a:r>
            <a:endParaRPr lang="en-US" sz="240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051050" y="1628775"/>
            <a:ext cx="28797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Interior </a:t>
            </a:r>
            <a:r>
              <a:rPr lang="sk-SK" sz="2400" dirty="0" smtClean="0"/>
              <a:t>G</a:t>
            </a:r>
            <a:r>
              <a:rPr lang="en-GB" sz="2400" dirty="0" err="1" smtClean="0"/>
              <a:t>ateway</a:t>
            </a:r>
            <a:r>
              <a:rPr lang="en-GB" sz="2400" dirty="0" smtClean="0"/>
              <a:t> </a:t>
            </a:r>
            <a:r>
              <a:rPr lang="sk-SK" sz="2400" dirty="0" smtClean="0"/>
              <a:t>P</a:t>
            </a:r>
            <a:r>
              <a:rPr lang="en-GB" sz="2400" dirty="0" err="1" smtClean="0"/>
              <a:t>rotocols</a:t>
            </a:r>
            <a:endParaRPr lang="en-US" sz="2400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0" y="2997200"/>
            <a:ext cx="12969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400" dirty="0" err="1" smtClean="0"/>
              <a:t>Classful</a:t>
            </a:r>
            <a:r>
              <a:rPr lang="sk-SK" sz="2400" dirty="0" smtClean="0"/>
              <a:t>=</a:t>
            </a:r>
          </a:p>
          <a:p>
            <a:r>
              <a:rPr lang="sk-SK" sz="2400" dirty="0" smtClean="0"/>
              <a:t>triedne</a:t>
            </a:r>
            <a:endParaRPr lang="en-US" sz="2400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0" y="3789363"/>
            <a:ext cx="18716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400" dirty="0" smtClean="0"/>
              <a:t>Classless</a:t>
            </a:r>
            <a:r>
              <a:rPr lang="sk-SK" sz="2400" dirty="0" smtClean="0"/>
              <a:t>=</a:t>
            </a:r>
          </a:p>
          <a:p>
            <a:r>
              <a:rPr lang="sk-SK" sz="2400" dirty="0" smtClean="0"/>
              <a:t>beztriedne</a:t>
            </a:r>
            <a:endParaRPr lang="en-US" sz="2400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79388" y="4437063"/>
            <a:ext cx="1296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IPv6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Smerovacie protokoly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7632700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64275" y="1628775"/>
            <a:ext cx="28797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Exterior </a:t>
            </a:r>
            <a:r>
              <a:rPr lang="sk-SK" sz="2400" dirty="0" smtClean="0"/>
              <a:t>G</a:t>
            </a:r>
            <a:r>
              <a:rPr lang="en-GB" sz="2400" dirty="0" err="1" smtClean="0"/>
              <a:t>ateway</a:t>
            </a:r>
            <a:r>
              <a:rPr lang="en-GB" sz="2400" dirty="0" smtClean="0"/>
              <a:t> </a:t>
            </a:r>
            <a:r>
              <a:rPr lang="sk-SK" sz="2400" dirty="0" smtClean="0"/>
              <a:t>P</a:t>
            </a:r>
            <a:r>
              <a:rPr lang="en-GB" sz="2400" dirty="0" err="1" smtClean="0"/>
              <a:t>rotocols</a:t>
            </a:r>
            <a:endParaRPr lang="en-US" sz="24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51050" y="1628775"/>
            <a:ext cx="28797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Interior </a:t>
            </a:r>
            <a:r>
              <a:rPr lang="sk-SK" sz="2400" dirty="0" smtClean="0"/>
              <a:t>G</a:t>
            </a:r>
            <a:r>
              <a:rPr lang="en-GB" sz="2400" dirty="0" err="1" smtClean="0"/>
              <a:t>ateway</a:t>
            </a:r>
            <a:r>
              <a:rPr lang="en-GB" sz="2400" dirty="0" smtClean="0"/>
              <a:t> </a:t>
            </a:r>
            <a:r>
              <a:rPr lang="sk-SK" sz="2400" dirty="0" smtClean="0"/>
              <a:t>P</a:t>
            </a:r>
            <a:r>
              <a:rPr lang="en-GB" sz="2400" dirty="0" err="1" smtClean="0"/>
              <a:t>rotocols</a:t>
            </a:r>
            <a:endParaRPr lang="en-US" sz="24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0" y="2997200"/>
            <a:ext cx="1296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Classful</a:t>
            </a:r>
            <a:endParaRPr lang="en-US" sz="240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3789363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Classless</a:t>
            </a:r>
            <a:endParaRPr lang="en-US" sz="240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79388" y="4437063"/>
            <a:ext cx="1296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IPv6</a:t>
            </a:r>
            <a:endParaRPr lang="en-US" sz="2400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187450" y="2924175"/>
            <a:ext cx="1296988" cy="2089150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Obdĺžnik 21"/>
          <p:cNvSpPr/>
          <p:nvPr/>
        </p:nvSpPr>
        <p:spPr>
          <a:xfrm>
            <a:off x="1187624" y="5157192"/>
            <a:ext cx="22126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 smtClean="0"/>
              <a:t>Distance vector, open standard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Smerovacie protokoly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7632700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64275" y="1628775"/>
            <a:ext cx="28797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Exterior </a:t>
            </a:r>
            <a:r>
              <a:rPr lang="sk-SK" sz="2400" dirty="0" smtClean="0"/>
              <a:t>G</a:t>
            </a:r>
            <a:r>
              <a:rPr lang="en-GB" sz="2400" dirty="0" err="1" smtClean="0"/>
              <a:t>ateway</a:t>
            </a:r>
            <a:r>
              <a:rPr lang="en-GB" sz="2400" dirty="0" smtClean="0"/>
              <a:t> </a:t>
            </a:r>
            <a:r>
              <a:rPr lang="sk-SK" sz="2400" dirty="0" smtClean="0"/>
              <a:t>P</a:t>
            </a:r>
            <a:r>
              <a:rPr lang="en-GB" sz="2400" dirty="0" err="1" smtClean="0"/>
              <a:t>rotocols</a:t>
            </a:r>
            <a:endParaRPr lang="en-US" sz="24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051050" y="1628775"/>
            <a:ext cx="28797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Interior </a:t>
            </a:r>
            <a:r>
              <a:rPr lang="sk-SK" sz="2400" dirty="0" smtClean="0"/>
              <a:t>G</a:t>
            </a:r>
            <a:r>
              <a:rPr lang="en-GB" sz="2400" dirty="0" err="1" smtClean="0"/>
              <a:t>ateway</a:t>
            </a:r>
            <a:r>
              <a:rPr lang="en-GB" sz="2400" dirty="0" smtClean="0"/>
              <a:t> </a:t>
            </a:r>
            <a:r>
              <a:rPr lang="sk-SK" sz="2400" dirty="0" smtClean="0"/>
              <a:t>P</a:t>
            </a:r>
            <a:r>
              <a:rPr lang="en-GB" sz="2400" dirty="0" err="1" smtClean="0"/>
              <a:t>rotocols</a:t>
            </a:r>
            <a:endParaRPr lang="en-US" sz="2400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2997200"/>
            <a:ext cx="1296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Classful</a:t>
            </a:r>
            <a:endParaRPr lang="en-US" sz="240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789363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Classless</a:t>
            </a:r>
            <a:endParaRPr lang="en-US" sz="240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79388" y="4437063"/>
            <a:ext cx="1296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IPv6</a:t>
            </a:r>
            <a:endParaRPr lang="en-US" sz="240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699792" y="2924944"/>
            <a:ext cx="1296988" cy="2089150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bdĺžnik 9"/>
          <p:cNvSpPr/>
          <p:nvPr/>
        </p:nvSpPr>
        <p:spPr>
          <a:xfrm>
            <a:off x="2699792" y="5157193"/>
            <a:ext cx="3528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Distance vector, </a:t>
            </a:r>
            <a:r>
              <a:rPr lang="sk-SK" sz="2400" dirty="0" smtClean="0"/>
              <a:t>ale má aj črty </a:t>
            </a:r>
            <a:r>
              <a:rPr lang="sk-SK" sz="2400" dirty="0" err="1" smtClean="0"/>
              <a:t>link</a:t>
            </a:r>
            <a:r>
              <a:rPr lang="sk-SK" sz="2400" dirty="0" smtClean="0"/>
              <a:t> state protokolov</a:t>
            </a:r>
          </a:p>
          <a:p>
            <a:r>
              <a:rPr lang="sk-SK" sz="2400" dirty="0" smtClean="0"/>
              <a:t>Cisco proprietárny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783</Words>
  <Application>Microsoft Office PowerPoint</Application>
  <PresentationFormat>Prezentácia na obrazovke (4:3)</PresentationFormat>
  <Paragraphs>138</Paragraphs>
  <Slides>22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22</vt:i4>
      </vt:variant>
    </vt:vector>
  </HeadingPairs>
  <TitlesOfParts>
    <vt:vector size="25" baseType="lpstr">
      <vt:lpstr>Motív Office</vt:lpstr>
      <vt:lpstr>Bitmap Image</vt:lpstr>
      <vt:lpstr>Rastrový obrázek</vt:lpstr>
      <vt:lpstr>Dynamic routing</vt:lpstr>
      <vt:lpstr>Smerovacie protokoly:</vt:lpstr>
      <vt:lpstr>Ako to funguje?</vt:lpstr>
      <vt:lpstr>Prezentácia programu PowerPoint</vt:lpstr>
      <vt:lpstr>Autonómny systém</vt:lpstr>
      <vt:lpstr>Prezentácia programu PowerPoint</vt:lpstr>
      <vt:lpstr>Smerovacie protokoly</vt:lpstr>
      <vt:lpstr>Prezentácia programu PowerPoint</vt:lpstr>
      <vt:lpstr>Prezentácia programu PowerPoint</vt:lpstr>
      <vt:lpstr>Prezentácia programu PowerPoint</vt:lpstr>
      <vt:lpstr>Prezentácia programu PowerPoint</vt:lpstr>
      <vt:lpstr>Distance vector protokoly</vt:lpstr>
      <vt:lpstr>Distance vector</vt:lpstr>
      <vt:lpstr>Link state protokoly</vt:lpstr>
      <vt:lpstr>Prezentácia programu PowerPoint</vt:lpstr>
      <vt:lpstr>Classful protokoly</vt:lpstr>
      <vt:lpstr>Classless protokoly</vt:lpstr>
      <vt:lpstr>Konvergencia siete</vt:lpstr>
      <vt:lpstr>Metrika</vt:lpstr>
      <vt:lpstr>Prezentácia programu PowerPoint</vt:lpstr>
      <vt:lpstr>Administratívna vzdialenosť</vt:lpstr>
      <vt:lpstr>Load balancing = vyrovnávanie záťaže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routing</dc:title>
  <dc:creator>Danka</dc:creator>
  <cp:lastModifiedBy>Radoslav Páleník</cp:lastModifiedBy>
  <cp:revision>39</cp:revision>
  <dcterms:created xsi:type="dcterms:W3CDTF">2012-10-18T13:24:24Z</dcterms:created>
  <dcterms:modified xsi:type="dcterms:W3CDTF">2016-03-22T10:34:00Z</dcterms:modified>
</cp:coreProperties>
</file>