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E8B-2065-49B6-8BF1-D6590F44CE69}" type="datetimeFigureOut">
              <a:rPr lang="fr-FR" smtClean="0"/>
              <a:pPr/>
              <a:t>12/02/2015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39DB-5E4C-4355-BC63-C4D19E4C507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Static</a:t>
            </a:r>
            <a:r>
              <a:rPr lang="sk-SK" dirty="0" smtClean="0"/>
              <a:t> </a:t>
            </a:r>
            <a:r>
              <a:rPr lang="sk-SK" dirty="0" err="1" smtClean="0"/>
              <a:t>routing</a:t>
            </a:r>
            <a:endParaRPr lang="fr-FR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Typické využitie – </a:t>
            </a:r>
            <a:r>
              <a:rPr lang="sk-SK" dirty="0" err="1" smtClean="0"/>
              <a:t>stub</a:t>
            </a:r>
            <a:r>
              <a:rPr lang="sk-SK" dirty="0" smtClean="0"/>
              <a:t> </a:t>
            </a:r>
            <a:r>
              <a:rPr lang="sk-SK" dirty="0" err="1" smtClean="0"/>
              <a:t>network</a:t>
            </a:r>
            <a:r>
              <a:rPr lang="sk-SK" dirty="0" smtClean="0"/>
              <a:t> = netranzitná sieť</a:t>
            </a:r>
            <a:endParaRPr lang="fr-F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3151046"/>
          <a:ext cx="8229600" cy="1424271"/>
        </p:xfrm>
        <a:graphic>
          <a:graphicData uri="http://schemas.openxmlformats.org/presentationml/2006/ole">
            <p:oleObj spid="_x0000_s1026" name="Bitmap Image" r:id="rId3" imgW="9135750" imgH="1580952" progId="PBrush">
              <p:embed/>
            </p:oleObj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59632" y="2852936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Stub network</a:t>
            </a:r>
            <a:endParaRPr lang="en-US" sz="2400" b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67944" y="2852936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Static route</a:t>
            </a:r>
            <a:endParaRPr lang="en-US" sz="2400" b="1" dirty="0"/>
          </a:p>
        </p:txBody>
      </p:sp>
      <p:cxnSp>
        <p:nvCxnSpPr>
          <p:cNvPr id="8" name="Rovná spojovacia šípka 7"/>
          <p:cNvCxnSpPr/>
          <p:nvPr/>
        </p:nvCxnSpPr>
        <p:spPr>
          <a:xfrm flipH="1">
            <a:off x="4067944" y="3429000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283968" y="4653136"/>
            <a:ext cx="17918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067175" y="501173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Default route</a:t>
            </a:r>
            <a:endParaRPr lang="en-US" sz="2400" b="1" dirty="0"/>
          </a:p>
        </p:txBody>
      </p:sp>
      <p:cxnSp>
        <p:nvCxnSpPr>
          <p:cNvPr id="15" name="Rovná spojovacia šípka 14"/>
          <p:cNvCxnSpPr/>
          <p:nvPr/>
        </p:nvCxnSpPr>
        <p:spPr>
          <a:xfrm flipV="1">
            <a:off x="2627784" y="4365104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1619672" y="558924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Stub</a:t>
            </a:r>
            <a:r>
              <a:rPr lang="sk-SK" dirty="0" smtClean="0"/>
              <a:t> </a:t>
            </a:r>
            <a:r>
              <a:rPr lang="sk-SK" dirty="0" err="1" smtClean="0"/>
              <a:t>router</a:t>
            </a:r>
            <a:r>
              <a:rPr lang="sk-SK" dirty="0" smtClean="0"/>
              <a:t> = hraničný </a:t>
            </a:r>
            <a:r>
              <a:rPr lang="sk-SK" dirty="0" err="1" smtClean="0"/>
              <a:t>router</a:t>
            </a:r>
            <a:r>
              <a:rPr lang="sk-SK" dirty="0" smtClean="0"/>
              <a:t> do netranzitnej siete</a:t>
            </a:r>
            <a:endParaRPr lang="fr-FR" dirty="0"/>
          </a:p>
        </p:txBody>
      </p:sp>
      <p:cxnSp>
        <p:nvCxnSpPr>
          <p:cNvPr id="20" name="Rovná spojovacia šípka 19"/>
          <p:cNvCxnSpPr/>
          <p:nvPr/>
        </p:nvCxnSpPr>
        <p:spPr>
          <a:xfrm flipH="1">
            <a:off x="5652120" y="2708920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6372200" y="2132856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Tranzitná sieť</a:t>
            </a:r>
            <a:endParaRPr lang="fr-FR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732240" y="3645024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networks</a:t>
            </a:r>
            <a:endParaRPr lang="en-US" sz="2400" b="1" dirty="0"/>
          </a:p>
        </p:txBody>
      </p:sp>
      <p:sp>
        <p:nvSpPr>
          <p:cNvPr id="24" name="BlokTextu 23"/>
          <p:cNvSpPr txBox="1"/>
          <p:nvPr/>
        </p:nvSpPr>
        <p:spPr>
          <a:xfrm>
            <a:off x="611560" y="1772816"/>
            <a:ext cx="441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- je to sieť, do ktorej je len 1 vstup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	Statická cesta sa konfiguruje: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 </a:t>
            </a:r>
            <a:r>
              <a:rPr lang="sk-SK" dirty="0" err="1" smtClean="0"/>
              <a:t>exit</a:t>
            </a:r>
            <a:r>
              <a:rPr lang="sk-SK" dirty="0" smtClean="0"/>
              <a:t> </a:t>
            </a:r>
            <a:r>
              <a:rPr lang="sk-SK" dirty="0" err="1" smtClean="0"/>
              <a:t>interface</a:t>
            </a:r>
            <a:endParaRPr lang="sk-SK" dirty="0" smtClean="0"/>
          </a:p>
          <a:p>
            <a:r>
              <a:rPr lang="sk-SK" dirty="0" smtClean="0"/>
              <a:t>na point – to – point sériových linkách</a:t>
            </a:r>
          </a:p>
          <a:p>
            <a:endParaRPr lang="sk-SK" dirty="0"/>
          </a:p>
          <a:p>
            <a:pPr marL="514350" indent="-514350">
              <a:buNone/>
            </a:pPr>
            <a:r>
              <a:rPr lang="sk-SK" smtClean="0"/>
              <a:t>2.	s </a:t>
            </a:r>
            <a:r>
              <a:rPr lang="sk-SK" dirty="0" smtClean="0"/>
              <a:t>adresou </a:t>
            </a:r>
            <a:r>
              <a:rPr lang="sk-SK" dirty="0" err="1" smtClean="0"/>
              <a:t>next-hop</a:t>
            </a:r>
            <a:endParaRPr lang="sk-SK" dirty="0" smtClean="0"/>
          </a:p>
          <a:p>
            <a:r>
              <a:rPr lang="sk-SK" dirty="0" smtClean="0"/>
              <a:t>na </a:t>
            </a:r>
            <a:r>
              <a:rPr lang="sk-SK" dirty="0" err="1" smtClean="0"/>
              <a:t>Ethernetových</a:t>
            </a:r>
            <a:r>
              <a:rPr lang="sk-SK" dirty="0" smtClean="0"/>
              <a:t> linkách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6" y="4005064"/>
            <a:ext cx="7776592" cy="720080"/>
          </a:xfrm>
          <a:prstGeom prst="rect">
            <a:avLst/>
          </a:prstGeom>
          <a:solidFill>
            <a:srgbClr val="00B0F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2400" dirty="0" smtClean="0"/>
              <a:t>R1(config)#ip route 172.16.1.0 </a:t>
            </a:r>
            <a:r>
              <a:rPr lang="sk-SK" sz="2400" dirty="0" smtClean="0"/>
              <a:t> </a:t>
            </a:r>
            <a:r>
              <a:rPr lang="pt-BR" sz="2400" dirty="0" smtClean="0"/>
              <a:t>255.255.255.0 </a:t>
            </a:r>
            <a:r>
              <a:rPr lang="sk-SK" sz="2400" dirty="0" smtClean="0"/>
              <a:t> </a:t>
            </a:r>
            <a:r>
              <a:rPr lang="pt-BR" sz="2400" dirty="0" smtClean="0"/>
              <a:t>172.16.2.2</a:t>
            </a:r>
          </a:p>
          <a:p>
            <a:endParaRPr lang="fr-F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1988840"/>
            <a:ext cx="7848872" cy="792088"/>
          </a:xfrm>
          <a:prstGeom prst="rect">
            <a:avLst/>
          </a:prstGeom>
          <a:solidFill>
            <a:srgbClr val="00B0F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 sz="2400" dirty="0" smtClean="0"/>
              <a:t>R1(config)#ip route 172.16.1.0 </a:t>
            </a:r>
            <a:r>
              <a:rPr lang="sk-SK" sz="2400" dirty="0" smtClean="0"/>
              <a:t> </a:t>
            </a:r>
            <a:r>
              <a:rPr lang="pt-BR" sz="2400" dirty="0" smtClean="0"/>
              <a:t>255.255.255.0 </a:t>
            </a:r>
            <a:r>
              <a:rPr lang="sk-SK" sz="2400" dirty="0" smtClean="0"/>
              <a:t> </a:t>
            </a:r>
            <a:r>
              <a:rPr lang="sk-SK" sz="2400" dirty="0" err="1" smtClean="0"/>
              <a:t>Serial</a:t>
            </a:r>
            <a:r>
              <a:rPr lang="sk-SK" sz="2400" dirty="0" smtClean="0"/>
              <a:t> 0/0</a:t>
            </a:r>
            <a:endParaRPr lang="pt-BR" sz="2400" dirty="0" smtClean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-1539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BlokTextu 7"/>
          <p:cNvSpPr txBox="1"/>
          <p:nvPr/>
        </p:nvSpPr>
        <p:spPr>
          <a:xfrm>
            <a:off x="611560" y="479715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Recursive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lookup</a:t>
            </a:r>
            <a:r>
              <a:rPr lang="sk-SK" sz="2400" b="1" dirty="0" smtClean="0"/>
              <a:t> </a:t>
            </a:r>
            <a:r>
              <a:rPr lang="sk-SK" sz="2400" dirty="0" smtClean="0"/>
              <a:t>– pri smerovaní do vzdialenej siete (172.16.1.0) sa najprv musí nájsť </a:t>
            </a:r>
            <a:r>
              <a:rPr lang="sk-SK" sz="2400" dirty="0" err="1" smtClean="0"/>
              <a:t>next-hop</a:t>
            </a:r>
            <a:r>
              <a:rPr lang="sk-SK" sz="2400" dirty="0" smtClean="0"/>
              <a:t> a potom </a:t>
            </a:r>
            <a:r>
              <a:rPr lang="sk-SK" sz="2400" dirty="0" err="1" smtClean="0"/>
              <a:t>exit</a:t>
            </a:r>
            <a:r>
              <a:rPr lang="sk-SK" sz="2400" dirty="0" smtClean="0"/>
              <a:t> </a:t>
            </a:r>
            <a:r>
              <a:rPr lang="sk-SK" sz="2400" dirty="0" err="1" smtClean="0"/>
              <a:t>interface</a:t>
            </a:r>
            <a:r>
              <a:rPr lang="sk-SK" sz="2400" dirty="0" smtClean="0"/>
              <a:t> do priamo pripojenej siete, v ktorej sa </a:t>
            </a:r>
            <a:r>
              <a:rPr lang="sk-SK" sz="2400" dirty="0" err="1" smtClean="0"/>
              <a:t>next</a:t>
            </a:r>
            <a:r>
              <a:rPr lang="sk-SK" sz="2400" dirty="0" smtClean="0"/>
              <a:t> hop nachádza</a:t>
            </a:r>
            <a:endParaRPr lang="fr-F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586551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Recursive</a:t>
            </a:r>
            <a:r>
              <a:rPr lang="sk-SK" dirty="0" smtClean="0"/>
              <a:t> </a:t>
            </a:r>
            <a:r>
              <a:rPr lang="sk-SK" dirty="0" err="1" smtClean="0"/>
              <a:t>lookup</a:t>
            </a:r>
            <a:r>
              <a:rPr lang="sk-SK" dirty="0" smtClean="0"/>
              <a:t> – vyhľadanie cesty do siete</a:t>
            </a:r>
            <a:r>
              <a:rPr lang="en-GB" dirty="0" smtClean="0"/>
              <a:t> </a:t>
            </a:r>
            <a:r>
              <a:rPr lang="en-GB" dirty="0"/>
              <a:t>172.16.1.0/24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50825" y="2809875"/>
          <a:ext cx="8497888" cy="2946400"/>
        </p:xfrm>
        <a:graphic>
          <a:graphicData uri="http://schemas.openxmlformats.org/presentationml/2006/ole">
            <p:oleObj spid="_x0000_s2050" name="Bitmap Image" r:id="rId3" imgW="3572374" imgH="1238423" progId="PBrush">
              <p:embed/>
            </p:oleObj>
          </a:graphicData>
        </a:graphic>
      </p:graphicFrame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323850" y="1773238"/>
            <a:ext cx="5688013" cy="2519362"/>
            <a:chOff x="204" y="1117"/>
            <a:chExt cx="3583" cy="158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0" y="1117"/>
              <a:ext cx="140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err="1" smtClean="0">
                  <a:solidFill>
                    <a:schemeClr val="tx2"/>
                  </a:solidFill>
                </a:rPr>
                <a:t>Next-hop</a:t>
              </a:r>
              <a:r>
                <a:rPr lang="sk-SK" sz="2400" b="1" dirty="0" smtClean="0">
                  <a:solidFill>
                    <a:schemeClr val="tx2"/>
                  </a:solidFill>
                </a:rPr>
                <a:t>  je </a:t>
              </a:r>
              <a:r>
                <a:rPr lang="en-GB" sz="2400" b="1" dirty="0" smtClean="0">
                  <a:solidFill>
                    <a:schemeClr val="tx2"/>
                  </a:solidFill>
                </a:rPr>
                <a:t>172.16.2.2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383" y="1525"/>
              <a:ext cx="0" cy="95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4" y="2478"/>
              <a:ext cx="3583" cy="226"/>
            </a:xfrm>
            <a:prstGeom prst="rect">
              <a:avLst/>
            </a:prstGeom>
            <a:solidFill>
              <a:schemeClr val="accent2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23850" y="1700213"/>
            <a:ext cx="8064500" cy="2952750"/>
            <a:chOff x="204" y="1071"/>
            <a:chExt cx="5080" cy="1860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880" y="1071"/>
              <a:ext cx="24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b="1" dirty="0" smtClean="0">
                  <a:solidFill>
                    <a:schemeClr val="tx2"/>
                  </a:solidFill>
                </a:rPr>
                <a:t>Ako sa dostať na </a:t>
              </a:r>
              <a:r>
                <a:rPr lang="en-GB" sz="2400" b="1" dirty="0" smtClean="0">
                  <a:solidFill>
                    <a:schemeClr val="tx2"/>
                  </a:solidFill>
                </a:rPr>
                <a:t>172.16.2.2</a:t>
              </a:r>
              <a:r>
                <a:rPr lang="en-GB" sz="2400" b="1" dirty="0">
                  <a:solidFill>
                    <a:schemeClr val="tx2"/>
                  </a:solidFill>
                </a:rPr>
                <a:t>?</a:t>
              </a:r>
              <a:br>
                <a:rPr lang="en-GB" sz="2400" b="1" dirty="0">
                  <a:solidFill>
                    <a:schemeClr val="tx2"/>
                  </a:solidFill>
                </a:rPr>
              </a:br>
              <a:r>
                <a:rPr lang="sk-SK" sz="2400" b="1" dirty="0" smtClean="0">
                  <a:solidFill>
                    <a:schemeClr val="tx2"/>
                  </a:solidFill>
                </a:rPr>
                <a:t>Cez </a:t>
              </a:r>
              <a:r>
                <a:rPr lang="en-GB" sz="2400" b="1" dirty="0" smtClean="0">
                  <a:solidFill>
                    <a:schemeClr val="tx2"/>
                  </a:solidFill>
                </a:rPr>
                <a:t>serial </a:t>
              </a:r>
              <a:r>
                <a:rPr lang="en-GB" sz="2400" b="1" dirty="0">
                  <a:solidFill>
                    <a:schemeClr val="tx2"/>
                  </a:solidFill>
                </a:rPr>
                <a:t>0/0.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1610" y="1661"/>
              <a:ext cx="1134" cy="104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4" y="2704"/>
              <a:ext cx="4717" cy="22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 zadaní </a:t>
            </a:r>
            <a:r>
              <a:rPr lang="sk-SK" dirty="0" err="1" smtClean="0"/>
              <a:t>exit</a:t>
            </a:r>
            <a:r>
              <a:rPr lang="sk-SK" dirty="0" smtClean="0"/>
              <a:t> </a:t>
            </a:r>
            <a:r>
              <a:rPr lang="sk-SK" dirty="0" err="1" smtClean="0"/>
              <a:t>interface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 je potrebný </a:t>
            </a:r>
            <a:r>
              <a:rPr lang="sk-SK" dirty="0" err="1" smtClean="0"/>
              <a:t>recursive</a:t>
            </a:r>
            <a:r>
              <a:rPr lang="sk-SK" dirty="0" smtClean="0"/>
              <a:t> </a:t>
            </a:r>
            <a:r>
              <a:rPr lang="sk-SK" dirty="0" err="1" smtClean="0"/>
              <a:t>lookup</a:t>
            </a:r>
            <a:endParaRPr lang="sk-SK" dirty="0" smtClean="0"/>
          </a:p>
          <a:p>
            <a:r>
              <a:rPr lang="en-GB" dirty="0" smtClean="0"/>
              <a:t>R1(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b="1" dirty="0" err="1" smtClean="0"/>
              <a:t>ip</a:t>
            </a:r>
            <a:r>
              <a:rPr lang="en-GB" b="1" dirty="0" smtClean="0"/>
              <a:t> route 192.168.2.0 255.255.255.0 serial 0/0</a:t>
            </a:r>
            <a:endParaRPr lang="sk-SK" b="1" dirty="0" smtClean="0"/>
          </a:p>
          <a:p>
            <a:endParaRPr lang="sk-SK" b="1" dirty="0" smtClean="0"/>
          </a:p>
          <a:p>
            <a:endParaRPr lang="en-US" dirty="0" smtClean="0"/>
          </a:p>
          <a:p>
            <a:endParaRPr lang="fr-FR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3501008"/>
            <a:ext cx="8713787" cy="2973387"/>
          </a:xfrm>
          <a:prstGeom prst="rect">
            <a:avLst/>
          </a:prstGeom>
          <a:noFill/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3528" y="6021288"/>
            <a:ext cx="8351838" cy="431800"/>
          </a:xfrm>
          <a:prstGeom prst="rect">
            <a:avLst/>
          </a:prstGeom>
          <a:solidFill>
            <a:schemeClr val="hlink">
              <a:alpha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7092280" y="2780928"/>
            <a:ext cx="72008" cy="32403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2"/>
            <a:ext cx="842493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3200" dirty="0" smtClean="0"/>
              <a:t>Ak </a:t>
            </a:r>
            <a:r>
              <a:rPr lang="sk-SK" sz="3200" dirty="0" err="1" smtClean="0"/>
              <a:t>interface</a:t>
            </a:r>
            <a:r>
              <a:rPr lang="sk-SK" sz="3200" dirty="0" smtClean="0"/>
              <a:t> ide </a:t>
            </a:r>
            <a:r>
              <a:rPr lang="sk-SK" sz="3200" b="1" dirty="0" err="1" smtClean="0"/>
              <a:t>down</a:t>
            </a:r>
            <a:r>
              <a:rPr lang="sk-SK" sz="3200" dirty="0" smtClean="0"/>
              <a:t>, statická cesta sa vymaže z </a:t>
            </a:r>
            <a:r>
              <a:rPr lang="sk-SK" sz="3200" dirty="0" err="1" smtClean="0"/>
              <a:t>routovacej</a:t>
            </a:r>
            <a:r>
              <a:rPr lang="sk-SK" sz="3200" dirty="0" smtClean="0"/>
              <a:t> tabuľky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Keď prejde znovu do stavu </a:t>
            </a:r>
            <a:r>
              <a:rPr lang="sk-SK" sz="3200" b="1" dirty="0" err="1" smtClean="0"/>
              <a:t>up</a:t>
            </a:r>
            <a:r>
              <a:rPr lang="sk-SK" sz="3200" dirty="0" smtClean="0"/>
              <a:t>, cesta sa opäť v tabuľke objaví</a:t>
            </a:r>
          </a:p>
          <a:p>
            <a:pPr>
              <a:buFont typeface="Arial" pitchFamily="34" charset="0"/>
              <a:buChar char="•"/>
            </a:pPr>
            <a:r>
              <a:rPr lang="sk-SK" sz="3200" dirty="0" smtClean="0"/>
              <a:t>R# </a:t>
            </a:r>
            <a:r>
              <a:rPr lang="sk-SK" sz="3200" dirty="0" err="1" smtClean="0"/>
              <a:t>debug</a:t>
            </a:r>
            <a:r>
              <a:rPr lang="sk-SK" sz="3200" dirty="0" smtClean="0"/>
              <a:t> </a:t>
            </a:r>
            <a:r>
              <a:rPr lang="sk-SK" sz="3200" dirty="0" err="1" smtClean="0"/>
              <a:t>ip</a:t>
            </a:r>
            <a:r>
              <a:rPr lang="sk-SK" sz="3200" dirty="0" smtClean="0"/>
              <a:t> </a:t>
            </a:r>
            <a:r>
              <a:rPr lang="sk-SK" sz="3200" dirty="0" err="1" smtClean="0"/>
              <a:t>routing</a:t>
            </a:r>
            <a:r>
              <a:rPr lang="sk-SK" sz="3200" b="1" dirty="0" smtClean="0"/>
              <a:t> </a:t>
            </a:r>
            <a:r>
              <a:rPr lang="sk-SK" sz="3200" dirty="0" smtClean="0"/>
              <a:t>/ R# </a:t>
            </a:r>
            <a:r>
              <a:rPr lang="sk-SK" sz="3200" dirty="0" err="1" smtClean="0"/>
              <a:t>undebug</a:t>
            </a:r>
            <a:r>
              <a:rPr lang="sk-SK" sz="3200" dirty="0" smtClean="0"/>
              <a:t> </a:t>
            </a:r>
            <a:r>
              <a:rPr lang="sk-SK" sz="3200" dirty="0" err="1" smtClean="0"/>
              <a:t>all</a:t>
            </a:r>
            <a:endParaRPr lang="sk-SK" sz="3200" dirty="0" smtClean="0"/>
          </a:p>
          <a:p>
            <a:pPr>
              <a:buFont typeface="Arial" pitchFamily="34" charset="0"/>
              <a:buChar char="•"/>
            </a:pPr>
            <a:endParaRPr lang="sk-SK" sz="3200" dirty="0" smtClean="0"/>
          </a:p>
          <a:p>
            <a:r>
              <a:rPr lang="sk-SK" sz="3200" dirty="0" smtClean="0"/>
              <a:t>Statické cesty: 	AD	     = 1</a:t>
            </a:r>
          </a:p>
          <a:p>
            <a:r>
              <a:rPr lang="sk-SK" sz="3200" dirty="0"/>
              <a:t>	</a:t>
            </a:r>
            <a:r>
              <a:rPr lang="sk-SK" sz="3200" dirty="0" smtClean="0"/>
              <a:t>		metrika = 0</a:t>
            </a:r>
          </a:p>
          <a:p>
            <a:endParaRPr lang="sk-SK" sz="3200" dirty="0"/>
          </a:p>
          <a:p>
            <a:r>
              <a:rPr lang="sk-SK" sz="3600" b="1" dirty="0" smtClean="0"/>
              <a:t>Vymazanie statickej cesty:</a:t>
            </a:r>
          </a:p>
          <a:p>
            <a:r>
              <a:rPr lang="en-GB" sz="3200" dirty="0" smtClean="0"/>
              <a:t>R1(</a:t>
            </a:r>
            <a:r>
              <a:rPr lang="en-GB" sz="3200" dirty="0" err="1" smtClean="0"/>
              <a:t>config</a:t>
            </a:r>
            <a:r>
              <a:rPr lang="en-GB" sz="3200" dirty="0" smtClean="0"/>
              <a:t>)#</a:t>
            </a:r>
            <a:r>
              <a:rPr lang="en-GB" sz="3200" b="1" dirty="0" smtClean="0"/>
              <a:t>no </a:t>
            </a:r>
            <a:r>
              <a:rPr lang="en-GB" sz="3200" b="1" dirty="0" err="1" smtClean="0"/>
              <a:t>ip</a:t>
            </a:r>
            <a:r>
              <a:rPr lang="en-GB" sz="3200" b="1" dirty="0" smtClean="0"/>
              <a:t> route 192.168.2.0 255.255.255.0 serial 0/0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427984" y="4437112"/>
            <a:ext cx="2520280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Default </a:t>
            </a:r>
            <a:r>
              <a:rPr lang="sk-SK" dirty="0" err="1" smtClean="0"/>
              <a:t>route</a:t>
            </a:r>
            <a:r>
              <a:rPr lang="sk-SK" dirty="0" smtClean="0"/>
              <a:t> = implicitná cesta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257800"/>
          </a:xfrm>
          <a:noFill/>
          <a:ln>
            <a:noFill/>
          </a:ln>
        </p:spPr>
        <p:txBody>
          <a:bodyPr/>
          <a:lstStyle/>
          <a:p>
            <a:r>
              <a:rPr lang="sk-SK" dirty="0" smtClean="0"/>
              <a:t>Nazýva sa aj </a:t>
            </a:r>
            <a:r>
              <a:rPr lang="sk-SK" dirty="0" err="1" smtClean="0"/>
              <a:t>Gateway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last</a:t>
            </a:r>
            <a:r>
              <a:rPr lang="sk-SK" dirty="0" smtClean="0"/>
              <a:t> </a:t>
            </a:r>
            <a:r>
              <a:rPr lang="sk-SK" dirty="0" err="1" smtClean="0"/>
              <a:t>resort</a:t>
            </a:r>
            <a:r>
              <a:rPr lang="sk-SK" dirty="0" smtClean="0"/>
              <a:t>, brána poslednej záchrany</a:t>
            </a:r>
          </a:p>
          <a:p>
            <a:r>
              <a:rPr lang="sk-SK" dirty="0" smtClean="0"/>
              <a:t>V praxi sa zvyčajne zadáva do sietí mimo našej správy, napr. ISP</a:t>
            </a:r>
          </a:p>
          <a:p>
            <a:pPr>
              <a:buNone/>
            </a:pPr>
            <a:r>
              <a:rPr lang="sk-SK" dirty="0" smtClean="0"/>
              <a:t> 					</a:t>
            </a:r>
            <a:r>
              <a:rPr lang="sk-SK" dirty="0" err="1" smtClean="0">
                <a:solidFill>
                  <a:schemeClr val="accent5"/>
                </a:solidFill>
              </a:rPr>
              <a:t>quad</a:t>
            </a:r>
            <a:r>
              <a:rPr lang="sk-SK" dirty="0" smtClean="0">
                <a:solidFill>
                  <a:schemeClr val="accent5"/>
                </a:solidFill>
              </a:rPr>
              <a:t> </a:t>
            </a:r>
            <a:r>
              <a:rPr lang="sk-SK" dirty="0" err="1" smtClean="0">
                <a:solidFill>
                  <a:schemeClr val="accent5"/>
                </a:solidFill>
              </a:rPr>
              <a:t>zero</a:t>
            </a:r>
            <a:endParaRPr lang="sk-SK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ip</a:t>
            </a:r>
            <a:r>
              <a:rPr lang="en-US" dirty="0" smtClean="0"/>
              <a:t> route 0.0.0.0 0.0.0.0 serial 0/0</a:t>
            </a:r>
            <a:endParaRPr lang="sk-SK" dirty="0" smtClean="0"/>
          </a:p>
          <a:p>
            <a:pPr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ip</a:t>
            </a:r>
            <a:r>
              <a:rPr lang="en-US" dirty="0" smtClean="0"/>
              <a:t> route 0.0.0.0 0.0.0.0 172.16.2.2</a:t>
            </a:r>
            <a:endParaRPr lang="sk-SK" dirty="0" smtClean="0"/>
          </a:p>
          <a:p>
            <a:pPr>
              <a:buNone/>
            </a:pPr>
            <a:r>
              <a:rPr lang="en-US" b="1" dirty="0" smtClean="0"/>
              <a:t>S*</a:t>
            </a:r>
            <a:r>
              <a:rPr lang="en-US" dirty="0" smtClean="0"/>
              <a:t> 0.0.0.0/0 is directly connected, Serial0/0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fr-FR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5868144" y="4149080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Statické smerovanie a IPv6</a:t>
            </a:r>
            <a:endParaRPr lang="sk-SK" sz="3200" b="1" dirty="0"/>
          </a:p>
        </p:txBody>
      </p:sp>
      <p:pic>
        <p:nvPicPr>
          <p:cNvPr id="5" name="Zástupný symbol obsahu 4" descr="Staticke_smerova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764704"/>
            <a:ext cx="5259186" cy="3024336"/>
          </a:xfrm>
          <a:ln w="6350">
            <a:solidFill>
              <a:schemeClr val="accent1"/>
            </a:solidFill>
          </a:ln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8B86-D498-48BA-96FE-AAB7794D88CD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6" name="Obrázok 5" descr="Default_rou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573016"/>
            <a:ext cx="5471987" cy="2952328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7" name="BlokTextu 6"/>
          <p:cNvSpPr txBox="1"/>
          <p:nvPr/>
        </p:nvSpPr>
        <p:spPr>
          <a:xfrm>
            <a:off x="5508104" y="1196752"/>
            <a:ext cx="36358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Smerovanie v IPv6 treba zapnúť</a:t>
            </a:r>
          </a:p>
          <a:p>
            <a:r>
              <a:rPr lang="sk-SK" sz="2800" b="1" dirty="0" smtClean="0">
                <a:solidFill>
                  <a:srgbClr val="FF0000"/>
                </a:solidFill>
              </a:rPr>
              <a:t>R(</a:t>
            </a:r>
            <a:r>
              <a:rPr lang="sk-SK" sz="2800" b="1" dirty="0" err="1" smtClean="0">
                <a:solidFill>
                  <a:srgbClr val="FF0000"/>
                </a:solidFill>
              </a:rPr>
              <a:t>config</a:t>
            </a:r>
            <a:r>
              <a:rPr lang="sk-SK" sz="2800" b="1" dirty="0" smtClean="0">
                <a:solidFill>
                  <a:srgbClr val="FF0000"/>
                </a:solidFill>
              </a:rPr>
              <a:t>)# ipv6 </a:t>
            </a:r>
            <a:r>
              <a:rPr lang="sk-SK" sz="2800" b="1" dirty="0" err="1" smtClean="0">
                <a:solidFill>
                  <a:srgbClr val="FF0000"/>
                </a:solidFill>
              </a:rPr>
              <a:t>unicast-routing</a:t>
            </a:r>
            <a:endParaRPr lang="sk-SK" sz="2800" b="1" dirty="0" smtClean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Sumarizácia</a:t>
            </a:r>
            <a:r>
              <a:rPr lang="sk-SK" dirty="0" smtClean="0"/>
              <a:t> (</a:t>
            </a:r>
            <a:r>
              <a:rPr lang="sk-SK" dirty="0" err="1" smtClean="0"/>
              <a:t>agregácia</a:t>
            </a:r>
            <a:r>
              <a:rPr lang="sk-SK" dirty="0" smtClean="0"/>
              <a:t>) ciest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r>
              <a:rPr lang="sk-SK" dirty="0" smtClean="0"/>
              <a:t>Vytvorí sa </a:t>
            </a:r>
            <a:r>
              <a:rPr lang="sk-SK" dirty="0" err="1" smtClean="0"/>
              <a:t>supernet</a:t>
            </a:r>
            <a:r>
              <a:rPr lang="sk-SK" dirty="0" smtClean="0"/>
              <a:t>, ktorá:</a:t>
            </a:r>
          </a:p>
          <a:p>
            <a:pPr lvl="1"/>
            <a:r>
              <a:rPr lang="sk-SK" dirty="0" smtClean="0"/>
              <a:t>pokrýva  všetky adresy v jednotlivých podsieťach</a:t>
            </a:r>
          </a:p>
          <a:p>
            <a:pPr lvl="1"/>
            <a:r>
              <a:rPr lang="sk-SK" dirty="0" smtClean="0"/>
              <a:t>má kratšiu masku ako jednotlivé </a:t>
            </a:r>
            <a:r>
              <a:rPr lang="sk-SK" dirty="0" err="1" smtClean="0"/>
              <a:t>subnety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790616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226</Words>
  <Application>Microsoft Office PowerPoint</Application>
  <PresentationFormat>Prezentácia na obrazovke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Motív Office</vt:lpstr>
      <vt:lpstr>Bitmap Image</vt:lpstr>
      <vt:lpstr>Static routing</vt:lpstr>
      <vt:lpstr>Typické využitie – stub network = netranzitná sieť</vt:lpstr>
      <vt:lpstr>Snímka 3</vt:lpstr>
      <vt:lpstr>Pr. Recursive lookup – vyhľadanie cesty do siete 172.16.1.0/24</vt:lpstr>
      <vt:lpstr>Pri zadaní exit interface</vt:lpstr>
      <vt:lpstr>Snímka 6</vt:lpstr>
      <vt:lpstr>Default route = implicitná cesta</vt:lpstr>
      <vt:lpstr>Statické smerovanie a IPv6</vt:lpstr>
      <vt:lpstr>Sumarizácia (agregácia) ciest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Danka</dc:creator>
  <cp:lastModifiedBy>cisco</cp:lastModifiedBy>
  <cp:revision>19</cp:revision>
  <dcterms:created xsi:type="dcterms:W3CDTF">2012-10-15T14:06:01Z</dcterms:created>
  <dcterms:modified xsi:type="dcterms:W3CDTF">2015-02-12T07:35:19Z</dcterms:modified>
</cp:coreProperties>
</file>