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9" r:id="rId11"/>
    <p:sldId id="268" r:id="rId12"/>
    <p:sldId id="270" r:id="rId13"/>
    <p:sldId id="265" r:id="rId14"/>
    <p:sldId id="271" r:id="rId15"/>
    <p:sldId id="266" r:id="rId16"/>
    <p:sldId id="267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redný štý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997A-5CF8-4310-9662-AD39E47E9E38}" type="datetimeFigureOut">
              <a:rPr lang="sk-SK" smtClean="0"/>
              <a:pPr/>
              <a:t>29. 11. 2012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CB42-3F86-404E-A4F5-7F2D14637BA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997A-5CF8-4310-9662-AD39E47E9E38}" type="datetimeFigureOut">
              <a:rPr lang="sk-SK" smtClean="0"/>
              <a:pPr/>
              <a:t>29. 11. 2012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CB42-3F86-404E-A4F5-7F2D14637BA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997A-5CF8-4310-9662-AD39E47E9E38}" type="datetimeFigureOut">
              <a:rPr lang="sk-SK" smtClean="0"/>
              <a:pPr/>
              <a:t>29. 11. 2012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CB42-3F86-404E-A4F5-7F2D14637BA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997A-5CF8-4310-9662-AD39E47E9E38}" type="datetimeFigureOut">
              <a:rPr lang="sk-SK" smtClean="0"/>
              <a:pPr/>
              <a:t>29. 11. 2012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CB42-3F86-404E-A4F5-7F2D14637BA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997A-5CF8-4310-9662-AD39E47E9E38}" type="datetimeFigureOut">
              <a:rPr lang="sk-SK" smtClean="0"/>
              <a:pPr/>
              <a:t>29. 11. 2012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CB42-3F86-404E-A4F5-7F2D14637BA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997A-5CF8-4310-9662-AD39E47E9E38}" type="datetimeFigureOut">
              <a:rPr lang="sk-SK" smtClean="0"/>
              <a:pPr/>
              <a:t>29. 11. 2012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CB42-3F86-404E-A4F5-7F2D14637BA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997A-5CF8-4310-9662-AD39E47E9E38}" type="datetimeFigureOut">
              <a:rPr lang="sk-SK" smtClean="0"/>
              <a:pPr/>
              <a:t>29. 11. 2012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CB42-3F86-404E-A4F5-7F2D14637BA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997A-5CF8-4310-9662-AD39E47E9E38}" type="datetimeFigureOut">
              <a:rPr lang="sk-SK" smtClean="0"/>
              <a:pPr/>
              <a:t>29. 11. 2012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CB42-3F86-404E-A4F5-7F2D14637BA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997A-5CF8-4310-9662-AD39E47E9E38}" type="datetimeFigureOut">
              <a:rPr lang="sk-SK" smtClean="0"/>
              <a:pPr/>
              <a:t>29. 11. 2012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CB42-3F86-404E-A4F5-7F2D14637BA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997A-5CF8-4310-9662-AD39E47E9E38}" type="datetimeFigureOut">
              <a:rPr lang="sk-SK" smtClean="0"/>
              <a:pPr/>
              <a:t>29. 11. 2012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CB42-3F86-404E-A4F5-7F2D14637BA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997A-5CF8-4310-9662-AD39E47E9E38}" type="datetimeFigureOut">
              <a:rPr lang="sk-SK" smtClean="0"/>
              <a:pPr/>
              <a:t>29. 11. 2012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CB42-3F86-404E-A4F5-7F2D14637BA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3997A-5CF8-4310-9662-AD39E47E9E38}" type="datetimeFigureOut">
              <a:rPr lang="sk-SK" smtClean="0"/>
              <a:pPr/>
              <a:t>29. 11. 2012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5CB42-3F86-404E-A4F5-7F2D14637BAA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Transportná vrstva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Zabezpečuje komunikáciu medzi aplikáciami na zdrojovom a cieľovom počítači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Window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Pri prenose dát sa nepotvrdzuje každý segment, ale potvrdzuje sa až po prijatí určitého počtu bytov- okno </a:t>
            </a:r>
            <a:r>
              <a:rPr lang="sk-SK" dirty="0" err="1" smtClean="0"/>
              <a:t>window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4" name="Šípka doprava 3"/>
          <p:cNvSpPr/>
          <p:nvPr/>
        </p:nvSpPr>
        <p:spPr>
          <a:xfrm flipV="1">
            <a:off x="857224" y="3643314"/>
            <a:ext cx="285752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prava 4"/>
          <p:cNvSpPr/>
          <p:nvPr/>
        </p:nvSpPr>
        <p:spPr>
          <a:xfrm flipV="1">
            <a:off x="857224" y="4214818"/>
            <a:ext cx="2857520" cy="214314"/>
          </a:xfrm>
          <a:prstGeom prst="rightArrow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prava 5"/>
          <p:cNvSpPr/>
          <p:nvPr/>
        </p:nvSpPr>
        <p:spPr>
          <a:xfrm flipV="1">
            <a:off x="857224" y="4714884"/>
            <a:ext cx="285752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/>
          <p:cNvSpPr/>
          <p:nvPr/>
        </p:nvSpPr>
        <p:spPr>
          <a:xfrm flipV="1">
            <a:off x="857224" y="5429264"/>
            <a:ext cx="2857520" cy="214314"/>
          </a:xfrm>
          <a:prstGeom prst="rightArrow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/>
          <p:cNvSpPr/>
          <p:nvPr/>
        </p:nvSpPr>
        <p:spPr>
          <a:xfrm flipV="1">
            <a:off x="4500562" y="3643314"/>
            <a:ext cx="285752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prava 8"/>
          <p:cNvSpPr/>
          <p:nvPr/>
        </p:nvSpPr>
        <p:spPr>
          <a:xfrm flipV="1">
            <a:off x="4500562" y="4071942"/>
            <a:ext cx="285752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Šípka doprava 9"/>
          <p:cNvSpPr/>
          <p:nvPr/>
        </p:nvSpPr>
        <p:spPr>
          <a:xfrm flipV="1">
            <a:off x="4500562" y="4429132"/>
            <a:ext cx="285752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Šípka doprava 10"/>
          <p:cNvSpPr/>
          <p:nvPr/>
        </p:nvSpPr>
        <p:spPr>
          <a:xfrm flipV="1">
            <a:off x="4500562" y="4786322"/>
            <a:ext cx="2857520" cy="214314"/>
          </a:xfrm>
          <a:prstGeom prst="rightArrow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3786182" y="3500438"/>
            <a:ext cx="5000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/>
              <a:t>1</a:t>
            </a:r>
          </a:p>
          <a:p>
            <a:endParaRPr lang="sk-SK" sz="2000" b="1" dirty="0" smtClean="0"/>
          </a:p>
          <a:p>
            <a:r>
              <a:rPr lang="sk-SK" sz="2000" b="1" dirty="0" smtClean="0"/>
              <a:t>2</a:t>
            </a:r>
          </a:p>
          <a:p>
            <a:endParaRPr lang="sk-SK" sz="2000" b="1" dirty="0" smtClean="0"/>
          </a:p>
          <a:p>
            <a:r>
              <a:rPr lang="sk-SK" sz="2000" b="1" dirty="0" smtClean="0"/>
              <a:t>2</a:t>
            </a:r>
          </a:p>
          <a:p>
            <a:endParaRPr lang="sk-SK" sz="2000" b="1" dirty="0" smtClean="0"/>
          </a:p>
          <a:p>
            <a:r>
              <a:rPr lang="sk-SK" sz="2000" b="1" dirty="0" smtClean="0"/>
              <a:t>3</a:t>
            </a:r>
            <a:endParaRPr lang="sk-SK" sz="2000" b="1" dirty="0"/>
          </a:p>
        </p:txBody>
      </p:sp>
      <p:sp>
        <p:nvSpPr>
          <p:cNvPr id="14" name="BlokTextu 13"/>
          <p:cNvSpPr txBox="1"/>
          <p:nvPr/>
        </p:nvSpPr>
        <p:spPr>
          <a:xfrm>
            <a:off x="7500958" y="3429000"/>
            <a:ext cx="428628" cy="322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"/>
              </a:lnSpc>
            </a:pPr>
            <a:endParaRPr lang="sk-SK" sz="2000" b="1" dirty="0" smtClean="0"/>
          </a:p>
          <a:p>
            <a:pPr>
              <a:lnSpc>
                <a:spcPct val="150000"/>
              </a:lnSpc>
            </a:pPr>
            <a:r>
              <a:rPr lang="sk-SK" sz="2000" b="1" dirty="0" smtClean="0"/>
              <a:t>1</a:t>
            </a:r>
          </a:p>
          <a:p>
            <a:r>
              <a:rPr lang="sk-SK" sz="2000" b="1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sk-SK" sz="2000" b="1" dirty="0" smtClean="0"/>
              <a:t>3</a:t>
            </a:r>
          </a:p>
          <a:p>
            <a:r>
              <a:rPr lang="sk-SK" sz="2000" b="1" dirty="0" smtClean="0"/>
              <a:t>4</a:t>
            </a:r>
          </a:p>
          <a:p>
            <a:pPr>
              <a:lnSpc>
                <a:spcPct val="150000"/>
              </a:lnSpc>
            </a:pPr>
            <a:r>
              <a:rPr lang="sk-SK" sz="2000" b="1" dirty="0" smtClean="0"/>
              <a:t>4</a:t>
            </a:r>
          </a:p>
          <a:p>
            <a:r>
              <a:rPr lang="sk-SK" sz="2000" b="1" dirty="0" smtClean="0"/>
              <a:t>5</a:t>
            </a:r>
          </a:p>
          <a:p>
            <a:r>
              <a:rPr lang="sk-SK" sz="2000" b="1" dirty="0" smtClean="0"/>
              <a:t>6</a:t>
            </a:r>
          </a:p>
          <a:p>
            <a:pPr>
              <a:lnSpc>
                <a:spcPct val="150000"/>
              </a:lnSpc>
            </a:pPr>
            <a:r>
              <a:rPr lang="sk-SK" sz="2000" b="1" dirty="0" smtClean="0"/>
              <a:t>7</a:t>
            </a:r>
          </a:p>
        </p:txBody>
      </p:sp>
      <p:sp>
        <p:nvSpPr>
          <p:cNvPr id="15" name="Šípka doprava 14"/>
          <p:cNvSpPr/>
          <p:nvPr/>
        </p:nvSpPr>
        <p:spPr>
          <a:xfrm flipV="1">
            <a:off x="4500562" y="5143512"/>
            <a:ext cx="285752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Šípka doprava 15"/>
          <p:cNvSpPr/>
          <p:nvPr/>
        </p:nvSpPr>
        <p:spPr>
          <a:xfrm flipV="1">
            <a:off x="4500562" y="5500702"/>
            <a:ext cx="285752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Šípka doprava 16"/>
          <p:cNvSpPr/>
          <p:nvPr/>
        </p:nvSpPr>
        <p:spPr>
          <a:xfrm flipV="1">
            <a:off x="4500562" y="5857892"/>
            <a:ext cx="285752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7" name="Šípka doprava 26"/>
          <p:cNvSpPr/>
          <p:nvPr/>
        </p:nvSpPr>
        <p:spPr>
          <a:xfrm flipV="1">
            <a:off x="4500562" y="6215082"/>
            <a:ext cx="2857520" cy="214314"/>
          </a:xfrm>
          <a:prstGeom prst="rightArrow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85728"/>
            <a:ext cx="8258204" cy="5840435"/>
          </a:xfrm>
        </p:spPr>
        <p:txBody>
          <a:bodyPr/>
          <a:lstStyle/>
          <a:p>
            <a:r>
              <a:rPr lang="sk-SK" dirty="0" smtClean="0"/>
              <a:t>Čo sa stane, ak sa segment cestou stratí?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pPr>
              <a:buNone/>
            </a:pPr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Veľkosť okna môže protokol dynamicky meniť napr. ak sa veľa segmentov stráca, okno sa zmenší a prijatie sa potvrdzuje častejšie</a:t>
            </a: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428596" y="185736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obsahu 2"/>
          <p:cNvSpPr txBox="1">
            <a:spLocks/>
          </p:cNvSpPr>
          <p:nvPr/>
        </p:nvSpPr>
        <p:spPr>
          <a:xfrm>
            <a:off x="385762" y="16001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Šípka doprava 8"/>
          <p:cNvSpPr/>
          <p:nvPr/>
        </p:nvSpPr>
        <p:spPr>
          <a:xfrm flipV="1">
            <a:off x="1643042" y="1643050"/>
            <a:ext cx="285752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Zástupný symbol obsahu 2"/>
          <p:cNvSpPr txBox="1">
            <a:spLocks/>
          </p:cNvSpPr>
          <p:nvPr/>
        </p:nvSpPr>
        <p:spPr>
          <a:xfrm>
            <a:off x="314324" y="202882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Šípka doprava 10"/>
          <p:cNvSpPr/>
          <p:nvPr/>
        </p:nvSpPr>
        <p:spPr>
          <a:xfrm flipV="1">
            <a:off x="1643042" y="1285860"/>
            <a:ext cx="285752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Šípka doprava 11"/>
          <p:cNvSpPr/>
          <p:nvPr/>
        </p:nvSpPr>
        <p:spPr>
          <a:xfrm flipV="1">
            <a:off x="1643042" y="2857496"/>
            <a:ext cx="285752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Šípka doprava 12"/>
          <p:cNvSpPr/>
          <p:nvPr/>
        </p:nvSpPr>
        <p:spPr>
          <a:xfrm flipV="1">
            <a:off x="1643042" y="2071678"/>
            <a:ext cx="285752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BlokTextu 13"/>
          <p:cNvSpPr txBox="1"/>
          <p:nvPr/>
        </p:nvSpPr>
        <p:spPr>
          <a:xfrm>
            <a:off x="5286380" y="1000108"/>
            <a:ext cx="428628" cy="322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"/>
              </a:lnSpc>
            </a:pPr>
            <a:endParaRPr lang="sk-SK" sz="2000" b="1" dirty="0" smtClean="0"/>
          </a:p>
          <a:p>
            <a:pPr>
              <a:lnSpc>
                <a:spcPct val="150000"/>
              </a:lnSpc>
            </a:pPr>
            <a:r>
              <a:rPr lang="sk-SK" sz="2000" b="1" dirty="0" smtClean="0"/>
              <a:t>1</a:t>
            </a:r>
          </a:p>
          <a:p>
            <a:r>
              <a:rPr lang="sk-SK" sz="2000" b="1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sk-SK" sz="2000" b="1" dirty="0" smtClean="0"/>
              <a:t>3</a:t>
            </a:r>
          </a:p>
          <a:p>
            <a:r>
              <a:rPr lang="sk-SK" sz="2000" b="1" dirty="0" smtClean="0"/>
              <a:t>4</a:t>
            </a:r>
          </a:p>
          <a:p>
            <a:pPr>
              <a:lnSpc>
                <a:spcPct val="150000"/>
              </a:lnSpc>
            </a:pPr>
            <a:r>
              <a:rPr lang="sk-SK" sz="2000" b="1" dirty="0" smtClean="0"/>
              <a:t>4</a:t>
            </a:r>
          </a:p>
          <a:p>
            <a:r>
              <a:rPr lang="sk-SK" sz="2000" b="1" dirty="0" smtClean="0"/>
              <a:t>5</a:t>
            </a:r>
          </a:p>
          <a:p>
            <a:r>
              <a:rPr lang="sk-SK" sz="2000" b="1" dirty="0" smtClean="0"/>
              <a:t>6</a:t>
            </a:r>
          </a:p>
          <a:p>
            <a:pPr>
              <a:lnSpc>
                <a:spcPct val="150000"/>
              </a:lnSpc>
            </a:pPr>
            <a:r>
              <a:rPr lang="sk-SK" sz="2000" b="1" dirty="0" smtClean="0"/>
              <a:t>5</a:t>
            </a:r>
          </a:p>
        </p:txBody>
      </p:sp>
      <p:sp>
        <p:nvSpPr>
          <p:cNvPr id="15" name="Šípka doprava 14"/>
          <p:cNvSpPr/>
          <p:nvPr/>
        </p:nvSpPr>
        <p:spPr>
          <a:xfrm flipV="1">
            <a:off x="1643042" y="3143248"/>
            <a:ext cx="285752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Šípka doprava 15"/>
          <p:cNvSpPr/>
          <p:nvPr/>
        </p:nvSpPr>
        <p:spPr>
          <a:xfrm flipV="1">
            <a:off x="1643042" y="3500438"/>
            <a:ext cx="285752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Šípka doprava 16"/>
          <p:cNvSpPr/>
          <p:nvPr/>
        </p:nvSpPr>
        <p:spPr>
          <a:xfrm flipV="1">
            <a:off x="1643042" y="3857628"/>
            <a:ext cx="2857520" cy="214314"/>
          </a:xfrm>
          <a:prstGeom prst="rightArrow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Šípka doprava 17"/>
          <p:cNvSpPr/>
          <p:nvPr/>
        </p:nvSpPr>
        <p:spPr>
          <a:xfrm flipV="1">
            <a:off x="1643042" y="2428868"/>
            <a:ext cx="2857520" cy="214314"/>
          </a:xfrm>
          <a:prstGeom prst="rightArrow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2" name="Rovná spojnica 21"/>
          <p:cNvCxnSpPr/>
          <p:nvPr/>
        </p:nvCxnSpPr>
        <p:spPr>
          <a:xfrm>
            <a:off x="2285984" y="3143248"/>
            <a:ext cx="1071570" cy="642942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nica 22"/>
          <p:cNvCxnSpPr/>
          <p:nvPr/>
        </p:nvCxnSpPr>
        <p:spPr>
          <a:xfrm>
            <a:off x="2214546" y="3143248"/>
            <a:ext cx="1071570" cy="642942"/>
          </a:xfrm>
          <a:prstGeom prst="line">
            <a:avLst/>
          </a:prstGeom>
          <a:ln w="101600">
            <a:solidFill>
              <a:srgbClr val="FF000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BlokTextu 23"/>
          <p:cNvSpPr txBox="1"/>
          <p:nvPr/>
        </p:nvSpPr>
        <p:spPr>
          <a:xfrm>
            <a:off x="6215074" y="2966794"/>
            <a:ext cx="2071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rgbClr val="FF0000"/>
                </a:solidFill>
              </a:rPr>
              <a:t>Cieľový počítač potvrdí len segment číslo 4</a:t>
            </a:r>
            <a:endParaRPr lang="sk-SK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PDU na 4. vrstve</a:t>
            </a:r>
            <a:endParaRPr lang="sk-SK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1363" y="1600200"/>
            <a:ext cx="674127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BlokTextu 6"/>
          <p:cNvSpPr txBox="1"/>
          <p:nvPr/>
        </p:nvSpPr>
        <p:spPr>
          <a:xfrm>
            <a:off x="428596" y="2500306"/>
            <a:ext cx="642942" cy="923330"/>
          </a:xfrm>
          <a:prstGeom prst="rect">
            <a:avLst/>
          </a:prstGeom>
          <a:noFill/>
          <a:scene3d>
            <a:camera prst="orthographicFront">
              <a:rot lat="0" lon="54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sk-SK" dirty="0" smtClean="0"/>
              <a:t>Segment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285720" y="3143248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1200000" lon="0" rev="5400000"/>
              </a:camera>
              <a:lightRig rig="threePt" dir="t"/>
            </a:scene3d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Segment</a:t>
            </a:r>
            <a:endParaRPr lang="sk-SK" sz="2400" b="1" dirty="0">
              <a:solidFill>
                <a:srgbClr val="FF0000"/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214282" y="5429264"/>
            <a:ext cx="2214578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1200000" lon="0" rev="5400000"/>
              </a:camera>
              <a:lightRig rig="threePt" dir="t"/>
            </a:scene3d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Datagram</a:t>
            </a:r>
          </a:p>
          <a:p>
            <a:endParaRPr lang="sk-SK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Čísla portov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857232"/>
            <a:ext cx="8186766" cy="5268931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port = adresa aplikácie</a:t>
            </a:r>
          </a:p>
          <a:p>
            <a:r>
              <a:rPr lang="sk-SK" dirty="0" smtClean="0"/>
              <a:t>Na serveroch majú jednotlivé aplikácie staticky pridelené čísla portov – </a:t>
            </a:r>
            <a:r>
              <a:rPr lang="sk-SK" dirty="0" err="1" smtClean="0"/>
              <a:t>well</a:t>
            </a:r>
            <a:r>
              <a:rPr lang="sk-SK" dirty="0" smtClean="0"/>
              <a:t> </a:t>
            </a:r>
            <a:r>
              <a:rPr lang="sk-SK" dirty="0" err="1" smtClean="0"/>
              <a:t>known</a:t>
            </a:r>
            <a:r>
              <a:rPr lang="sk-SK" dirty="0" smtClean="0"/>
              <a:t> porty </a:t>
            </a:r>
            <a:br>
              <a:rPr lang="sk-SK" dirty="0" smtClean="0"/>
            </a:br>
            <a:r>
              <a:rPr lang="sk-SK" dirty="0" smtClean="0"/>
              <a:t>0 – 1023</a:t>
            </a:r>
          </a:p>
          <a:p>
            <a:r>
              <a:rPr lang="sk-SK" dirty="0" smtClean="0"/>
              <a:t>Na klientoch sú čísla portov prideľované dynamicky  </a:t>
            </a:r>
            <a:r>
              <a:rPr lang="en-US" dirty="0" smtClean="0"/>
              <a:t>&gt; 1023</a:t>
            </a:r>
          </a:p>
          <a:p>
            <a:r>
              <a:rPr lang="en-US" dirty="0" smtClean="0"/>
              <a:t>2 </a:t>
            </a:r>
            <a:r>
              <a:rPr lang="en-US" dirty="0" err="1" smtClean="0"/>
              <a:t>aplik</a:t>
            </a:r>
            <a:r>
              <a:rPr lang="sk-SK" dirty="0" err="1" smtClean="0"/>
              <a:t>ácie</a:t>
            </a:r>
            <a:r>
              <a:rPr lang="sk-SK" dirty="0" smtClean="0"/>
              <a:t> nemôžu mať rovnaký port</a:t>
            </a:r>
          </a:p>
          <a:p>
            <a:r>
              <a:rPr lang="sk-SK" dirty="0" smtClean="0"/>
              <a:t>Pri požiadavke na službu musí klient poznať číslo portu</a:t>
            </a:r>
          </a:p>
          <a:p>
            <a:r>
              <a:rPr lang="sk-SK" dirty="0" err="1" smtClean="0">
                <a:solidFill>
                  <a:srgbClr val="00B050"/>
                </a:solidFill>
              </a:rPr>
              <a:t>Socket</a:t>
            </a:r>
            <a:r>
              <a:rPr lang="sk-SK" dirty="0" smtClean="0"/>
              <a:t> – jednoznačne identifikuje aplikáciu na </a:t>
            </a:r>
            <a:r>
              <a:rPr lang="sk-SK" dirty="0" err="1" smtClean="0"/>
              <a:t>hoste</a:t>
            </a:r>
            <a:r>
              <a:rPr lang="sk-SK" dirty="0" smtClean="0"/>
              <a:t>	</a:t>
            </a:r>
            <a:r>
              <a:rPr lang="sk-SK" dirty="0" smtClean="0">
                <a:solidFill>
                  <a:srgbClr val="00B050"/>
                </a:solidFill>
              </a:rPr>
              <a:t>192.168.0.100 : 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Čísla portov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Well-known</a:t>
            </a:r>
            <a:r>
              <a:rPr lang="sk-SK" dirty="0" smtClean="0"/>
              <a:t>	0 – 1023		server</a:t>
            </a:r>
          </a:p>
          <a:p>
            <a:r>
              <a:rPr lang="sk-SK" dirty="0" err="1" smtClean="0"/>
              <a:t>Registered</a:t>
            </a:r>
            <a:r>
              <a:rPr lang="sk-SK" dirty="0" smtClean="0"/>
              <a:t>	1024 – 49151	server, klient</a:t>
            </a:r>
          </a:p>
          <a:p>
            <a:pPr lvl="6"/>
            <a:r>
              <a:rPr lang="sk-SK" dirty="0" smtClean="0"/>
              <a:t>prideľované </a:t>
            </a:r>
            <a:r>
              <a:rPr lang="sk-SK" dirty="0" smtClean="0"/>
              <a:t>dynamicky</a:t>
            </a:r>
          </a:p>
          <a:p>
            <a:pPr lvl="6"/>
            <a:r>
              <a:rPr lang="sk-SK" dirty="0" smtClean="0"/>
              <a:t>v </a:t>
            </a:r>
            <a:r>
              <a:rPr lang="sk-SK" dirty="0" smtClean="0"/>
              <a:t>súčasnosti už </a:t>
            </a:r>
            <a:r>
              <a:rPr lang="sk-SK" dirty="0" err="1" smtClean="0"/>
              <a:t>nedoporučované</a:t>
            </a:r>
            <a:endParaRPr lang="sk-SK" dirty="0" smtClean="0"/>
          </a:p>
          <a:p>
            <a:pPr lvl="6"/>
            <a:r>
              <a:rPr lang="sk-SK" dirty="0" smtClean="0"/>
              <a:t>Napr. alternatívne čísla portov HTTP 8008, 8080</a:t>
            </a:r>
          </a:p>
          <a:p>
            <a:pPr lvl="8">
              <a:buNone/>
            </a:pPr>
            <a:r>
              <a:rPr lang="sk-SK" dirty="0" smtClean="0"/>
              <a:t> </a:t>
            </a:r>
            <a:r>
              <a:rPr lang="sk-SK" dirty="0" smtClean="0"/>
              <a:t>                                  MSN Messenger 1863</a:t>
            </a:r>
          </a:p>
          <a:p>
            <a:r>
              <a:rPr lang="sk-SK" dirty="0" err="1" smtClean="0"/>
              <a:t>Private</a:t>
            </a:r>
            <a:r>
              <a:rPr lang="sk-SK" dirty="0" smtClean="0"/>
              <a:t>		49152 – 65535	klient</a:t>
            </a:r>
          </a:p>
          <a:p>
            <a:pPr lvl="6"/>
            <a:r>
              <a:rPr lang="sk-SK" dirty="0" smtClean="0"/>
              <a:t>prideľované dynamicky</a:t>
            </a:r>
          </a:p>
          <a:p>
            <a:pPr lvl="6"/>
            <a:endParaRPr lang="sk-SK" dirty="0" smtClean="0"/>
          </a:p>
          <a:p>
            <a:pPr lvl="6">
              <a:buNone/>
            </a:pPr>
            <a:endParaRPr lang="sk-SK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TCP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FTP 21</a:t>
            </a:r>
          </a:p>
          <a:p>
            <a:r>
              <a:rPr lang="sk-SK" dirty="0" err="1" smtClean="0"/>
              <a:t>Telnet</a:t>
            </a:r>
            <a:r>
              <a:rPr lang="sk-SK" dirty="0" smtClean="0"/>
              <a:t> 23</a:t>
            </a:r>
          </a:p>
          <a:p>
            <a:r>
              <a:rPr lang="sk-SK" dirty="0" smtClean="0"/>
              <a:t>HTTP 80</a:t>
            </a:r>
          </a:p>
          <a:p>
            <a:r>
              <a:rPr lang="sk-SK" dirty="0" smtClean="0"/>
              <a:t>DNS 53</a:t>
            </a:r>
          </a:p>
          <a:p>
            <a:r>
              <a:rPr lang="sk-SK" dirty="0" smtClean="0"/>
              <a:t>SMTP 25</a:t>
            </a:r>
          </a:p>
          <a:p>
            <a:r>
              <a:rPr lang="sk-SK" dirty="0" smtClean="0"/>
              <a:t>HTTPS 443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UDP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TFPT 69</a:t>
            </a:r>
          </a:p>
          <a:p>
            <a:r>
              <a:rPr lang="sk-SK" dirty="0" smtClean="0"/>
              <a:t>DNS 53</a:t>
            </a:r>
          </a:p>
          <a:p>
            <a:r>
              <a:rPr lang="sk-SK" dirty="0" smtClean="0"/>
              <a:t>SNMP 161 – </a:t>
            </a:r>
            <a:r>
              <a:rPr lang="sk-SK" smtClean="0"/>
              <a:t>odosielanie pošty</a:t>
            </a:r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Úlohy protokolov transportnej vrstvy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Zabezpečiť komunikáciu medzi aplikáciami na zdrojovom a cieľovom počítači</a:t>
            </a:r>
          </a:p>
          <a:p>
            <a:r>
              <a:rPr lang="sk-SK" dirty="0" err="1" smtClean="0"/>
              <a:t>Enkapsuluje</a:t>
            </a:r>
            <a:r>
              <a:rPr lang="sk-SK" dirty="0" smtClean="0"/>
              <a:t> dáta do segmentov, pridáva hlavičku , ktorá identifikuje aplikáciu = číslo portu</a:t>
            </a:r>
          </a:p>
          <a:p>
            <a:r>
              <a:rPr lang="sk-SK" dirty="0" smtClean="0"/>
              <a:t>V cieľovom PC pošle dáta správnej aplikácii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Rôzne aplikácie majú rôzne požiadavky na straty, oneskorenie a spoľahlivosť prenosu. </a:t>
            </a:r>
          </a:p>
          <a:p>
            <a:r>
              <a:rPr lang="sk-SK" dirty="0" smtClean="0"/>
              <a:t>Podľa toho rozoznávame prenos:</a:t>
            </a:r>
          </a:p>
          <a:p>
            <a:r>
              <a:rPr lang="sk-SK" dirty="0" smtClean="0"/>
              <a:t>Spoľahlivý – </a:t>
            </a:r>
            <a:r>
              <a:rPr lang="sk-SK" dirty="0" err="1" smtClean="0"/>
              <a:t>guaranted</a:t>
            </a:r>
            <a:endParaRPr lang="sk-SK" dirty="0" smtClean="0"/>
          </a:p>
          <a:p>
            <a:pPr marL="2171700" lvl="8" indent="-342900"/>
            <a:r>
              <a:rPr lang="sk-SK" dirty="0" smtClean="0"/>
              <a:t>Web, e-mail</a:t>
            </a:r>
          </a:p>
          <a:p>
            <a:pPr marL="342900" lvl="4" indent="-342900">
              <a:buFont typeface="Arial" pitchFamily="34" charset="0"/>
              <a:buChar char="•"/>
            </a:pPr>
            <a:r>
              <a:rPr lang="sk-SK" sz="3200" dirty="0" smtClean="0"/>
              <a:t>Nespoľahlivý – </a:t>
            </a:r>
            <a:r>
              <a:rPr lang="sk-SK" sz="3200" dirty="0" err="1" smtClean="0"/>
              <a:t>best</a:t>
            </a:r>
            <a:r>
              <a:rPr lang="sk-SK" sz="3200" dirty="0" smtClean="0"/>
              <a:t> </a:t>
            </a:r>
            <a:r>
              <a:rPr lang="sk-SK" sz="3200" dirty="0" err="1" smtClean="0"/>
              <a:t>effort</a:t>
            </a:r>
            <a:endParaRPr lang="sk-SK" dirty="0" smtClean="0"/>
          </a:p>
          <a:p>
            <a:pPr lvl="4">
              <a:buFont typeface="Arial" pitchFamily="34" charset="0"/>
              <a:buChar char="•"/>
            </a:pPr>
            <a:r>
              <a:rPr lang="sk-SK" dirty="0" smtClean="0"/>
              <a:t>Video, </a:t>
            </a:r>
            <a:r>
              <a:rPr lang="sk-SK" dirty="0" err="1" smtClean="0"/>
              <a:t>VoIP</a:t>
            </a:r>
            <a:r>
              <a:rPr lang="sk-SK" dirty="0" smtClean="0"/>
              <a:t>, </a:t>
            </a:r>
            <a:r>
              <a:rPr lang="sk-SK" dirty="0" err="1" smtClean="0"/>
              <a:t>online</a:t>
            </a:r>
            <a:r>
              <a:rPr lang="sk-SK" dirty="0" smtClean="0"/>
              <a:t> hry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Spoľahlivosť - </a:t>
            </a:r>
            <a:r>
              <a:rPr lang="sk-SK" dirty="0" err="1" smtClean="0"/>
              <a:t>reliability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Všetky odoslané dáta dôjdu do cieľa</a:t>
            </a:r>
          </a:p>
          <a:p>
            <a:r>
              <a:rPr lang="sk-SK" dirty="0" smtClean="0"/>
              <a:t>Cieľový PC musí potvrdiť prijatie</a:t>
            </a:r>
          </a:p>
          <a:p>
            <a:r>
              <a:rPr lang="sk-SK" dirty="0" smtClean="0"/>
              <a:t>Nepotvrdené segmenty sa </a:t>
            </a:r>
            <a:r>
              <a:rPr lang="sk-SK" dirty="0" err="1" smtClean="0"/>
              <a:t>preposielajú</a:t>
            </a:r>
            <a:endParaRPr lang="sk-SK" dirty="0" smtClean="0"/>
          </a:p>
          <a:p>
            <a:r>
              <a:rPr lang="sk-SK" dirty="0" smtClean="0"/>
              <a:t>To všetko pridáva k dátam tzv. </a:t>
            </a:r>
            <a:r>
              <a:rPr lang="sk-SK" dirty="0" err="1" smtClean="0"/>
              <a:t>overhead</a:t>
            </a:r>
            <a:r>
              <a:rPr lang="sk-SK" dirty="0" smtClean="0"/>
              <a:t> (kontrolné dáta)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TCP </a:t>
            </a:r>
            <a:r>
              <a:rPr lang="sk-SK" dirty="0" err="1" smtClean="0"/>
              <a:t>Transmition</a:t>
            </a:r>
            <a:r>
              <a:rPr lang="sk-SK" dirty="0" smtClean="0"/>
              <a:t> </a:t>
            </a:r>
            <a:r>
              <a:rPr lang="sk-SK" dirty="0" err="1" smtClean="0"/>
              <a:t>Control</a:t>
            </a:r>
            <a:r>
              <a:rPr lang="sk-SK" dirty="0" smtClean="0"/>
              <a:t> </a:t>
            </a:r>
            <a:r>
              <a:rPr lang="sk-SK" dirty="0" err="1" smtClean="0"/>
              <a:t>Protocol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Spoľahlivý – </a:t>
            </a:r>
            <a:r>
              <a:rPr lang="sk-SK" dirty="0" err="1" smtClean="0"/>
              <a:t>reliable</a:t>
            </a:r>
            <a:endParaRPr lang="sk-SK" dirty="0" smtClean="0"/>
          </a:p>
          <a:p>
            <a:r>
              <a:rPr lang="sk-SK" dirty="0" smtClean="0"/>
              <a:t>Väčší </a:t>
            </a:r>
            <a:r>
              <a:rPr lang="sk-SK" dirty="0" err="1" smtClean="0"/>
              <a:t>overhead</a:t>
            </a:r>
            <a:endParaRPr lang="sk-SK" dirty="0" smtClean="0"/>
          </a:p>
          <a:p>
            <a:r>
              <a:rPr lang="sk-SK" dirty="0" smtClean="0"/>
              <a:t>Pred odoslaním dát nadväzuje spojenie – </a:t>
            </a:r>
            <a:r>
              <a:rPr lang="sk-SK" dirty="0" err="1" smtClean="0"/>
              <a:t>connection</a:t>
            </a:r>
            <a:r>
              <a:rPr lang="sk-SK" dirty="0" smtClean="0"/>
              <a:t> </a:t>
            </a:r>
            <a:r>
              <a:rPr lang="sk-SK" dirty="0" err="1" smtClean="0"/>
              <a:t>oriented</a:t>
            </a:r>
            <a:endParaRPr lang="sk-SK" dirty="0" smtClean="0"/>
          </a:p>
          <a:p>
            <a:r>
              <a:rPr lang="sk-SK" dirty="0" smtClean="0"/>
              <a:t>Potvrdzuje prijatie segmentov</a:t>
            </a:r>
          </a:p>
          <a:p>
            <a:r>
              <a:rPr lang="sk-SK" dirty="0" err="1" smtClean="0"/>
              <a:t>Preposiela</a:t>
            </a:r>
            <a:r>
              <a:rPr lang="sk-SK" dirty="0" smtClean="0"/>
              <a:t> stratené segmenty</a:t>
            </a:r>
          </a:p>
          <a:p>
            <a:r>
              <a:rPr lang="sk-SK" dirty="0" smtClean="0"/>
              <a:t>Doručí dáta v rovnakom poradí, v akom boli odoslané – </a:t>
            </a:r>
            <a:r>
              <a:rPr lang="sk-SK" dirty="0" err="1" smtClean="0"/>
              <a:t>same</a:t>
            </a:r>
            <a:r>
              <a:rPr lang="sk-SK" dirty="0" smtClean="0"/>
              <a:t> </a:t>
            </a:r>
            <a:r>
              <a:rPr lang="sk-SK" dirty="0" err="1" smtClean="0"/>
              <a:t>order</a:t>
            </a:r>
            <a:r>
              <a:rPr lang="sk-SK" dirty="0" smtClean="0"/>
              <a:t> </a:t>
            </a:r>
            <a:r>
              <a:rPr lang="sk-SK" dirty="0" err="1" smtClean="0"/>
              <a:t>delivery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 smtClean="0"/>
              <a:t>Flow</a:t>
            </a:r>
            <a:r>
              <a:rPr lang="sk-SK" dirty="0" smtClean="0"/>
              <a:t> </a:t>
            </a:r>
            <a:r>
              <a:rPr lang="sk-SK" dirty="0" err="1" smtClean="0"/>
              <a:t>control</a:t>
            </a:r>
            <a:r>
              <a:rPr lang="sk-SK" dirty="0" smtClean="0"/>
              <a:t> – Každý segment má svoje číslo. V cieli sa ukladajú do </a:t>
            </a:r>
            <a:r>
              <a:rPr lang="sk-SK" dirty="0" err="1" smtClean="0"/>
              <a:t>buffra</a:t>
            </a:r>
            <a:r>
              <a:rPr lang="sk-SK" dirty="0" smtClean="0"/>
              <a:t> a odtiaľ sa potom v správnom poradí odovzdajú aplikačnej vrstve. Protokol musí zabezpečiť taký tok dát, aby nedošlo k preťaženiu siete, preplneniu </a:t>
            </a:r>
            <a:r>
              <a:rPr lang="sk-SK" dirty="0" err="1" smtClean="0"/>
              <a:t>buffra</a:t>
            </a:r>
            <a:r>
              <a:rPr lang="sk-SK" dirty="0" smtClean="0"/>
              <a:t> ani strate dát.</a:t>
            </a:r>
          </a:p>
          <a:p>
            <a:r>
              <a:rPr lang="sk-SK" dirty="0" smtClean="0"/>
              <a:t>PDU – segment</a:t>
            </a:r>
          </a:p>
          <a:p>
            <a:r>
              <a:rPr lang="sk-SK" dirty="0" smtClean="0"/>
              <a:t>E-mail, HTTP, FTP, </a:t>
            </a:r>
            <a:r>
              <a:rPr lang="sk-SK" dirty="0" err="1" smtClean="0"/>
              <a:t>Telnet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UDP </a:t>
            </a:r>
            <a:r>
              <a:rPr lang="sk-SK" dirty="0" err="1" smtClean="0"/>
              <a:t>User</a:t>
            </a:r>
            <a:r>
              <a:rPr lang="sk-SK" dirty="0" smtClean="0"/>
              <a:t> Datagram </a:t>
            </a:r>
            <a:r>
              <a:rPr lang="sk-SK" dirty="0" err="1" smtClean="0"/>
              <a:t>Protocol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smtClean="0"/>
              <a:t>Nespoľahlivý </a:t>
            </a:r>
            <a:r>
              <a:rPr lang="sk-SK" dirty="0" err="1" smtClean="0"/>
              <a:t>unreliable</a:t>
            </a:r>
            <a:endParaRPr lang="sk-SK" dirty="0" smtClean="0"/>
          </a:p>
          <a:p>
            <a:r>
              <a:rPr lang="sk-SK" dirty="0" smtClean="0"/>
              <a:t>Rýchly</a:t>
            </a:r>
          </a:p>
          <a:p>
            <a:r>
              <a:rPr lang="sk-SK" dirty="0" smtClean="0"/>
              <a:t>Menší </a:t>
            </a:r>
            <a:r>
              <a:rPr lang="sk-SK" dirty="0" err="1" smtClean="0"/>
              <a:t>overhead</a:t>
            </a:r>
            <a:r>
              <a:rPr lang="sk-SK" dirty="0" smtClean="0"/>
              <a:t> – </a:t>
            </a:r>
            <a:r>
              <a:rPr lang="sk-SK" dirty="0" err="1" smtClean="0"/>
              <a:t>low</a:t>
            </a:r>
            <a:r>
              <a:rPr lang="sk-SK" dirty="0" smtClean="0"/>
              <a:t> </a:t>
            </a:r>
            <a:r>
              <a:rPr lang="sk-SK" dirty="0" err="1" smtClean="0"/>
              <a:t>overhead</a:t>
            </a:r>
            <a:r>
              <a:rPr lang="sk-SK" dirty="0" smtClean="0"/>
              <a:t> </a:t>
            </a:r>
          </a:p>
          <a:p>
            <a:r>
              <a:rPr lang="sk-SK" dirty="0" smtClean="0"/>
              <a:t>Nepotvrdzuje prijatie dát</a:t>
            </a:r>
          </a:p>
          <a:p>
            <a:r>
              <a:rPr lang="sk-SK" dirty="0" err="1" smtClean="0"/>
              <a:t>Nepreposiela</a:t>
            </a:r>
            <a:r>
              <a:rPr lang="sk-SK" dirty="0" smtClean="0"/>
              <a:t> stratené dáta</a:t>
            </a:r>
          </a:p>
          <a:p>
            <a:r>
              <a:rPr lang="sk-SK" dirty="0" smtClean="0"/>
              <a:t>Dáta doručí v poradí, v akom prichádzajú</a:t>
            </a:r>
          </a:p>
          <a:p>
            <a:r>
              <a:rPr lang="sk-SK" dirty="0" smtClean="0"/>
              <a:t>Pred samotným prenosom </a:t>
            </a:r>
            <a:r>
              <a:rPr lang="sk-SK" dirty="0" smtClean="0"/>
              <a:t>nenadväzuje </a:t>
            </a:r>
            <a:r>
              <a:rPr lang="sk-SK" smtClean="0"/>
              <a:t>spojenie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= </a:t>
            </a:r>
            <a:r>
              <a:rPr lang="sk-SK" dirty="0" err="1" smtClean="0"/>
              <a:t>connectionless</a:t>
            </a:r>
            <a:r>
              <a:rPr lang="sk-SK" dirty="0" smtClean="0"/>
              <a:t> </a:t>
            </a:r>
            <a:r>
              <a:rPr lang="sk-SK" dirty="0" err="1" smtClean="0"/>
              <a:t>protocol</a:t>
            </a:r>
            <a:r>
              <a:rPr lang="sk-SK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PDU = </a:t>
            </a:r>
            <a:r>
              <a:rPr lang="sk-SK" dirty="0" err="1" smtClean="0"/>
              <a:t>datagram</a:t>
            </a:r>
            <a:endParaRPr lang="sk-SK" dirty="0" smtClean="0"/>
          </a:p>
          <a:p>
            <a:r>
              <a:rPr lang="sk-SK" dirty="0" smtClean="0"/>
              <a:t>DNS, DHCP, </a:t>
            </a:r>
            <a:r>
              <a:rPr lang="sk-SK" dirty="0" err="1" smtClean="0"/>
              <a:t>online</a:t>
            </a:r>
            <a:r>
              <a:rPr lang="sk-SK" dirty="0" smtClean="0"/>
              <a:t> hry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Nadväzovanie spojenia = 3-way </a:t>
            </a:r>
            <a:r>
              <a:rPr lang="sk-SK" dirty="0" err="1" smtClean="0"/>
              <a:t>handshake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Až potom sa začnú prenášať dáta</a:t>
            </a:r>
          </a:p>
          <a:p>
            <a:r>
              <a:rPr lang="sk-SK" dirty="0" smtClean="0"/>
              <a:t>Zdroj a cieľ sa musia zosynchronizovať a navzájom si potvrdiť, že sú pripravené na prenos</a:t>
            </a:r>
          </a:p>
          <a:p>
            <a:endParaRPr lang="sk-SK" dirty="0" smtClean="0"/>
          </a:p>
        </p:txBody>
      </p:sp>
      <p:sp>
        <p:nvSpPr>
          <p:cNvPr id="4" name="Šípka doprava 3"/>
          <p:cNvSpPr/>
          <p:nvPr/>
        </p:nvSpPr>
        <p:spPr>
          <a:xfrm flipV="1">
            <a:off x="1428728" y="3857628"/>
            <a:ext cx="285752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prava 4"/>
          <p:cNvSpPr/>
          <p:nvPr/>
        </p:nvSpPr>
        <p:spPr>
          <a:xfrm flipV="1">
            <a:off x="1428728" y="4286256"/>
            <a:ext cx="2857520" cy="214314"/>
          </a:xfrm>
          <a:prstGeom prst="rightArrow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prava 5"/>
          <p:cNvSpPr/>
          <p:nvPr/>
        </p:nvSpPr>
        <p:spPr>
          <a:xfrm flipV="1">
            <a:off x="1428728" y="4714884"/>
            <a:ext cx="285752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403</Words>
  <Application>Microsoft Office PowerPoint</Application>
  <PresentationFormat>Prezentácia na obrazovke (4:3)</PresentationFormat>
  <Paragraphs>107</Paragraphs>
  <Slides>16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Motív Office</vt:lpstr>
      <vt:lpstr>Transportná vrstva</vt:lpstr>
      <vt:lpstr>Úlohy protokolov transportnej vrstvy</vt:lpstr>
      <vt:lpstr>Snímka 3</vt:lpstr>
      <vt:lpstr>Spoľahlivosť - reliability</vt:lpstr>
      <vt:lpstr>TCP Transmition Control Protocol</vt:lpstr>
      <vt:lpstr>Snímka 6</vt:lpstr>
      <vt:lpstr>UDP User Datagram Protocol</vt:lpstr>
      <vt:lpstr>Snímka 8</vt:lpstr>
      <vt:lpstr>Nadväzovanie spojenia = 3-way handshake </vt:lpstr>
      <vt:lpstr>Window</vt:lpstr>
      <vt:lpstr>Snímka 11</vt:lpstr>
      <vt:lpstr>PDU na 4. vrstve</vt:lpstr>
      <vt:lpstr>Čísla portov </vt:lpstr>
      <vt:lpstr>Čísla portov</vt:lpstr>
      <vt:lpstr>TCP</vt:lpstr>
      <vt:lpstr>UDP </vt:lpstr>
    </vt:vector>
  </TitlesOfParts>
  <Company>cisco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cisco</dc:creator>
  <cp:lastModifiedBy>cisco</cp:lastModifiedBy>
  <cp:revision>24</cp:revision>
  <dcterms:created xsi:type="dcterms:W3CDTF">2011-12-15T10:23:53Z</dcterms:created>
  <dcterms:modified xsi:type="dcterms:W3CDTF">2012-11-29T09:11:05Z</dcterms:modified>
</cp:coreProperties>
</file>