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60"/>
  </p:notesMasterIdLst>
  <p:handoutMasterIdLst>
    <p:handoutMasterId r:id="rId61"/>
  </p:handoutMasterIdLst>
  <p:sldIdLst>
    <p:sldId id="402" r:id="rId3"/>
    <p:sldId id="633" r:id="rId4"/>
    <p:sldId id="508" r:id="rId5"/>
    <p:sldId id="664" r:id="rId6"/>
    <p:sldId id="672" r:id="rId7"/>
    <p:sldId id="665" r:id="rId8"/>
    <p:sldId id="674" r:id="rId9"/>
    <p:sldId id="666" r:id="rId10"/>
    <p:sldId id="667" r:id="rId11"/>
    <p:sldId id="668" r:id="rId12"/>
    <p:sldId id="669" r:id="rId13"/>
    <p:sldId id="670" r:id="rId14"/>
    <p:sldId id="676" r:id="rId15"/>
    <p:sldId id="677" r:id="rId16"/>
    <p:sldId id="690" r:id="rId17"/>
    <p:sldId id="691" r:id="rId18"/>
    <p:sldId id="692" r:id="rId19"/>
    <p:sldId id="693" r:id="rId20"/>
    <p:sldId id="694" r:id="rId21"/>
    <p:sldId id="695" r:id="rId22"/>
    <p:sldId id="696" r:id="rId23"/>
    <p:sldId id="697" r:id="rId24"/>
    <p:sldId id="698" r:id="rId25"/>
    <p:sldId id="699" r:id="rId26"/>
    <p:sldId id="678" r:id="rId27"/>
    <p:sldId id="700" r:id="rId28"/>
    <p:sldId id="701" r:id="rId29"/>
    <p:sldId id="702" r:id="rId30"/>
    <p:sldId id="671" r:id="rId31"/>
    <p:sldId id="680" r:id="rId32"/>
    <p:sldId id="681" r:id="rId33"/>
    <p:sldId id="682" r:id="rId34"/>
    <p:sldId id="684" r:id="rId35"/>
    <p:sldId id="685" r:id="rId36"/>
    <p:sldId id="686" r:id="rId37"/>
    <p:sldId id="703" r:id="rId38"/>
    <p:sldId id="704" r:id="rId39"/>
    <p:sldId id="688" r:id="rId40"/>
    <p:sldId id="634" r:id="rId41"/>
    <p:sldId id="635" r:id="rId42"/>
    <p:sldId id="636" r:id="rId43"/>
    <p:sldId id="637" r:id="rId44"/>
    <p:sldId id="638" r:id="rId45"/>
    <p:sldId id="706" r:id="rId46"/>
    <p:sldId id="707" r:id="rId47"/>
    <p:sldId id="708" r:id="rId48"/>
    <p:sldId id="709" r:id="rId49"/>
    <p:sldId id="639" r:id="rId50"/>
    <p:sldId id="640" r:id="rId51"/>
    <p:sldId id="641" r:id="rId52"/>
    <p:sldId id="689" r:id="rId53"/>
    <p:sldId id="628" r:id="rId54"/>
    <p:sldId id="629" r:id="rId55"/>
    <p:sldId id="492" r:id="rId56"/>
    <p:sldId id="493" r:id="rId57"/>
    <p:sldId id="405" r:id="rId58"/>
    <p:sldId id="400" r:id="rId5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633"/>
            <p14:sldId id="508"/>
            <p14:sldId id="664"/>
            <p14:sldId id="672"/>
            <p14:sldId id="665"/>
            <p14:sldId id="674"/>
            <p14:sldId id="666"/>
            <p14:sldId id="667"/>
            <p14:sldId id="668"/>
            <p14:sldId id="669"/>
            <p14:sldId id="670"/>
            <p14:sldId id="676"/>
            <p14:sldId id="677"/>
            <p14:sldId id="690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678"/>
            <p14:sldId id="700"/>
            <p14:sldId id="701"/>
            <p14:sldId id="702"/>
            <p14:sldId id="671"/>
            <p14:sldId id="680"/>
            <p14:sldId id="681"/>
            <p14:sldId id="682"/>
            <p14:sldId id="684"/>
            <p14:sldId id="685"/>
            <p14:sldId id="686"/>
            <p14:sldId id="703"/>
            <p14:sldId id="704"/>
            <p14:sldId id="688"/>
          </p14:sldIdLst>
        </p14:section>
        <p14:section name="Associative Arrays" id="{8D35E0DC-94E9-4BCE-BBBB-6025F64D6FB8}">
          <p14:sldIdLst>
            <p14:sldId id="634"/>
            <p14:sldId id="635"/>
            <p14:sldId id="636"/>
            <p14:sldId id="637"/>
            <p14:sldId id="638"/>
            <p14:sldId id="706"/>
            <p14:sldId id="707"/>
            <p14:sldId id="708"/>
            <p14:sldId id="709"/>
            <p14:sldId id="639"/>
            <p14:sldId id="640"/>
            <p14:sldId id="641"/>
            <p14:sldId id="689"/>
          </p14:sldIdLst>
        </p14:section>
        <p14:section name="Conclusion" id="{492C0F52-D536-4631-8C9E-B939A9524A95}">
          <p14:sldIdLst>
            <p14:sldId id="628"/>
            <p14:sldId id="629"/>
            <p14:sldId id="492"/>
            <p14:sldId id="493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73" d="100"/>
          <a:sy n="73" d="100"/>
        </p:scale>
        <p:origin x="558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09/20/2018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09/20/2018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792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59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97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559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288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1498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665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76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97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23811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768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776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347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565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72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09/20/2018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09/20/2018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09/20/2018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09/20/2018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837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09/20/2018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09/20/2018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09/20/2018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09/20/2018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09/20/2018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09/20/2018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09/20/2018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" TargetMode="Externa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" TargetMode="Externa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" TargetMode="Externa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" TargetMode="Externa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4.png"/><Relationship Id="rId26" Type="http://schemas.openxmlformats.org/officeDocument/2006/relationships/image" Target="../media/image4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41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3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9.png"/><Relationship Id="rId10" Type="http://schemas.openxmlformats.org/officeDocument/2006/relationships/image" Target="../media/image40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7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42.png"/><Relationship Id="rId22" Type="http://schemas.openxmlformats.org/officeDocument/2006/relationships/image" Target="../media/image46.png"/><Relationship Id="rId27" Type="http://schemas.openxmlformats.org/officeDocument/2006/relationships/hyperlink" Target="http://smartit.bg/" TargetMode="Externa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50.jpe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54.gif"/><Relationship Id="rId5" Type="http://schemas.openxmlformats.org/officeDocument/2006/relationships/image" Target="../media/image51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53.jpe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Arrays and Data Structures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PHP Advanced Syntax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Ð ÐµÐ·ÑÐ»ÑÐ°Ñ Ñ Ð¸Ð·Ð¾Ð±ÑÐ°Ð¶ÐµÐ½Ð¸Ðµ Ð·Ð° dictionary png"/>
          <p:cNvPicPr>
            <a:picLocks noChangeAspect="1" noChangeArrowheads="1"/>
          </p:cNvPicPr>
          <p:nvPr/>
        </p:nvPicPr>
        <p:blipFill>
          <a:blip r:embed="rId4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823" y="2793017"/>
            <a:ext cx="2300169" cy="23001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Insert </a:t>
            </a:r>
            <a:r>
              <a:rPr lang="en-US" dirty="0"/>
              <a:t>and Replace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3212" y="1371600"/>
            <a:ext cx="11501438" cy="5349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noProof="1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array_splice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(</a:t>
            </a:r>
            <a:r>
              <a:rPr lang="en-US" sz="3200" dirty="0"/>
              <a:t>$</a:t>
            </a:r>
            <a:r>
              <a:rPr lang="en-US" sz="3200" noProof="1"/>
              <a:t>arr</a:t>
            </a:r>
            <a:r>
              <a:rPr lang="en-US" sz="3200" dirty="0"/>
              <a:t>, offset, length, replacement</a:t>
            </a:r>
            <a:r>
              <a:rPr lang="en-US" sz="3200" dirty="0" smtClean="0">
                <a:latin typeface="+mj-lt"/>
                <a:cs typeface="Consolas" panose="020B0609020204030204" pitchFamily="49" charset="0"/>
              </a:rPr>
              <a:t>)</a:t>
            </a:r>
            <a:endParaRPr lang="en-US" sz="3200" dirty="0">
              <a:latin typeface="+mj-lt"/>
            </a:endParaRPr>
          </a:p>
          <a:p>
            <a:pPr>
              <a:buClr>
                <a:schemeClr val="tx1"/>
              </a:buClr>
            </a:pPr>
            <a:endParaRPr lang="en-US" sz="3200" dirty="0">
              <a:latin typeface="+mj-lt"/>
            </a:endParaRPr>
          </a:p>
          <a:p>
            <a:pPr marL="0" indent="0">
              <a:lnSpc>
                <a:spcPct val="200000"/>
              </a:lnSpc>
              <a:buClr>
                <a:schemeClr val="tx1"/>
              </a:buClr>
              <a:buNone/>
            </a:pPr>
            <a:endParaRPr lang="en-US" sz="3200" dirty="0" smtClean="0">
              <a:latin typeface="+mj-lt"/>
            </a:endParaRPr>
          </a:p>
          <a:p>
            <a:r>
              <a:rPr lang="en-US" sz="3200" b="1" noProof="1">
                <a:solidFill>
                  <a:schemeClr val="bg1"/>
                </a:solidFill>
                <a:cs typeface="Consolas" pitchFamily="49" charset="0"/>
              </a:rPr>
              <a:t>unset</a:t>
            </a:r>
            <a:r>
              <a:rPr lang="en-US" sz="3200" noProof="1">
                <a:cs typeface="Consolas" pitchFamily="49" charset="0"/>
              </a:rPr>
              <a:t>($array</a:t>
            </a:r>
            <a:r>
              <a:rPr lang="en-US" sz="3200" b="1" noProof="1">
                <a:solidFill>
                  <a:schemeClr val="bg1"/>
                </a:solidFill>
                <a:cs typeface="Consolas" pitchFamily="49" charset="0"/>
              </a:rPr>
              <a:t>[</a:t>
            </a:r>
            <a:r>
              <a:rPr lang="en-US" sz="3200" noProof="1">
                <a:cs typeface="Consolas" pitchFamily="49" charset="0"/>
              </a:rPr>
              <a:t>$index</a:t>
            </a:r>
            <a:r>
              <a:rPr lang="en-US" sz="3200" b="1" noProof="1">
                <a:solidFill>
                  <a:schemeClr val="bg1"/>
                </a:solidFill>
                <a:cs typeface="Consolas" pitchFamily="49" charset="0"/>
              </a:rPr>
              <a:t>]</a:t>
            </a:r>
            <a:r>
              <a:rPr lang="en-US" sz="3200" noProof="1">
                <a:cs typeface="Consolas" pitchFamily="49" charset="0"/>
              </a:rPr>
              <a:t>) </a:t>
            </a:r>
          </a:p>
          <a:p>
            <a:pPr marL="0" indent="0">
              <a:buNone/>
            </a:pPr>
            <a:endParaRPr lang="en-US" sz="3200" dirty="0">
              <a:latin typeface="+mj-lt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3306" y="2046725"/>
            <a:ext cx="10668000" cy="12897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$names = </a:t>
            </a:r>
            <a:r>
              <a:rPr lang="en-US" sz="2400" dirty="0">
                <a:solidFill>
                  <a:schemeClr val="bg1"/>
                </a:solidFill>
                <a:effectLst/>
              </a:rPr>
              <a:t>array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noProof="1">
                <a:solidFill>
                  <a:schemeClr val="tx1"/>
                </a:solidFill>
                <a:effectLst/>
              </a:rPr>
              <a:t>'</a:t>
            </a:r>
            <a:r>
              <a:rPr lang="en-US" sz="2400" dirty="0">
                <a:solidFill>
                  <a:schemeClr val="tx1"/>
                </a:solidFill>
                <a:effectLst/>
              </a:rPr>
              <a:t>Joe', </a:t>
            </a:r>
            <a:r>
              <a:rPr lang="en-US" sz="2400" noProof="1">
                <a:solidFill>
                  <a:schemeClr val="tx1"/>
                </a:solidFill>
                <a:effectLst/>
              </a:rPr>
              <a:t>'</a:t>
            </a:r>
            <a:r>
              <a:rPr lang="en-US" sz="2400" dirty="0">
                <a:solidFill>
                  <a:schemeClr val="tx1"/>
                </a:solidFill>
                <a:effectLst/>
              </a:rPr>
              <a:t>Peter', 'Richard', </a:t>
            </a:r>
            <a:r>
              <a:rPr lang="en-US" sz="2400" noProof="1">
                <a:solidFill>
                  <a:schemeClr val="tx1"/>
                </a:solidFill>
                <a:effectLst/>
              </a:rPr>
              <a:t>'</a:t>
            </a:r>
            <a:r>
              <a:rPr lang="en-US" sz="2400" dirty="0">
                <a:solidFill>
                  <a:schemeClr val="tx1"/>
                </a:solidFill>
                <a:effectLst/>
              </a:rPr>
              <a:t>John');</a:t>
            </a:r>
          </a:p>
          <a:p>
            <a:r>
              <a:rPr lang="en-US" sz="2400" noProof="1">
                <a:solidFill>
                  <a:schemeClr val="bg1"/>
                </a:solidFill>
                <a:effectLst/>
              </a:rPr>
              <a:t>array_splice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($names, 1, 2);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'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Joe',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'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John']</a:t>
            </a:r>
          </a:p>
          <a:p>
            <a:r>
              <a:rPr lang="en-US" sz="2400" noProof="1">
                <a:solidFill>
                  <a:schemeClr val="bg1"/>
                </a:solidFill>
                <a:effectLst/>
              </a:rPr>
              <a:t>array_splice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($names, 1, 0,'Jim');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'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Joe',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'Jim','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John']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763306" y="4593722"/>
            <a:ext cx="10207906" cy="12897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$array = </a:t>
            </a:r>
            <a:r>
              <a:rPr lang="en-US" sz="2400" dirty="0">
                <a:solidFill>
                  <a:schemeClr val="bg1"/>
                </a:solidFill>
                <a:effectLst/>
              </a:rPr>
              <a:t>array</a:t>
            </a:r>
            <a:r>
              <a:rPr lang="en-US" sz="2400" dirty="0">
                <a:solidFill>
                  <a:schemeClr val="tx1"/>
                </a:solidFill>
                <a:effectLst/>
              </a:rPr>
              <a:t>(0, 1, 2, 3);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unset</a:t>
            </a:r>
            <a:r>
              <a:rPr lang="en-US" sz="2400" dirty="0">
                <a:solidFill>
                  <a:schemeClr val="tx1"/>
                </a:solidFill>
                <a:effectLst/>
              </a:rPr>
              <a:t>($array[2]);</a:t>
            </a:r>
          </a:p>
          <a:p>
            <a:r>
              <a:rPr lang="en-US" sz="2400" noProof="1">
                <a:solidFill>
                  <a:schemeClr val="bg1"/>
                </a:solidFill>
                <a:effectLst/>
              </a:rPr>
              <a:t>print_r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($array);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Array ([0] =&gt; 0 [1] =&gt; 1 [3] =&gt; 3) 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7770812" y="4299115"/>
            <a:ext cx="2514600" cy="959077"/>
          </a:xfrm>
          <a:prstGeom prst="wedgeRoundRectCallout">
            <a:avLst>
              <a:gd name="adj1" fmla="val -56751"/>
              <a:gd name="adj2" fmla="val 543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Indices remain unchanged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20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</a:t>
            </a:r>
            <a:r>
              <a:rPr lang="en-US" dirty="0"/>
              <a:t>and Remove at the beginning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3212" y="1371600"/>
            <a:ext cx="11501438" cy="5349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array_shift</a:t>
            </a:r>
            <a:r>
              <a:rPr lang="en-US" sz="3200" noProof="1">
                <a:latin typeface="+mj-lt"/>
                <a:cs typeface="Consolas" panose="020B0609020204030204" pitchFamily="49" charset="0"/>
              </a:rPr>
              <a:t>($array</a:t>
            </a:r>
            <a:r>
              <a:rPr lang="en-US" sz="3200" dirty="0">
                <a:latin typeface="+mj-lt"/>
                <a:cs typeface="Consolas" panose="020B0609020204030204" pitchFamily="49" charset="0"/>
              </a:rPr>
              <a:t>)</a:t>
            </a:r>
            <a:endParaRPr lang="en-US" sz="3200" dirty="0">
              <a:latin typeface="+mj-lt"/>
            </a:endParaRPr>
          </a:p>
          <a:p>
            <a:pPr>
              <a:buClr>
                <a:schemeClr val="tx1"/>
              </a:buClr>
            </a:pPr>
            <a:endParaRPr lang="en-US" sz="3100" dirty="0">
              <a:latin typeface="+mj-lt"/>
            </a:endParaRPr>
          </a:p>
          <a:p>
            <a:pPr>
              <a:buClr>
                <a:schemeClr val="tx1"/>
              </a:buClr>
            </a:pPr>
            <a:endParaRPr lang="en-US" sz="3100" dirty="0">
              <a:latin typeface="+mj-lt"/>
            </a:endParaRPr>
          </a:p>
          <a:p>
            <a:pPr>
              <a:buClr>
                <a:schemeClr val="tx1"/>
              </a:buClr>
            </a:pPr>
            <a:endParaRPr lang="en-US" sz="3100" dirty="0">
              <a:latin typeface="+mj-lt"/>
            </a:endParaRPr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array_unshift</a:t>
            </a:r>
            <a:r>
              <a:rPr lang="en-US" sz="3200" noProof="1">
                <a:latin typeface="+mj-lt"/>
                <a:cs typeface="Consolas" panose="020B0609020204030204" pitchFamily="49" charset="0"/>
              </a:rPr>
              <a:t>($array, $element1, $element2,…</a:t>
            </a:r>
            <a:r>
              <a:rPr lang="en-US" sz="3200" dirty="0">
                <a:latin typeface="+mj-lt"/>
                <a:cs typeface="Consolas" panose="020B0609020204030204" pitchFamily="49" charset="0"/>
              </a:rPr>
              <a:t>)</a:t>
            </a:r>
            <a:endParaRPr lang="en-US" sz="3200" dirty="0">
              <a:latin typeface="+mj-lt"/>
            </a:endParaRPr>
          </a:p>
          <a:p>
            <a:pPr>
              <a:buClr>
                <a:schemeClr val="tx1"/>
              </a:buClr>
            </a:pPr>
            <a:endParaRPr lang="en-US" sz="3100" dirty="0">
              <a:latin typeface="+mj-lt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0412" y="4618604"/>
            <a:ext cx="10668000" cy="1659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$fruits = </a:t>
            </a:r>
            <a:r>
              <a:rPr lang="en-US" sz="2400" dirty="0">
                <a:solidFill>
                  <a:schemeClr val="bg1"/>
                </a:solidFill>
                <a:effectLst/>
              </a:rPr>
              <a:t>array</a:t>
            </a:r>
            <a:r>
              <a:rPr lang="en-US" sz="2400" dirty="0">
                <a:solidFill>
                  <a:schemeClr val="tx1"/>
                </a:solidFill>
                <a:effectLst/>
              </a:rPr>
              <a:t>('apple', 'kiwi');</a:t>
            </a:r>
          </a:p>
          <a:p>
            <a:endParaRPr lang="en-US" sz="2400" dirty="0">
              <a:effectLst/>
            </a:endParaRPr>
          </a:p>
          <a:p>
            <a:r>
              <a:rPr lang="en-US" sz="2400" noProof="1">
                <a:solidFill>
                  <a:schemeClr val="bg1"/>
                </a:solidFill>
                <a:effectLst/>
              </a:rPr>
              <a:t>array_unshift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($fruits,</a:t>
            </a:r>
            <a:r>
              <a:rPr lang="en-US" sz="2400" dirty="0">
                <a:solidFill>
                  <a:schemeClr val="tx1"/>
                </a:solidFill>
                <a:effectLst/>
              </a:rPr>
              <a:t>'orange','</a:t>
            </a:r>
            <a:r>
              <a:rPr lang="en-US" sz="2400" noProof="1">
                <a:solidFill>
                  <a:schemeClr val="tx1"/>
                </a:solidFill>
                <a:effectLst/>
              </a:rPr>
              <a:t>banana</a:t>
            </a:r>
            <a:r>
              <a:rPr lang="en-US" sz="2400" dirty="0">
                <a:solidFill>
                  <a:schemeClr val="tx1"/>
                </a:solidFill>
                <a:effectLst/>
              </a:rPr>
              <a:t>'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  <a:r>
              <a:rPr lang="en-US" sz="2400" dirty="0">
                <a:effectLst/>
              </a:rPr>
              <a:t> </a:t>
            </a:r>
          </a:p>
          <a:p>
            <a:r>
              <a:rPr lang="en-US" sz="2400" noProof="1">
                <a:solidFill>
                  <a:schemeClr val="bg1"/>
                </a:solidFill>
                <a:effectLst/>
              </a:rPr>
              <a:t>print_r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($fruits);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['orange','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banana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','apple','kiwi']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0412" y="1951604"/>
            <a:ext cx="10668000" cy="1659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$fruits = </a:t>
            </a:r>
            <a:r>
              <a:rPr lang="en-US" sz="2400" dirty="0">
                <a:solidFill>
                  <a:schemeClr val="bg1"/>
                </a:solidFill>
                <a:effectLst/>
              </a:rPr>
              <a:t>array</a:t>
            </a:r>
            <a:r>
              <a:rPr lang="en-US" sz="2400" dirty="0">
                <a:solidFill>
                  <a:schemeClr val="tx1"/>
                </a:solidFill>
                <a:effectLst/>
              </a:rPr>
              <a:t>('orange','</a:t>
            </a:r>
            <a:r>
              <a:rPr lang="en-US" sz="2400" noProof="1">
                <a:solidFill>
                  <a:schemeClr val="tx1"/>
                </a:solidFill>
                <a:effectLst/>
              </a:rPr>
              <a:t>banana</a:t>
            </a:r>
            <a:r>
              <a:rPr lang="en-US" sz="2400" dirty="0">
                <a:solidFill>
                  <a:schemeClr val="tx1"/>
                </a:solidFill>
                <a:effectLst/>
              </a:rPr>
              <a:t>','apple', 'kiwi');</a:t>
            </a:r>
          </a:p>
          <a:p>
            <a:endParaRPr lang="en-US" sz="2400" dirty="0">
              <a:effectLst/>
            </a:endParaRP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echo</a:t>
            </a:r>
            <a:r>
              <a:rPr lang="en-US" sz="2400" noProof="1">
                <a:solidFill>
                  <a:srgbClr val="F3CD60"/>
                </a:solidFill>
                <a:effectLst/>
              </a:rPr>
              <a:t> </a:t>
            </a:r>
            <a:r>
              <a:rPr lang="en-US" sz="2400" noProof="1">
                <a:solidFill>
                  <a:schemeClr val="bg1"/>
                </a:solidFill>
                <a:effectLst/>
              </a:rPr>
              <a:t>array_shift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($fruits);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'orange'</a:t>
            </a:r>
          </a:p>
          <a:p>
            <a:r>
              <a:rPr lang="en-US" sz="2400" noProof="1">
                <a:solidFill>
                  <a:schemeClr val="bg1"/>
                </a:solidFill>
                <a:effectLst/>
              </a:rPr>
              <a:t>print_r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($fruits);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['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banana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', 'apple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'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, 'kiwi']</a:t>
            </a:r>
          </a:p>
        </p:txBody>
      </p:sp>
    </p:spTree>
    <p:extLst>
      <p:ext uri="{BB962C8B-B14F-4D97-AF65-F5344CB8AC3E}">
        <p14:creationId xmlns:p14="http://schemas.microsoft.com/office/powerpoint/2010/main" val="186647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Array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3212" y="1371600"/>
            <a:ext cx="11501438" cy="5349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asort</a:t>
            </a:r>
            <a:r>
              <a:rPr lang="en-US" sz="3200" noProof="1">
                <a:latin typeface="+mj-lt"/>
                <a:cs typeface="Consolas" panose="020B0609020204030204" pitchFamily="49" charset="0"/>
              </a:rPr>
              <a:t>($array</a:t>
            </a:r>
            <a:r>
              <a:rPr lang="en-US" sz="3200" dirty="0">
                <a:latin typeface="+mj-lt"/>
                <a:cs typeface="Consolas" panose="020B0609020204030204" pitchFamily="49" charset="0"/>
              </a:rPr>
              <a:t>)</a:t>
            </a:r>
            <a:endParaRPr lang="en-US" sz="3200" dirty="0">
              <a:latin typeface="+mj-lt"/>
            </a:endParaRPr>
          </a:p>
          <a:p>
            <a:pPr>
              <a:buClr>
                <a:schemeClr val="tx1"/>
              </a:buClr>
            </a:pPr>
            <a:endParaRPr lang="en-US" sz="3100" dirty="0">
              <a:latin typeface="+mj-lt"/>
            </a:endParaRPr>
          </a:p>
          <a:p>
            <a:pPr>
              <a:buClr>
                <a:schemeClr val="tx1"/>
              </a:buClr>
            </a:pPr>
            <a:endParaRPr lang="en-US" sz="3100" dirty="0">
              <a:latin typeface="+mj-lt"/>
            </a:endParaRPr>
          </a:p>
          <a:p>
            <a:pPr>
              <a:buClr>
                <a:schemeClr val="tx1"/>
              </a:buClr>
            </a:pPr>
            <a:endParaRPr lang="en-US" sz="3200" dirty="0">
              <a:latin typeface="+mj-lt"/>
            </a:endParaRPr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arsort</a:t>
            </a:r>
            <a:r>
              <a:rPr lang="en-US" sz="3200" noProof="1">
                <a:latin typeface="+mj-lt"/>
                <a:cs typeface="Consolas" panose="020B0609020204030204" pitchFamily="49" charset="0"/>
              </a:rPr>
              <a:t>($array</a:t>
            </a:r>
            <a:r>
              <a:rPr lang="en-US" sz="3200" dirty="0">
                <a:latin typeface="+mj-lt"/>
                <a:cs typeface="Consolas" panose="020B0609020204030204" pitchFamily="49" charset="0"/>
              </a:rPr>
              <a:t>)</a:t>
            </a:r>
            <a:endParaRPr lang="en-US" sz="3200" dirty="0">
              <a:latin typeface="+mj-lt"/>
            </a:endParaRPr>
          </a:p>
          <a:p>
            <a:pPr>
              <a:buClr>
                <a:schemeClr val="tx1"/>
              </a:buClr>
            </a:pPr>
            <a:endParaRPr lang="en-US" sz="3100" dirty="0">
              <a:latin typeface="+mj-lt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0412" y="4542404"/>
            <a:ext cx="10668000" cy="1659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$fruits = </a:t>
            </a:r>
            <a:r>
              <a:rPr lang="en-US" sz="2400" dirty="0">
                <a:solidFill>
                  <a:schemeClr val="bg1"/>
                </a:solidFill>
                <a:effectLst/>
              </a:rPr>
              <a:t>array</a:t>
            </a:r>
            <a:r>
              <a:rPr lang="en-US" sz="2400" dirty="0">
                <a:solidFill>
                  <a:schemeClr val="tx1"/>
                </a:solidFill>
                <a:effectLst/>
              </a:rPr>
              <a:t>('orange','</a:t>
            </a:r>
            <a:r>
              <a:rPr lang="en-US" sz="2400" noProof="1">
                <a:solidFill>
                  <a:schemeClr val="tx1"/>
                </a:solidFill>
                <a:effectLst/>
              </a:rPr>
              <a:t>banana</a:t>
            </a:r>
            <a:r>
              <a:rPr lang="en-US" sz="2400" dirty="0">
                <a:solidFill>
                  <a:schemeClr val="tx1"/>
                </a:solidFill>
                <a:effectLst/>
              </a:rPr>
              <a:t>', 'apple', 'kiwi');</a:t>
            </a:r>
          </a:p>
          <a:p>
            <a:r>
              <a:rPr lang="en-US" sz="2400" noProof="1">
                <a:solidFill>
                  <a:schemeClr val="bg1"/>
                </a:solidFill>
                <a:effectLst/>
              </a:rPr>
              <a:t>arsort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($fruits);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2400" noProof="1">
                <a:solidFill>
                  <a:schemeClr val="bg1"/>
                </a:solidFill>
                <a:effectLst/>
              </a:rPr>
              <a:t>print_r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($fruits);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Array([0] =&gt; 'orange'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, [3] =&gt;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'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kiwi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', </a:t>
            </a:r>
            <a:endParaRPr lang="en-US" sz="2400" i="1" noProof="1">
              <a:solidFill>
                <a:schemeClr val="accent2"/>
              </a:solidFill>
              <a:effectLst/>
            </a:endParaRPr>
          </a:p>
          <a:p>
            <a:r>
              <a:rPr lang="en-US" sz="2400" i="1" noProof="1">
                <a:solidFill>
                  <a:schemeClr val="accent2"/>
                </a:solidFill>
                <a:effectLst/>
              </a:rPr>
              <a:t>			      [1] =&gt;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'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banana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', [2] =&gt; 'apple')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0412" y="1951604"/>
            <a:ext cx="10668000" cy="1659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$fruits = </a:t>
            </a:r>
            <a:r>
              <a:rPr lang="en-US" sz="2400" dirty="0">
                <a:solidFill>
                  <a:schemeClr val="bg1"/>
                </a:solidFill>
                <a:effectLst/>
              </a:rPr>
              <a:t>array</a:t>
            </a:r>
            <a:r>
              <a:rPr lang="en-US" sz="2400" dirty="0">
                <a:solidFill>
                  <a:schemeClr val="tx1"/>
                </a:solidFill>
                <a:effectLst/>
              </a:rPr>
              <a:t>('orange','</a:t>
            </a:r>
            <a:r>
              <a:rPr lang="en-US" sz="2400" noProof="1">
                <a:solidFill>
                  <a:schemeClr val="tx1"/>
                </a:solidFill>
                <a:effectLst/>
              </a:rPr>
              <a:t>banana</a:t>
            </a:r>
            <a:r>
              <a:rPr lang="en-US" sz="2400" dirty="0">
                <a:solidFill>
                  <a:schemeClr val="tx1"/>
                </a:solidFill>
                <a:effectLst/>
              </a:rPr>
              <a:t>','apple', 'kiwi');</a:t>
            </a:r>
          </a:p>
          <a:p>
            <a:r>
              <a:rPr lang="en-US" sz="2400" noProof="1">
                <a:solidFill>
                  <a:schemeClr val="bg1"/>
                </a:solidFill>
                <a:effectLst/>
              </a:rPr>
              <a:t>asort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($fruits);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2400" noProof="1">
                <a:solidFill>
                  <a:schemeClr val="bg1"/>
                </a:solidFill>
                <a:effectLst/>
              </a:rPr>
              <a:t>print_r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($fruits);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Array([2] =&gt; 'apple'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, [1]=&gt;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'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banana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',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 				[3] =&gt;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'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kiwi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', [0] =&gt; 'orange')</a:t>
            </a:r>
          </a:p>
        </p:txBody>
      </p:sp>
    </p:spTree>
    <p:extLst>
      <p:ext uri="{BB962C8B-B14F-4D97-AF65-F5344CB8AC3E}">
        <p14:creationId xmlns:p14="http://schemas.microsoft.com/office/powerpoint/2010/main" val="317505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546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200" dirty="0"/>
              <a:t>There are several ways of displaying the entire content of an array:</a:t>
            </a:r>
          </a:p>
          <a:p>
            <a:pPr marL="304746" lvl="1" indent="0">
              <a:lnSpc>
                <a:spcPct val="110000"/>
              </a:lnSpc>
              <a:buNone/>
            </a:pPr>
            <a:endParaRPr lang="en-US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print_r($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names)</a:t>
            </a:r>
            <a:r>
              <a:rPr lang="en-US" sz="30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000" dirty="0">
                <a:cs typeface="Consolas" panose="020B0609020204030204" pitchFamily="49" charset="0"/>
              </a:rPr>
              <a:t>– </a:t>
            </a:r>
            <a:r>
              <a:rPr lang="en-US" sz="3000" b="1" dirty="0">
                <a:cs typeface="Consolas" panose="020B0609020204030204" pitchFamily="49" charset="0"/>
              </a:rPr>
              <a:t>prints the array in human-readable form</a:t>
            </a:r>
          </a:p>
          <a:p>
            <a:pPr lvl="1">
              <a:lnSpc>
                <a:spcPct val="110000"/>
              </a:lnSpc>
            </a:pPr>
            <a:endParaRPr lang="en-US" sz="3000" dirty="0"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var_export($names)</a:t>
            </a:r>
            <a:r>
              <a:rPr lang="en-US" sz="3000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000" b="1" noProof="1">
                <a:cs typeface="Consolas" panose="020B0609020204030204" pitchFamily="49" charset="0"/>
              </a:rPr>
              <a:t>– prints the array in array form</a:t>
            </a:r>
          </a:p>
          <a:p>
            <a:pPr lvl="1">
              <a:lnSpc>
                <a:spcPct val="110000"/>
              </a:lnSpc>
            </a:pPr>
            <a:endParaRPr lang="en-US" sz="3000" noProof="1"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json_encode($names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000" dirty="0">
                <a:cs typeface="Consolas" panose="020B0609020204030204" pitchFamily="49" charset="0"/>
              </a:rPr>
              <a:t>– </a:t>
            </a:r>
            <a:r>
              <a:rPr lang="en-US" sz="3000" b="1" dirty="0">
                <a:cs typeface="Consolas" panose="020B0609020204030204" pitchFamily="49" charset="0"/>
              </a:rPr>
              <a:t>prints the array as JSON string</a:t>
            </a:r>
            <a:endParaRPr lang="en-US" b="1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871004"/>
            <a:ext cx="10744200" cy="520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$names = ['Maria', 'John', 'Richard', 'Hailey'];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84212" y="4552413"/>
            <a:ext cx="10744200" cy="520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3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array ( 1 =&gt; 'Maria', 2 =&gt; 'John', 3 =&gt; 'Richard', 4 =&gt; 'Hailey', )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84212" y="3228536"/>
            <a:ext cx="10744200" cy="520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1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Array ( [1] =&gt; Maria [2] =&gt; John [3] =&gt; Richard [4] =&gt; Hailey )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84212" y="5880488"/>
            <a:ext cx="10744200" cy="520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2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tx1"/>
                </a:solidFill>
                <a:effectLst/>
              </a:rPr>
              <a:t>["Maria","John","Richard","Hailey"]</a:t>
            </a:r>
          </a:p>
        </p:txBody>
      </p:sp>
    </p:spTree>
    <p:extLst>
      <p:ext uri="{BB962C8B-B14F-4D97-AF65-F5344CB8AC3E}">
        <p14:creationId xmlns:p14="http://schemas.microsoft.com/office/powerpoint/2010/main" val="383214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Sum First and Last Array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are given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 holding numbers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Calculate 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 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dirty="0"/>
              <a:t> and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last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75987" y="2512976"/>
            <a:ext cx="762000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40</a:t>
            </a:r>
            <a:endParaRPr lang="bg-BG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92971" y="2757727"/>
            <a:ext cx="598882" cy="10863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60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2420672" y="3127829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28640" y="2760736"/>
            <a:ext cx="762000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bg-BG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45624" y="2757727"/>
            <a:ext cx="598882" cy="10863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15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7"/>
          <p:cNvSpPr/>
          <p:nvPr/>
        </p:nvSpPr>
        <p:spPr>
          <a:xfrm>
            <a:off x="5773325" y="3127829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095450" y="3005913"/>
            <a:ext cx="607496" cy="5900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endParaRPr lang="bg-BG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449316" y="3005911"/>
            <a:ext cx="607496" cy="5900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7"/>
          <p:cNvSpPr/>
          <p:nvPr/>
        </p:nvSpPr>
        <p:spPr>
          <a:xfrm>
            <a:off x="8885631" y="3127829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22410" y="4401413"/>
            <a:ext cx="10944002" cy="16945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900" dirty="0">
                <a:solidFill>
                  <a:schemeClr val="tx1"/>
                </a:solidFill>
                <a:effectLst/>
              </a:rPr>
              <a:t>$array = [20, 30, 40];</a:t>
            </a:r>
          </a:p>
          <a:p>
            <a:pPr>
              <a:lnSpc>
                <a:spcPct val="110000"/>
              </a:lnSpc>
            </a:pPr>
            <a:r>
              <a:rPr lang="en-US" sz="2900" dirty="0">
                <a:solidFill>
                  <a:schemeClr val="tx1"/>
                </a:solidFill>
                <a:effectLst/>
              </a:rPr>
              <a:t>$array_num = count($array);</a:t>
            </a:r>
          </a:p>
          <a:p>
            <a:pPr>
              <a:lnSpc>
                <a:spcPct val="110000"/>
              </a:lnSpc>
            </a:pPr>
            <a:r>
              <a:rPr lang="en-US" sz="2900" dirty="0">
                <a:solidFill>
                  <a:schemeClr val="tx1"/>
                </a:solidFill>
                <a:effectLst/>
              </a:rPr>
              <a:t>echo $arr[</a:t>
            </a:r>
            <a:r>
              <a:rPr lang="en-US" sz="2900" dirty="0">
                <a:solidFill>
                  <a:schemeClr val="bg1"/>
                </a:solidFill>
                <a:effectLst/>
              </a:rPr>
              <a:t>0</a:t>
            </a:r>
            <a:r>
              <a:rPr lang="en-US" sz="2900" dirty="0">
                <a:solidFill>
                  <a:schemeClr val="tx1"/>
                </a:solidFill>
                <a:effectLst/>
              </a:rPr>
              <a:t>] + $arr[</a:t>
            </a:r>
            <a:r>
              <a:rPr lang="en-US" sz="2900" dirty="0">
                <a:solidFill>
                  <a:schemeClr val="bg1"/>
                </a:solidFill>
                <a:effectLst/>
              </a:rPr>
              <a:t>$array_num</a:t>
            </a:r>
            <a:r>
              <a:rPr lang="en-US" sz="2900" dirty="0">
                <a:solidFill>
                  <a:srgbClr val="F3CD60"/>
                </a:solidFill>
                <a:effectLst/>
              </a:rPr>
              <a:t>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  <a:effectLst/>
              </a:rPr>
              <a:t>- </a:t>
            </a:r>
            <a:r>
              <a:rPr lang="en-US" sz="2900" dirty="0">
                <a:solidFill>
                  <a:schemeClr val="bg1"/>
                </a:solidFill>
                <a:effectLst/>
              </a:rPr>
              <a:t>1</a:t>
            </a:r>
            <a:r>
              <a:rPr lang="en-US" sz="2900" dirty="0">
                <a:solidFill>
                  <a:schemeClr val="tx1"/>
                </a:solidFill>
                <a:effectLst/>
              </a:rPr>
              <a:t>];</a:t>
            </a:r>
          </a:p>
          <a:p>
            <a:pPr>
              <a:lnSpc>
                <a:spcPct val="110000"/>
              </a:lnSpc>
            </a:pPr>
            <a:endParaRPr lang="en-US" sz="29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82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Reading Array</a:t>
            </a:r>
            <a:endParaRPr lang="en-US" b="1" noProof="1">
              <a:latin typeface="Consolas" panose="020B0609020204030204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B66E82-4C21-4977-ACF3-40AB65C50F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a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 or </a:t>
            </a:r>
            <a:r>
              <a:rPr lang="en-US" noProof="1">
                <a:latin typeface="Consolas" panose="020B0609020204030204" pitchFamily="49" charset="0"/>
              </a:rPr>
              <a:t>explode()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143000"/>
            <a:ext cx="2743198" cy="274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4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First, read from the console the array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dirty="0"/>
              <a:t>Next, create an array of given size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Arrays From the Console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6612" y="1971656"/>
            <a:ext cx="68580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$n = intval(readline());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3529653"/>
            <a:ext cx="6858000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$arr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array()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($i = 0; $i &lt; $n; $i++)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$arr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800" b="1" noProof="1">
                <a:latin typeface="Consolas" pitchFamily="49" charset="0"/>
              </a:rPr>
              <a:t>$i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800" b="1" noProof="1">
                <a:latin typeface="Consolas" pitchFamily="49" charset="0"/>
              </a:rPr>
              <a:t> = intval(readline());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4406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Arrays can be read from a </a:t>
            </a:r>
            <a:r>
              <a:rPr lang="en-US" b="1" dirty="0">
                <a:solidFill>
                  <a:schemeClr val="bg1"/>
                </a:solidFill>
              </a:rPr>
              <a:t>single line </a:t>
            </a:r>
            <a:r>
              <a:rPr lang="en-US" dirty="0"/>
              <a:t>of</a:t>
            </a:r>
            <a:r>
              <a:rPr lang="en-US" b="1" dirty="0">
                <a:solidFill>
                  <a:schemeClr val="bg1"/>
                </a:solidFill>
              </a:rPr>
              <a:t> separated values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 Values from a Single Line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7121" y="2494646"/>
            <a:ext cx="8229600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$values = 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$items =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explode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" "</a:t>
            </a:r>
            <a:r>
              <a:rPr lang="en-GB" sz="2800" b="1" noProof="1">
                <a:latin typeface="Consolas" pitchFamily="49" charset="0"/>
              </a:rPr>
              <a:t>,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$values</a:t>
            </a:r>
            <a:r>
              <a:rPr lang="en-GB" sz="2800" b="1" noProof="1">
                <a:latin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GB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$arr = array();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for ($i = 0; $i &lt; count($items); $i++)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    $arr[$i] = intval($items[$i]);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1791129"/>
            <a:ext cx="43434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284251" y="2743200"/>
            <a:ext cx="3089634" cy="1966126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explode()</a:t>
            </a: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splits </a:t>
            </a:r>
            <a:b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space </a:t>
            </a:r>
            <a:b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into string array</a:t>
            </a:r>
          </a:p>
        </p:txBody>
      </p:sp>
    </p:spTree>
    <p:extLst>
      <p:ext uri="{BB962C8B-B14F-4D97-AF65-F5344CB8AC3E}">
        <p14:creationId xmlns:p14="http://schemas.microsoft.com/office/powerpoint/2010/main" val="317664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5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an arrays of integers using functional programming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Chaining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Shorter: Reading Array from a Single Line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85868" y="4699427"/>
            <a:ext cx="8813744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$arr =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array_map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'intval'</a:t>
            </a:r>
            <a:r>
              <a:rPr lang="en-GB" sz="2800" b="1" noProof="1">
                <a:latin typeface="Consolas" pitchFamily="49" charset="0"/>
              </a:rPr>
              <a:t>,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                 explode(" ", readline()));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81906" y="1905000"/>
            <a:ext cx="8817706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$line = 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$items = explode(" ", $line);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$arr =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array_map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'intval'</a:t>
            </a:r>
            <a:r>
              <a:rPr lang="en-GB" sz="2800" b="1" noProof="1">
                <a:latin typeface="Consolas" pitchFamily="49" charset="0"/>
              </a:rPr>
              <a:t>,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$items</a:t>
            </a:r>
            <a:r>
              <a:rPr lang="en-GB" sz="2800" b="1" noProof="1">
                <a:latin typeface="Consolas" pitchFamily="49" charset="0"/>
              </a:rPr>
              <a:t>);</a:t>
            </a:r>
            <a:endParaRPr lang="en-US" sz="28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41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For-loop can be used to print all elements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Separate elements with white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</a:t>
            </a:r>
            <a:r>
              <a:rPr lang="en-US" dirty="0"/>
              <a:t>or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line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89012" y="2590800"/>
            <a:ext cx="9601200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$arr = array("one", "two", "three");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//Process all array elements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for ($index = 0; $index &lt; count($arr); $index++) {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$result = sprintf("arr[%d] = %s", $i, $arr[$i]) . PHP_EOL;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echo $result;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Print each element on a separate line</a:t>
            </a:r>
            <a:endParaRPr lang="en-US" sz="2200" b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26607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69173" y="1447800"/>
            <a:ext cx="7769035" cy="4795935"/>
          </a:xfrm>
        </p:spPr>
        <p:txBody>
          <a:bodyPr>
            <a:normAutofit/>
          </a:bodyPr>
          <a:lstStyle/>
          <a:p>
            <a:pPr marL="1123569" lvl="1" indent="-514350">
              <a:lnSpc>
                <a:spcPct val="95000"/>
              </a:lnSpc>
              <a:buFont typeface="+mj-lt"/>
              <a:buAutoNum type="arabicPeriod"/>
            </a:pPr>
            <a:r>
              <a:rPr lang="en-US" sz="3000" dirty="0"/>
              <a:t>Arrays in </a:t>
            </a:r>
            <a:r>
              <a:rPr lang="en-US" sz="3000" dirty="0" smtClean="0"/>
              <a:t>PHP</a:t>
            </a:r>
            <a:r>
              <a:rPr lang="en-US" sz="3000" dirty="0"/>
              <a:t>		</a:t>
            </a:r>
          </a:p>
          <a:p>
            <a:pPr lvl="2">
              <a:lnSpc>
                <a:spcPct val="95000"/>
              </a:lnSpc>
              <a:buFont typeface="Wingdings" charset="2"/>
              <a:buChar char="§"/>
            </a:pPr>
            <a:r>
              <a:rPr lang="en-US" sz="2800" dirty="0"/>
              <a:t>Array </a:t>
            </a:r>
            <a:r>
              <a:rPr lang="en-US" sz="2800" dirty="0" smtClean="0"/>
              <a:t>Manipulation</a:t>
            </a:r>
            <a:endParaRPr lang="bg-BG" sz="2800" dirty="0" smtClean="0"/>
          </a:p>
          <a:p>
            <a:pPr lvl="2">
              <a:lnSpc>
                <a:spcPct val="95000"/>
              </a:lnSpc>
              <a:buFont typeface="Wingdings" charset="2"/>
              <a:buChar char="§"/>
            </a:pPr>
            <a:r>
              <a:rPr lang="en-US" sz="2800" dirty="0" smtClean="0"/>
              <a:t>Reading Arrays from the Console</a:t>
            </a:r>
          </a:p>
          <a:p>
            <a:pPr lvl="2">
              <a:lnSpc>
                <a:spcPct val="95000"/>
              </a:lnSpc>
              <a:buFont typeface="Wingdings" charset="2"/>
              <a:buChar char="§"/>
            </a:pPr>
            <a:r>
              <a:rPr lang="en-US" sz="2800" dirty="0" smtClean="0"/>
              <a:t>Foreach Loop</a:t>
            </a:r>
            <a:endParaRPr lang="en-US" sz="2800" dirty="0"/>
          </a:p>
          <a:p>
            <a:pPr marL="1123569" lvl="1" indent="-514350">
              <a:lnSpc>
                <a:spcPct val="95000"/>
              </a:lnSpc>
              <a:buFont typeface="+mj-lt"/>
              <a:buAutoNum type="arabicPeriod"/>
            </a:pPr>
            <a:r>
              <a:rPr lang="en-US" sz="3000" dirty="0"/>
              <a:t>Multidimensional Arrays</a:t>
            </a:r>
          </a:p>
          <a:p>
            <a:pPr marL="1123569" lvl="1" indent="-514350">
              <a:lnSpc>
                <a:spcPct val="95000"/>
              </a:lnSpc>
              <a:buFont typeface="+mj-lt"/>
              <a:buAutoNum type="arabicPeriod"/>
            </a:pPr>
            <a:r>
              <a:rPr lang="en-US" sz="3000" dirty="0"/>
              <a:t>Associative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9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Read an array of integers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b="1" dirty="0"/>
              <a:t> </a:t>
            </a:r>
            <a:r>
              <a:rPr lang="en-US" sz="3200" dirty="0"/>
              <a:t>lines of integers), </a:t>
            </a:r>
            <a:r>
              <a:rPr lang="en-US" sz="3200" b="1" dirty="0">
                <a:solidFill>
                  <a:schemeClr val="bg1"/>
                </a:solidFill>
              </a:rPr>
              <a:t>reverse</a:t>
            </a:r>
            <a:r>
              <a:rPr lang="en-US" sz="3200" b="1" dirty="0"/>
              <a:t> </a:t>
            </a:r>
            <a:r>
              <a:rPr lang="en-US" sz="3200" dirty="0"/>
              <a:t>it and </a:t>
            </a:r>
            <a:br>
              <a:rPr lang="en-US" sz="3200" dirty="0"/>
            </a:br>
            <a:r>
              <a:rPr lang="en-US" sz="3200" dirty="0"/>
              <a:t>print its elements on a single line, space-separated: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an Array of Integers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4652" y="2812615"/>
            <a:ext cx="73448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69775" y="3551280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67525" y="3639800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507220" y="2667000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167826" y="3526830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66011" y="363383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992072-EAE7-49A1-9499-C21CAAE65EA2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374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an Array of Integers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838203" y="1371600"/>
            <a:ext cx="8512418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Read the array (n lines of integers)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$n = intval(readline());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$arr = array();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for ($i = 0; $i &lt; $n; $i++)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$arr[i] = intval(readline());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Print the elements from the last to the first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for ($i = $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n - 1</a:t>
            </a:r>
            <a:r>
              <a:rPr lang="en-US" sz="2400" b="1" noProof="1">
                <a:latin typeface="Consolas" pitchFamily="49" charset="0"/>
              </a:rPr>
              <a:t>; $i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&gt;=</a:t>
            </a:r>
            <a:r>
              <a:rPr lang="en-US" sz="2400" b="1" noProof="1">
                <a:latin typeface="Consolas" pitchFamily="49" charset="0"/>
              </a:rPr>
              <a:t> 0; $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i--</a:t>
            </a:r>
            <a:r>
              <a:rPr lang="en-US" sz="2400" b="1" noProof="1">
                <a:latin typeface="Consolas" pitchFamily="49" charset="0"/>
              </a:rPr>
              <a:t>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echo $arr[$i] . " ";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414D3C-61A7-47E3-B303-BEE096178CC2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1834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for-loop: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implode</a:t>
            </a:r>
            <a:r>
              <a:rPr lang="en-US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glue</a:t>
            </a:r>
            <a:r>
              <a:rPr lang="en-US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200" dirty="0"/>
              <a:t>: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for </a:t>
            </a:r>
            <a:r>
              <a:rPr lang="en-US" noProof="1"/>
              <a:t>/ implode(…)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7005" y="4114800"/>
            <a:ext cx="10218007" cy="21565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$arr = array(1, 2, 3);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echo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implode</a:t>
            </a:r>
            <a:r>
              <a:rPr lang="en-US" sz="2399" b="1" noProof="1">
                <a:latin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", "</a:t>
            </a:r>
            <a:r>
              <a:rPr lang="en-US" sz="2399" b="1" noProof="1">
                <a:latin typeface="Consolas" pitchFamily="49" charset="0"/>
              </a:rPr>
              <a:t>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$arr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//1, 2,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GB" sz="2399" b="1" noProof="1">
                <a:latin typeface="Consolas" pitchFamily="49" charset="0"/>
              </a:rPr>
              <a:t>$strings = array("one", "two", "three", "four");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GB" sz="2399" b="1" noProof="1">
                <a:latin typeface="Consolas" pitchFamily="49" charset="0"/>
              </a:rPr>
              <a:t>echo </a:t>
            </a:r>
            <a:r>
              <a:rPr lang="en-GB" sz="2399" b="1" noProof="1">
                <a:solidFill>
                  <a:schemeClr val="bg1"/>
                </a:solidFill>
                <a:latin typeface="Consolas" pitchFamily="49" charset="0"/>
              </a:rPr>
              <a:t>implode</a:t>
            </a:r>
            <a:r>
              <a:rPr lang="en-GB" sz="2399" b="1" noProof="1">
                <a:latin typeface="Consolas" pitchFamily="49" charset="0"/>
              </a:rPr>
              <a:t>(</a:t>
            </a:r>
            <a:r>
              <a:rPr lang="en-GB" sz="2399" b="1" noProof="1">
                <a:solidFill>
                  <a:schemeClr val="bg1"/>
                </a:solidFill>
                <a:latin typeface="Consolas" pitchFamily="49" charset="0"/>
              </a:rPr>
              <a:t>" - "</a:t>
            </a:r>
            <a:r>
              <a:rPr lang="en-GB" sz="2399" b="1" noProof="1">
                <a:latin typeface="Consolas" pitchFamily="49" charset="0"/>
              </a:rPr>
              <a:t>, </a:t>
            </a:r>
            <a:r>
              <a:rPr lang="en-GB" sz="2399" b="1" noProof="1">
                <a:solidFill>
                  <a:schemeClr val="bg1"/>
                </a:solidFill>
                <a:latin typeface="Consolas" pitchFamily="49" charset="0"/>
              </a:rPr>
              <a:t>$strings</a:t>
            </a:r>
            <a:r>
              <a:rPr lang="en-GB" sz="2399" b="1" noProof="1">
                <a:latin typeface="Consolas" pitchFamily="49" charset="0"/>
              </a:rPr>
              <a:t>); </a:t>
            </a:r>
            <a:r>
              <a:rPr lang="en-GB" sz="2399" b="1" i="1" noProof="1">
                <a:solidFill>
                  <a:schemeClr val="accent2"/>
                </a:solidFill>
                <a:latin typeface="Consolas" pitchFamily="49" charset="0"/>
              </a:rPr>
              <a:t>//one - two - three - four</a:t>
            </a:r>
            <a:endParaRPr lang="en-US" sz="2399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7005" y="1752600"/>
            <a:ext cx="6560407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$arr = array(10, 20, 30, 40, 50);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for ($i = 0; $i &lt; count($arr); $i++)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    echo $arr[$i] . PHP_EOL;</a:t>
            </a:r>
          </a:p>
        </p:txBody>
      </p:sp>
    </p:spTree>
    <p:extLst>
      <p:ext uri="{BB962C8B-B14F-4D97-AF65-F5344CB8AC3E}">
        <p14:creationId xmlns:p14="http://schemas.microsoft.com/office/powerpoint/2010/main" val="75954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Read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 (space separated values),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dirty="0"/>
              <a:t> it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Reversing array elements: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of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2593809"/>
            <a:ext cx="1949399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0530" y="2590800"/>
            <a:ext cx="1978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7770" y="2695863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6811" y="2590800"/>
            <a:ext cx="220096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</a:rPr>
              <a:t>hi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ho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2296" y="2590800"/>
            <a:ext cx="217611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 ho hi -1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59536" y="2695863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79125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5864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2603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89342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6081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2824" y="3280665"/>
            <a:ext cx="12700" cy="4146956"/>
          </a:xfrm>
          <a:prstGeom prst="curvedConnector3">
            <a:avLst>
              <a:gd name="adj1" fmla="val 9788567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2824" y="4317404"/>
            <a:ext cx="12700" cy="2073478"/>
          </a:xfrm>
          <a:prstGeom prst="curvedConnector3">
            <a:avLst>
              <a:gd name="adj1" fmla="val 4542858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7898" y="4210594"/>
            <a:ext cx="154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exchange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B2B3FA-0931-4D6B-A7B9-DCFDADA5CD8D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519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of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342626" y="1234716"/>
            <a:ext cx="9503571" cy="49501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$nums = array_map('intval', explode(" ", readline()))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for (int i = 0; i &lt; </a:t>
            </a:r>
            <a:r>
              <a:rPr lang="en-US" sz="2400" b="1" noProof="1" smtClean="0">
                <a:latin typeface="Consolas" pitchFamily="49" charset="0"/>
              </a:rPr>
              <a:t>count($nums) </a:t>
            </a:r>
            <a:r>
              <a:rPr lang="en-US" sz="2400" b="1" noProof="1">
                <a:latin typeface="Consolas" pitchFamily="49" charset="0"/>
              </a:rPr>
              <a:t>/ 2; i++) {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</a:t>
            </a:r>
            <a:r>
              <a:rPr lang="en-GB" sz="2400" b="1" noProof="1">
                <a:latin typeface="Consolas" pitchFamily="49" charset="0"/>
              </a:rPr>
              <a:t>$j = count($nums) - $i - 1;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$oldElement = $nums[$i];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$nums[$i] = $nums[$j];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$nums[$j] = $oldElement;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GB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endParaRPr lang="en-US" sz="24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$output = implode(" ", $nums);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GB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echo $output;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837FE5-01EE-4F3A-B261-3CEADE4B7716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067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Print Array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Enter array elements from </a:t>
            </a:r>
            <a:r>
              <a:rPr lang="en-US" dirty="0" smtClean="0"/>
              <a:t>the console - </a:t>
            </a:r>
            <a:r>
              <a:rPr lang="en-US" dirty="0">
                <a:solidFill>
                  <a:schemeClr val="bg1"/>
                </a:solidFill>
              </a:rPr>
              <a:t>array of strings holding </a:t>
            </a:r>
            <a:r>
              <a:rPr lang="en-US" dirty="0" smtClean="0">
                <a:solidFill>
                  <a:schemeClr val="bg1"/>
                </a:solidFill>
              </a:rPr>
              <a:t>numbers</a:t>
            </a:r>
            <a:endParaRPr lang="en-US" dirty="0" smtClean="0">
              <a:solidFill>
                <a:srgbClr val="FFA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Print the array as follows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33187" y="3276600"/>
            <a:ext cx="762000" cy="30654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40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60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70</a:t>
            </a:r>
            <a:endParaRPr lang="bg-BG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50170" y="3944103"/>
            <a:ext cx="1196441" cy="15784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20 70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30 60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40 50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2877872" y="463473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285840" y="3524360"/>
            <a:ext cx="762000" cy="25699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bg-BG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02824" y="3998574"/>
            <a:ext cx="1120388" cy="15239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7 10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3 5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0" name="Right Arrow 7"/>
          <p:cNvSpPr/>
          <p:nvPr/>
        </p:nvSpPr>
        <p:spPr>
          <a:xfrm>
            <a:off x="6230525" y="463473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552650" y="4512817"/>
            <a:ext cx="607496" cy="5900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endParaRPr lang="bg-BG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906516" y="4512815"/>
            <a:ext cx="607496" cy="5900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7"/>
          <p:cNvSpPr/>
          <p:nvPr/>
        </p:nvSpPr>
        <p:spPr>
          <a:xfrm>
            <a:off x="9342831" y="463473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49667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93C9E5-A56C-494E-9FBC-FA93BD245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Foreach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15449-09B5-42ED-BD42-447201C7A1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Iterate through collections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990600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6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Iterates through all elements in a collection</a:t>
            </a:r>
          </a:p>
          <a:p>
            <a:r>
              <a:rPr lang="en-GB" dirty="0"/>
              <a:t>Cannot access the current index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value of the current array </a:t>
            </a:r>
            <a:br>
              <a:rPr lang="en-GB" dirty="0"/>
            </a:br>
            <a:r>
              <a:rPr lang="en-GB" dirty="0"/>
              <a:t>element is assigned to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$value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Foreach 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2" y="2557506"/>
            <a:ext cx="60960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foreach </a:t>
            </a:r>
            <a:r>
              <a:rPr lang="en-GB" sz="2800" b="1" dirty="0">
                <a:latin typeface="Consolas" pitchFamily="49" charset="0"/>
              </a:rPr>
              <a:t>($array as $value) </a:t>
            </a: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    </a:t>
            </a:r>
            <a:r>
              <a:rPr lang="en-GB" sz="2800" b="1" i="1" dirty="0">
                <a:solidFill>
                  <a:schemeClr val="accent2"/>
                </a:solidFill>
                <a:latin typeface="Consolas" pitchFamily="49" charset="0"/>
              </a:rPr>
              <a:t>//code to be executed;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9190479" y="3581400"/>
            <a:ext cx="2372563" cy="2372563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67210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79612" y="1295400"/>
            <a:ext cx="7997445" cy="2649544"/>
          </a:xfrm>
        </p:spPr>
        <p:txBody>
          <a:bodyPr/>
          <a:lstStyle/>
          <a:p>
            <a:r>
              <a:rPr lang="en-GB" sz="3200" dirty="0">
                <a:solidFill>
                  <a:schemeClr val="tx1"/>
                </a:solidFill>
              </a:rPr>
              <a:t>$numbers = array(1, 2, 3, 4, 5);</a:t>
            </a:r>
          </a:p>
          <a:p>
            <a:r>
              <a:rPr lang="en-GB" sz="3200" dirty="0">
                <a:solidFill>
                  <a:schemeClr val="bg1"/>
                </a:solidFill>
              </a:rPr>
              <a:t>foreach</a:t>
            </a:r>
            <a:r>
              <a:rPr lang="en-GB" sz="3200" dirty="0">
                <a:solidFill>
                  <a:schemeClr val="tx1"/>
                </a:solidFill>
              </a:rPr>
              <a:t> (</a:t>
            </a:r>
            <a:r>
              <a:rPr lang="en-GB" sz="3200" dirty="0">
                <a:solidFill>
                  <a:schemeClr val="bg1"/>
                </a:solidFill>
              </a:rPr>
              <a:t>$numbers as $number</a:t>
            </a:r>
            <a:r>
              <a:rPr lang="en-GB" sz="3200" dirty="0">
                <a:solidFill>
                  <a:schemeClr val="tx1"/>
                </a:solidFill>
              </a:rPr>
              <a:t>) {</a:t>
            </a:r>
          </a:p>
          <a:p>
            <a:r>
              <a:rPr lang="en-GB" sz="3200" dirty="0">
                <a:solidFill>
                  <a:schemeClr val="tx1"/>
                </a:solidFill>
              </a:rPr>
              <a:t>   echo </a:t>
            </a:r>
            <a:r>
              <a:rPr lang="en-GB" sz="3200" dirty="0">
                <a:solidFill>
                  <a:schemeClr val="bg1"/>
                </a:solidFill>
              </a:rPr>
              <a:t>$number </a:t>
            </a:r>
            <a:r>
              <a:rPr lang="en-GB" sz="3200" dirty="0">
                <a:solidFill>
                  <a:schemeClr val="tx1"/>
                </a:solidFill>
              </a:rPr>
              <a:t>. " ";</a:t>
            </a:r>
          </a:p>
          <a:p>
            <a:r>
              <a:rPr lang="en-GB" sz="3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 an array with Foreach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F4046-ADE0-451C-B1EC-AE969210958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3884612" y="4230375"/>
            <a:ext cx="1456667" cy="1454339"/>
          </a:xfrm>
          <a:prstGeom prst="ben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5713412" y="4782079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002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6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#php-web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1420012" y="5334000"/>
            <a:ext cx="8939213" cy="820737"/>
          </a:xfrm>
        </p:spPr>
        <p:txBody>
          <a:bodyPr>
            <a:normAutofit/>
          </a:bodyPr>
          <a:lstStyle/>
          <a:p>
            <a:pPr algn="ctr"/>
            <a:r>
              <a:rPr lang="en-US" sz="4600" dirty="0"/>
              <a:t>Multidimensional</a:t>
            </a:r>
            <a:r>
              <a:rPr lang="en-US" sz="4800" dirty="0"/>
              <a:t> </a:t>
            </a:r>
            <a:r>
              <a:rPr lang="en-US" sz="4600" dirty="0"/>
              <a:t>Arrays</a:t>
            </a:r>
            <a:endParaRPr lang="bg-BG" sz="4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775" y="685800"/>
            <a:ext cx="7405689" cy="415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 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en-US" sz="3200" dirty="0"/>
              <a:t>A </a:t>
            </a:r>
            <a:r>
              <a:rPr lang="en-US" sz="3200" dirty="0">
                <a:solidFill>
                  <a:schemeClr val="bg1"/>
                </a:solidFill>
              </a:rPr>
              <a:t>multidimensional array </a:t>
            </a:r>
            <a:r>
              <a:rPr lang="en-US" sz="3200" dirty="0"/>
              <a:t>is an array containing one or more arrays</a:t>
            </a:r>
          </a:p>
          <a:p>
            <a:r>
              <a:rPr lang="en-US" sz="3200" dirty="0"/>
              <a:t>Elements are accessed by double indexing: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arr[][]</a:t>
            </a:r>
            <a:endParaRPr lang="en-US" sz="3000" b="1" noProof="1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32107" y="3012983"/>
            <a:ext cx="3352800" cy="3048000"/>
          </a:xfrm>
          <a:prstGeom prst="rect">
            <a:avLst/>
          </a:prstGeom>
          <a:solidFill>
            <a:schemeClr val="tx1">
              <a:lumMod val="65000"/>
              <a:alpha val="20000"/>
            </a:scheme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" name="TextBox 9"/>
          <p:cNvSpPr txBox="1"/>
          <p:nvPr/>
        </p:nvSpPr>
        <p:spPr>
          <a:xfrm>
            <a:off x="5041707" y="3093314"/>
            <a:ext cx="2133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  0        1       2</a:t>
            </a:r>
            <a:endParaRPr lang="bg-BG" sz="2500" dirty="0"/>
          </a:p>
        </p:txBody>
      </p:sp>
      <p:sp>
        <p:nvSpPr>
          <p:cNvPr id="11" name="TextBox 10"/>
          <p:cNvSpPr txBox="1"/>
          <p:nvPr/>
        </p:nvSpPr>
        <p:spPr>
          <a:xfrm>
            <a:off x="4606249" y="3615195"/>
            <a:ext cx="381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0</a:t>
            </a:r>
          </a:p>
          <a:p>
            <a:endParaRPr lang="en-US" sz="2500" dirty="0"/>
          </a:p>
          <a:p>
            <a:r>
              <a:rPr lang="en-US" sz="2500" dirty="0"/>
              <a:t>1</a:t>
            </a:r>
          </a:p>
          <a:p>
            <a:endParaRPr lang="en-US" sz="2500" dirty="0"/>
          </a:p>
          <a:p>
            <a:r>
              <a:rPr lang="en-US" sz="2500" dirty="0"/>
              <a:t>2</a:t>
            </a:r>
            <a:endParaRPr lang="bg-BG" sz="2500" dirty="0"/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661708" y="2930856"/>
            <a:ext cx="3070504" cy="1386743"/>
          </a:xfrm>
          <a:prstGeom prst="wedgeRoundRectCallout">
            <a:avLst>
              <a:gd name="adj1" fmla="val 77391"/>
              <a:gd name="adj2" fmla="val 130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One main array whose elements are arrays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8304212" y="4429580"/>
            <a:ext cx="3070504" cy="1386743"/>
          </a:xfrm>
          <a:prstGeom prst="wedgeRoundRectCallout">
            <a:avLst>
              <a:gd name="adj1" fmla="val -90367"/>
              <a:gd name="adj2" fmla="val -354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Each sub-array contains its own elements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181971"/>
              </p:ext>
            </p:extLst>
          </p:nvPr>
        </p:nvGraphicFramePr>
        <p:xfrm>
          <a:off x="5041707" y="3586525"/>
          <a:ext cx="2133600" cy="2073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bg-BG" sz="2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bg-BG" sz="2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bg-BG" sz="2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bg-BG" sz="2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bg-BG" sz="2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bg-BG" sz="2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bg-BG" sz="2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bg-BG" sz="2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bg-BG" sz="2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6426508" y="3556261"/>
            <a:ext cx="776095" cy="762000"/>
          </a:xfrm>
          <a:prstGeom prst="ellipse">
            <a:avLst/>
          </a:prstGeom>
          <a:solidFill>
            <a:schemeClr val="tx1">
              <a:lumMod val="75000"/>
              <a:alpha val="2500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8129308" y="2743200"/>
            <a:ext cx="3429000" cy="1386743"/>
          </a:xfrm>
          <a:prstGeom prst="wedgeRoundRectCallout">
            <a:avLst>
              <a:gd name="adj1" fmla="val -82609"/>
              <a:gd name="adj2" fmla="val 296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Element is in 'row' </a:t>
            </a:r>
            <a:r>
              <a:rPr lang="en-US" sz="2400" b="1" dirty="0">
                <a:solidFill>
                  <a:schemeClr val="bg1"/>
                </a:solidFill>
              </a:rPr>
              <a:t>0</a:t>
            </a:r>
            <a:r>
              <a:rPr lang="en-US" sz="2400" b="1" dirty="0">
                <a:solidFill>
                  <a:srgbClr val="FFFFFF"/>
                </a:solidFill>
              </a:rPr>
              <a:t>, 'column' </a:t>
            </a:r>
            <a:r>
              <a:rPr lang="en-US" sz="2400" b="1" dirty="0">
                <a:solidFill>
                  <a:schemeClr val="bg1"/>
                </a:solidFill>
              </a:rPr>
              <a:t>2</a:t>
            </a:r>
            <a:r>
              <a:rPr lang="en-US" sz="2400" b="1" dirty="0">
                <a:solidFill>
                  <a:srgbClr val="FFFFFF"/>
                </a:solidFill>
              </a:rPr>
              <a:t>,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</a:rPr>
              <a:t>i.e. </a:t>
            </a:r>
            <a:r>
              <a:rPr lang="en-US" sz="2400" b="1" noProof="1">
                <a:solidFill>
                  <a:schemeClr val="bg1"/>
                </a:solidFill>
              </a:rPr>
              <a:t>$arr[0][2]</a:t>
            </a:r>
          </a:p>
        </p:txBody>
      </p:sp>
    </p:spTree>
    <p:extLst>
      <p:ext uri="{BB962C8B-B14F-4D97-AF65-F5344CB8AC3E}">
        <p14:creationId xmlns:p14="http://schemas.microsoft.com/office/powerpoint/2010/main" val="207791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Printing a </a:t>
            </a:r>
            <a:r>
              <a:rPr lang="en-US" dirty="0">
                <a:solidFill>
                  <a:srgbClr val="FFA000"/>
                </a:solidFill>
              </a:rPr>
              <a:t>matrix</a:t>
            </a:r>
            <a:r>
              <a:rPr lang="en-US" dirty="0"/>
              <a:t> of 5 x 4 numbers: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 – Example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46212" y="1981200"/>
            <a:ext cx="7924800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$rows = 5;</a:t>
            </a:r>
          </a:p>
          <a:p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$cols = 4;</a:t>
            </a:r>
          </a:p>
          <a:p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$count = 1;</a:t>
            </a:r>
          </a:p>
          <a:p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$matrix =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($r = 0; $r &lt; $rows; $r++) {</a:t>
            </a:r>
          </a:p>
          <a:p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$matrix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($c = 0; $c &lt; $cols; $c++) {</a:t>
            </a:r>
          </a:p>
          <a:p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$matrix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$count++;</a:t>
            </a:r>
          </a:p>
          <a:p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print_r($matrix);</a:t>
            </a:r>
          </a:p>
        </p:txBody>
      </p:sp>
    </p:spTree>
    <p:extLst>
      <p:ext uri="{BB962C8B-B14F-4D97-AF65-F5344CB8AC3E}">
        <p14:creationId xmlns:p14="http://schemas.microsoft.com/office/powerpoint/2010/main" val="10577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Biggest Element in Matrix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35063"/>
            <a:ext cx="11804650" cy="557053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rgbClr val="FFA000"/>
                </a:solidFill>
              </a:rPr>
              <a:t>matrix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numbers comes as array of strings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Each string holds numbers (space separated)</a:t>
            </a:r>
          </a:p>
          <a:p>
            <a:pPr>
              <a:lnSpc>
                <a:spcPct val="110000"/>
              </a:lnSpc>
            </a:pPr>
            <a:r>
              <a:rPr lang="en-US" dirty="0"/>
              <a:t>Find the biggest number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08612" y="3501957"/>
            <a:ext cx="2057400" cy="1371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3 5 7 12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-1 4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33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8 3 0 4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4412" y="5559357"/>
            <a:ext cx="6858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33</a:t>
            </a:r>
          </a:p>
        </p:txBody>
      </p:sp>
      <p:sp>
        <p:nvSpPr>
          <p:cNvPr id="7" name="Arrow: Down 6"/>
          <p:cNvSpPr/>
          <p:nvPr/>
        </p:nvSpPr>
        <p:spPr>
          <a:xfrm>
            <a:off x="6284912" y="5025957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550242" y="3933012"/>
            <a:ext cx="1963770" cy="940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20 50 10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8 33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145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13027" y="5562600"/>
            <a:ext cx="8382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145</a:t>
            </a:r>
          </a:p>
        </p:txBody>
      </p:sp>
      <p:sp>
        <p:nvSpPr>
          <p:cNvPr id="10" name="Arrow: Down 9"/>
          <p:cNvSpPr/>
          <p:nvPr/>
        </p:nvSpPr>
        <p:spPr>
          <a:xfrm>
            <a:off x="9379727" y="5025957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65212" y="3501957"/>
            <a:ext cx="3276600" cy="1371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3 5 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7 12 9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1 5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-1 7 4 33 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6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99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3 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0 4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360612" y="5559357"/>
            <a:ext cx="6858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99</a:t>
            </a:r>
          </a:p>
        </p:txBody>
      </p:sp>
      <p:sp>
        <p:nvSpPr>
          <p:cNvPr id="14" name="Arrow: Down 13"/>
          <p:cNvSpPr/>
          <p:nvPr/>
        </p:nvSpPr>
        <p:spPr>
          <a:xfrm>
            <a:off x="2551112" y="5025957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4248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Biggest Element in Matrix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6612" y="1188326"/>
            <a:ext cx="105918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800" b="1" noProof="1">
                <a:latin typeface="Consolas" pitchFamily="49" charset="0"/>
                <a:cs typeface="Consolas" pitchFamily="49" charset="0"/>
              </a:rPr>
              <a:t>$matrix = [[1,3,4],[7,6,14],[23,67,89]];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$biggestNum = $matrix[0][0];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 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$matrix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as</a:t>
            </a: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 $row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 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($row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$column)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($column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$biggestNum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$biggestNum = $column;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$biggestNum;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8990012" y="2362200"/>
            <a:ext cx="1963770" cy="11691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1 3 4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7 6 14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23 67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89</a:t>
            </a:r>
          </a:p>
        </p:txBody>
      </p:sp>
    </p:spTree>
    <p:extLst>
      <p:ext uri="{BB962C8B-B14F-4D97-AF65-F5344CB8AC3E}">
        <p14:creationId xmlns:p14="http://schemas.microsoft.com/office/powerpoint/2010/main" val="367034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Problem: Biggest and Smallest Element in Matrix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35063"/>
            <a:ext cx="11804650" cy="557053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rgbClr val="FFA000"/>
                </a:solidFill>
              </a:rPr>
              <a:t>matrix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of numbers </a:t>
            </a:r>
            <a:r>
              <a:rPr lang="en-US" dirty="0"/>
              <a:t>comes as array of strings from input form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Each string holds numbers (space separated)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Number of columns should be entered by the user</a:t>
            </a:r>
          </a:p>
          <a:p>
            <a:pPr>
              <a:lnSpc>
                <a:spcPct val="110000"/>
              </a:lnSpc>
            </a:pPr>
            <a:r>
              <a:rPr lang="en-US" dirty="0"/>
              <a:t>Find the biggest and smallest number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08612" y="3959157"/>
            <a:ext cx="2057400" cy="1371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3 5 7 12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4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33</a:t>
            </a:r>
            <a:r>
              <a:rPr lang="en-US" sz="2800" b="1" noProof="1">
                <a:solidFill>
                  <a:srgbClr val="FBEEDC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8 3 0 4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89612" y="6016557"/>
            <a:ext cx="13716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33 -1</a:t>
            </a:r>
          </a:p>
        </p:txBody>
      </p:sp>
      <p:sp>
        <p:nvSpPr>
          <p:cNvPr id="7" name="Arrow: Down 6"/>
          <p:cNvSpPr/>
          <p:nvPr/>
        </p:nvSpPr>
        <p:spPr>
          <a:xfrm>
            <a:off x="6284912" y="5483157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550242" y="4390212"/>
            <a:ext cx="1963770" cy="940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20 50 10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33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145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913812" y="6019800"/>
            <a:ext cx="1248585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145 8</a:t>
            </a:r>
          </a:p>
        </p:txBody>
      </p:sp>
      <p:sp>
        <p:nvSpPr>
          <p:cNvPr id="10" name="Arrow: Down 9"/>
          <p:cNvSpPr/>
          <p:nvPr/>
        </p:nvSpPr>
        <p:spPr>
          <a:xfrm>
            <a:off x="9379727" y="5483157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65212" y="3959157"/>
            <a:ext cx="3276600" cy="1371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3 5 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7 12 9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1 5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7 4 33 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6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99</a:t>
            </a:r>
            <a:r>
              <a:rPr lang="en-US" sz="2800" b="1" noProof="1">
                <a:solidFill>
                  <a:srgbClr val="FBEEDC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 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0 4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79612" y="6016557"/>
            <a:ext cx="13716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99 -1</a:t>
            </a:r>
          </a:p>
        </p:txBody>
      </p:sp>
      <p:sp>
        <p:nvSpPr>
          <p:cNvPr id="14" name="Arrow: Down 13"/>
          <p:cNvSpPr/>
          <p:nvPr/>
        </p:nvSpPr>
        <p:spPr>
          <a:xfrm>
            <a:off x="2551112" y="5483157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93802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You receive a 2D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matrix of numbers</a:t>
            </a:r>
            <a:r>
              <a:rPr lang="en-US" dirty="0"/>
              <a:t> as an array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Each element of the input array is an array of numbers</a:t>
            </a:r>
          </a:p>
          <a:p>
            <a:pPr>
              <a:lnSpc>
                <a:spcPct val="110000"/>
              </a:lnSpc>
            </a:pPr>
            <a:r>
              <a:rPr lang="en-US" dirty="0"/>
              <a:t>Find sum at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main</a:t>
            </a:r>
            <a:r>
              <a:rPr lang="en-US" dirty="0"/>
              <a:t> and at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secondary diagonals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Diagonal Sums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970212" y="3501957"/>
            <a:ext cx="1752600" cy="1371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40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13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60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970212" y="5559357"/>
            <a:ext cx="17526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80 50 </a:t>
            </a:r>
          </a:p>
        </p:txBody>
      </p:sp>
      <p:sp>
        <p:nvSpPr>
          <p:cNvPr id="14" name="Arrow: Down 13"/>
          <p:cNvSpPr/>
          <p:nvPr/>
        </p:nvSpPr>
        <p:spPr>
          <a:xfrm>
            <a:off x="3694112" y="5025957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942012" y="3501957"/>
            <a:ext cx="1752600" cy="1371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5 </a:t>
            </a: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14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-8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89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942012" y="5559357"/>
            <a:ext cx="17526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99 25 </a:t>
            </a:r>
          </a:p>
        </p:txBody>
      </p:sp>
      <p:sp>
        <p:nvSpPr>
          <p:cNvPr id="18" name="Arrow: Down 17"/>
          <p:cNvSpPr/>
          <p:nvPr/>
        </p:nvSpPr>
        <p:spPr>
          <a:xfrm>
            <a:off x="6665912" y="5025957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Правоъгълник 2"/>
          <p:cNvSpPr/>
          <p:nvPr/>
        </p:nvSpPr>
        <p:spPr bwMode="auto">
          <a:xfrm rot="2384742">
            <a:off x="2992634" y="3948660"/>
            <a:ext cx="1579599" cy="45720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Правоъгълник 2"/>
          <p:cNvSpPr/>
          <p:nvPr/>
        </p:nvSpPr>
        <p:spPr bwMode="auto">
          <a:xfrm rot="19200554">
            <a:off x="3071614" y="3962463"/>
            <a:ext cx="1651595" cy="437937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Правоъгълник 2"/>
          <p:cNvSpPr/>
          <p:nvPr/>
        </p:nvSpPr>
        <p:spPr bwMode="auto">
          <a:xfrm rot="2395579">
            <a:off x="6034446" y="3963786"/>
            <a:ext cx="1629131" cy="45720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Правоъгълник 2"/>
          <p:cNvSpPr/>
          <p:nvPr/>
        </p:nvSpPr>
        <p:spPr bwMode="auto">
          <a:xfrm rot="19250301">
            <a:off x="5942680" y="3964474"/>
            <a:ext cx="1638122" cy="437937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090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Diagonal Sums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33512" y="1374255"/>
            <a:ext cx="11658598" cy="4007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function diagonalSums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(</a:t>
            </a:r>
            <a:r>
              <a:rPr lang="bg-BG" sz="2800" b="1" noProof="1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matrix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mainSum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0; </a:t>
            </a:r>
            <a:r>
              <a:rPr lang="bg-BG" sz="2800" b="1" noProof="1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secondarySum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0;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(</a:t>
            </a:r>
            <a:r>
              <a:rPr lang="bg-BG" sz="2800" b="1" noProof="1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0; </a:t>
            </a:r>
            <a:r>
              <a:rPr lang="bg-BG" sz="2800" b="1" noProof="1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count(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matrix); </a:t>
            </a:r>
            <a:r>
              <a:rPr lang="bg-BG" sz="2800" b="1" noProof="1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row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++)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800" b="1" noProof="1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mainSum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bg-BG" sz="2800" b="1" noProof="1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matrix[</a:t>
            </a:r>
            <a:r>
              <a:rPr lang="bg-BG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][</a:t>
            </a:r>
            <a:r>
              <a:rPr lang="bg-BG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800" b="1" noProof="1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secondarySum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bg-BG" sz="2800" b="1" noProof="1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matrix[</a:t>
            </a:r>
            <a:r>
              <a:rPr lang="bg-BG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][count(</a:t>
            </a:r>
            <a:r>
              <a:rPr lang="bg-BG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-$row-1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echo $mainSum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 '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. $secondarySum;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33512" y="5638451"/>
            <a:ext cx="95709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diagonalSums([[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], 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]]);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80 50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227156" y="1367724"/>
            <a:ext cx="1752600" cy="1371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5 </a:t>
            </a: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14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-8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89</a:t>
            </a:r>
          </a:p>
        </p:txBody>
      </p:sp>
      <p:sp>
        <p:nvSpPr>
          <p:cNvPr id="12" name="Правоъгълник 2"/>
          <p:cNvSpPr/>
          <p:nvPr/>
        </p:nvSpPr>
        <p:spPr bwMode="auto">
          <a:xfrm rot="2384742">
            <a:off x="10309993" y="1840228"/>
            <a:ext cx="1625822" cy="45720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Правоъгълник 2"/>
          <p:cNvSpPr/>
          <p:nvPr/>
        </p:nvSpPr>
        <p:spPr bwMode="auto">
          <a:xfrm rot="19233712">
            <a:off x="10201750" y="1849795"/>
            <a:ext cx="1678132" cy="437937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033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71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674812" y="4901293"/>
            <a:ext cx="8939213" cy="820738"/>
          </a:xfrm>
        </p:spPr>
        <p:txBody>
          <a:bodyPr/>
          <a:lstStyle/>
          <a:p>
            <a:pPr algn="ctr"/>
            <a:r>
              <a:rPr lang="en-US" dirty="0"/>
              <a:t>Associative Arrays</a:t>
            </a:r>
            <a:endParaRPr lang="bg-BG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081E391-7AAE-41A5-8728-BF09211BA94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652467" y="5722031"/>
            <a:ext cx="8939213" cy="6889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[key =&gt; value]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12" y="1752600"/>
            <a:ext cx="3421304" cy="1800461"/>
          </a:xfrm>
          <a:prstGeom prst="rect">
            <a:avLst/>
          </a:prstGeom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754" y="2746135"/>
            <a:ext cx="1527051" cy="1179578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174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401" y="1981200"/>
            <a:ext cx="3200022" cy="1114968"/>
          </a:xfrm>
          <a:prstGeom prst="rect">
            <a:avLst/>
          </a:prstGeom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0437"/>
            <a:ext cx="10958928" cy="499819"/>
          </a:xfrm>
        </p:spPr>
        <p:txBody>
          <a:bodyPr/>
          <a:lstStyle/>
          <a:p>
            <a:r>
              <a:rPr lang="en-US" dirty="0"/>
              <a:t>Working with Arrays of Elements</a:t>
            </a:r>
          </a:p>
        </p:txBody>
      </p:sp>
    </p:spTree>
    <p:extLst>
      <p:ext uri="{BB962C8B-B14F-4D97-AF65-F5344CB8AC3E}">
        <p14:creationId xmlns:p14="http://schemas.microsoft.com/office/powerpoint/2010/main" val="224265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 (Maps, Dictionaries)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066800"/>
            <a:ext cx="11804650" cy="55705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Associative arrays </a:t>
            </a:r>
            <a:r>
              <a:rPr lang="en-US" sz="3200" dirty="0"/>
              <a:t>are arrays indexed by keys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Not by the numbers 0, 1, 2, 3, …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Hold a set of </a:t>
            </a:r>
            <a:r>
              <a:rPr lang="en-US" sz="3200" b="1" dirty="0">
                <a:solidFill>
                  <a:schemeClr val="bg1"/>
                </a:solidFill>
              </a:rPr>
              <a:t>pairs &lt;key, value&gt;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8243" y="3124200"/>
            <a:ext cx="3209340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dirty="0"/>
              <a:t>Traditional array</a:t>
            </a:r>
          </a:p>
        </p:txBody>
      </p:sp>
      <p:sp>
        <p:nvSpPr>
          <p:cNvPr id="7" name="Rectangle 6"/>
          <p:cNvSpPr/>
          <p:nvPr/>
        </p:nvSpPr>
        <p:spPr>
          <a:xfrm>
            <a:off x="7161213" y="3124200"/>
            <a:ext cx="3581400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dirty="0"/>
              <a:t>Associative array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89012" y="3912626"/>
            <a:ext cx="54102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2364489" y="4584784"/>
            <a:ext cx="35365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700" b="1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latin typeface="Consolas" pitchFamily="49" charset="0"/>
                <a:cs typeface="Consolas" pitchFamily="49" charset="0"/>
              </a:rPr>
              <a:t>  1 </a:t>
            </a:r>
            <a:r>
              <a:rPr lang="en-US" sz="2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latin typeface="Consolas" pitchFamily="49" charset="0"/>
                <a:cs typeface="Consolas" pitchFamily="49" charset="0"/>
              </a:rPr>
              <a:t> 2 </a:t>
            </a:r>
            <a:r>
              <a:rPr lang="en-US" sz="2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latin typeface="Consolas" pitchFamily="49" charset="0"/>
                <a:cs typeface="Consolas" pitchFamily="49" charset="0"/>
              </a:rPr>
              <a:t> 3 </a:t>
            </a:r>
            <a:r>
              <a:rPr lang="en-US" sz="2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latin typeface="Consolas" pitchFamily="49" charset="0"/>
                <a:cs typeface="Consolas" pitchFamily="49" charset="0"/>
              </a:rPr>
              <a:t> 4</a:t>
            </a: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2216039"/>
              </p:ext>
            </p:extLst>
          </p:nvPr>
        </p:nvGraphicFramePr>
        <p:xfrm>
          <a:off x="2213900" y="5147065"/>
          <a:ext cx="3858870" cy="638447"/>
        </p:xfrm>
        <a:graphic>
          <a:graphicData uri="http://schemas.openxmlformats.org/drawingml/2006/table">
            <a:tbl>
              <a:tblPr/>
              <a:tblGrid>
                <a:gridCol w="771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84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408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7085012" y="3912626"/>
            <a:ext cx="39624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46956"/>
              </p:ext>
            </p:extLst>
          </p:nvPr>
        </p:nvGraphicFramePr>
        <p:xfrm>
          <a:off x="7437924" y="4581594"/>
          <a:ext cx="3254992" cy="1554480"/>
        </p:xfrm>
        <a:graphic>
          <a:graphicData uri="http://schemas.openxmlformats.org/drawingml/2006/table">
            <a:tbl>
              <a:tblPr/>
              <a:tblGrid>
                <a:gridCol w="1807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orange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2.30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apple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1.50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tomato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3.80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473261" y="4016119"/>
            <a:ext cx="1722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key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94812" y="4020614"/>
            <a:ext cx="130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value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19804" y="4588193"/>
            <a:ext cx="101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key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19804" y="5221348"/>
            <a:ext cx="101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53736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  <p:bldP spid="11" grpId="0" animBg="1"/>
      <p:bldP spid="14" grpId="0"/>
      <p:bldP spid="15" grpId="0"/>
      <p:bldP spid="16" grpId="0"/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Phonebook – Associative Array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65430" y="1336698"/>
            <a:ext cx="10486782" cy="50655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tx1"/>
                </a:solidFill>
                <a:effectLst/>
              </a:rPr>
              <a:t>$phonebook =</a:t>
            </a:r>
            <a:r>
              <a:rPr lang="en-US" sz="3000" dirty="0"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[]</a:t>
            </a:r>
            <a:r>
              <a:rPr lang="en-US" sz="3000" dirty="0">
                <a:solidFill>
                  <a:schemeClr val="tx1"/>
                </a:solidFill>
                <a:effectLst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sz="3000" dirty="0">
                <a:solidFill>
                  <a:schemeClr val="tx1"/>
                </a:solidFill>
                <a:effectLst/>
              </a:rPr>
              <a:t>$phonebook</a:t>
            </a:r>
            <a:r>
              <a:rPr lang="en-US" sz="3000" dirty="0">
                <a:solidFill>
                  <a:schemeClr val="bg1"/>
                </a:solidFill>
                <a:effectLst/>
              </a:rPr>
              <a:t>[</a:t>
            </a:r>
            <a:r>
              <a:rPr lang="en-US" sz="3000" dirty="0">
                <a:solidFill>
                  <a:schemeClr val="tx1"/>
                </a:solidFill>
                <a:effectLst/>
              </a:rPr>
              <a:t>"John Smith"</a:t>
            </a:r>
            <a:r>
              <a:rPr lang="en-US" sz="3000" dirty="0">
                <a:solidFill>
                  <a:schemeClr val="bg1"/>
                </a:solidFill>
                <a:effectLst/>
              </a:rPr>
              <a:t>]</a:t>
            </a:r>
            <a:r>
              <a:rPr lang="en-US" sz="3000" dirty="0">
                <a:solidFill>
                  <a:schemeClr val="tx1"/>
                </a:solidFill>
                <a:effectLst/>
              </a:rPr>
              <a:t> = "+1-555-8976"; </a:t>
            </a:r>
            <a:r>
              <a:rPr lang="en-US" sz="3000" i="1" dirty="0">
                <a:solidFill>
                  <a:schemeClr val="accent2"/>
                </a:solidFill>
                <a:effectLst/>
              </a:rPr>
              <a:t>// Add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$phonebook</a:t>
            </a:r>
            <a:r>
              <a:rPr lang="en-US" sz="3000" dirty="0">
                <a:solidFill>
                  <a:schemeClr val="bg1"/>
                </a:solidFill>
                <a:effectLst/>
              </a:rPr>
              <a:t>[</a:t>
            </a:r>
            <a:r>
              <a:rPr lang="en-US" sz="3000" dirty="0">
                <a:solidFill>
                  <a:schemeClr val="tx1"/>
                </a:solidFill>
                <a:effectLst/>
              </a:rPr>
              <a:t>"Lisa Smith"</a:t>
            </a:r>
            <a:r>
              <a:rPr lang="en-US" sz="3000" dirty="0">
                <a:solidFill>
                  <a:schemeClr val="bg1"/>
                </a:solidFill>
                <a:effectLst/>
              </a:rPr>
              <a:t>]</a:t>
            </a:r>
            <a:r>
              <a:rPr lang="en-US" sz="3000" dirty="0">
                <a:solidFill>
                  <a:schemeClr val="tx1"/>
                </a:solidFill>
                <a:effectLst/>
              </a:rPr>
              <a:t> = "+1-555-1234";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$phonebook</a:t>
            </a:r>
            <a:r>
              <a:rPr lang="en-US" sz="3000" dirty="0">
                <a:solidFill>
                  <a:schemeClr val="bg1"/>
                </a:solidFill>
                <a:effectLst/>
              </a:rPr>
              <a:t>[</a:t>
            </a:r>
            <a:r>
              <a:rPr lang="en-US" sz="3000" dirty="0">
                <a:solidFill>
                  <a:schemeClr val="tx1"/>
                </a:solidFill>
                <a:effectLst/>
              </a:rPr>
              <a:t>"Sam</a:t>
            </a:r>
            <a:r>
              <a:rPr lang="en-US" sz="3000" dirty="0">
                <a:effectLst/>
              </a:rPr>
              <a:t> </a:t>
            </a:r>
            <a:r>
              <a:rPr lang="en-US" sz="3000" dirty="0">
                <a:solidFill>
                  <a:schemeClr val="tx1"/>
                </a:solidFill>
                <a:effectLst/>
              </a:rPr>
              <a:t>Doe"</a:t>
            </a:r>
            <a:r>
              <a:rPr lang="en-US" sz="3000" dirty="0">
                <a:solidFill>
                  <a:schemeClr val="bg1"/>
                </a:solidFill>
                <a:effectLst/>
              </a:rPr>
              <a:t>]</a:t>
            </a:r>
            <a:r>
              <a:rPr lang="en-US" sz="3000" dirty="0">
                <a:effectLst/>
              </a:rPr>
              <a:t> </a:t>
            </a:r>
            <a:r>
              <a:rPr lang="en-US" sz="3000" dirty="0">
                <a:solidFill>
                  <a:schemeClr val="tx1"/>
                </a:solidFill>
                <a:effectLst/>
              </a:rPr>
              <a:t>= "+1-555-5030";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$phonebook</a:t>
            </a:r>
            <a:r>
              <a:rPr lang="en-US" sz="3000" dirty="0">
                <a:solidFill>
                  <a:schemeClr val="bg1"/>
                </a:solidFill>
                <a:effectLst/>
              </a:rPr>
              <a:t>[</a:t>
            </a:r>
            <a:r>
              <a:rPr lang="en-US" sz="3000" dirty="0">
                <a:solidFill>
                  <a:schemeClr val="tx1"/>
                </a:solidFill>
                <a:effectLst/>
              </a:rPr>
              <a:t>"Nakov"</a:t>
            </a:r>
            <a:r>
              <a:rPr lang="en-US" sz="3000" dirty="0">
                <a:solidFill>
                  <a:schemeClr val="bg1"/>
                </a:solidFill>
                <a:effectLst/>
              </a:rPr>
              <a:t>]</a:t>
            </a:r>
            <a:r>
              <a:rPr lang="en-US" sz="3000" dirty="0">
                <a:effectLst/>
              </a:rPr>
              <a:t> </a:t>
            </a:r>
            <a:r>
              <a:rPr lang="en-US" sz="3000" dirty="0">
                <a:solidFill>
                  <a:schemeClr val="tx1"/>
                </a:solidFill>
                <a:effectLst/>
              </a:rPr>
              <a:t>= "+359-899-555-592";</a:t>
            </a: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1"/>
                </a:solidFill>
                <a:effectLst/>
              </a:rPr>
              <a:t>$phonebook</a:t>
            </a:r>
            <a:r>
              <a:rPr lang="en-US" sz="3000" dirty="0">
                <a:solidFill>
                  <a:schemeClr val="bg1"/>
                </a:solidFill>
                <a:effectLst/>
              </a:rPr>
              <a:t>[</a:t>
            </a:r>
            <a:r>
              <a:rPr lang="en-US" sz="3000" dirty="0">
                <a:solidFill>
                  <a:schemeClr val="tx1"/>
                </a:solidFill>
                <a:effectLst/>
              </a:rPr>
              <a:t>"Nakov"</a:t>
            </a:r>
            <a:r>
              <a:rPr lang="en-US" sz="3000" dirty="0">
                <a:solidFill>
                  <a:schemeClr val="bg1"/>
                </a:solidFill>
                <a:effectLst/>
              </a:rPr>
              <a:t>]</a:t>
            </a:r>
            <a:r>
              <a:rPr lang="en-US" sz="3000" dirty="0">
                <a:effectLst/>
              </a:rPr>
              <a:t> </a:t>
            </a:r>
            <a:r>
              <a:rPr lang="en-US" sz="3000" dirty="0">
                <a:solidFill>
                  <a:schemeClr val="tx1"/>
                </a:solidFill>
                <a:effectLst/>
              </a:rPr>
              <a:t>= "+359-2-981-9819";</a:t>
            </a:r>
            <a:endParaRPr lang="en-US" sz="3000" dirty="0">
              <a:solidFill>
                <a:schemeClr val="bg1"/>
              </a:solidFill>
              <a:effectLst/>
            </a:endParaRPr>
          </a:p>
          <a:p>
            <a:pPr>
              <a:spcBef>
                <a:spcPts val="1200"/>
              </a:spcBef>
            </a:pPr>
            <a:endParaRPr lang="en-US" sz="30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bg1"/>
                </a:solidFill>
                <a:effectLst/>
              </a:rPr>
              <a:t>unset</a:t>
            </a:r>
            <a:r>
              <a:rPr lang="en-US" sz="3000" dirty="0">
                <a:solidFill>
                  <a:schemeClr val="tx1"/>
                </a:solidFill>
                <a:effectLst/>
              </a:rPr>
              <a:t>($phonebook["John Smith"]); </a:t>
            </a:r>
            <a:r>
              <a:rPr lang="en-US" sz="3000" i="1" dirty="0">
                <a:solidFill>
                  <a:schemeClr val="accent2"/>
                </a:solidFill>
                <a:effectLst/>
              </a:rPr>
              <a:t>// Delete</a:t>
            </a: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1"/>
                </a:solidFill>
                <a:effectLst/>
              </a:rPr>
              <a:t>echo</a:t>
            </a:r>
            <a:r>
              <a:rPr lang="en-US" sz="3000" dirty="0"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count</a:t>
            </a:r>
            <a:r>
              <a:rPr lang="en-US" sz="3000" dirty="0">
                <a:solidFill>
                  <a:schemeClr val="tx1"/>
                </a:solidFill>
                <a:effectLst/>
              </a:rPr>
              <a:t>($phonebook); </a:t>
            </a:r>
            <a:r>
              <a:rPr lang="en-US" sz="3000" i="1" dirty="0">
                <a:solidFill>
                  <a:schemeClr val="accent2"/>
                </a:solidFill>
                <a:effectLst/>
              </a:rPr>
              <a:t>// 3</a:t>
            </a:r>
          </a:p>
        </p:txBody>
      </p:sp>
    </p:spTree>
    <p:extLst>
      <p:ext uri="{BB962C8B-B14F-4D97-AF65-F5344CB8AC3E}">
        <p14:creationId xmlns:p14="http://schemas.microsoft.com/office/powerpoint/2010/main" val="306140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 in PHP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3200" dirty="0"/>
              <a:t>Initializing an </a:t>
            </a:r>
            <a:r>
              <a:rPr lang="en-US" sz="3200" b="1" dirty="0">
                <a:solidFill>
                  <a:srgbClr val="FFA000"/>
                </a:solidFill>
              </a:rPr>
              <a:t>associative array</a:t>
            </a:r>
            <a:r>
              <a:rPr lang="en-US" sz="3200" dirty="0"/>
              <a:t>:</a:t>
            </a:r>
          </a:p>
          <a:p>
            <a:pPr>
              <a:lnSpc>
                <a:spcPct val="95000"/>
              </a:lnSpc>
            </a:pPr>
            <a:endParaRPr lang="en-US" sz="3200" dirty="0"/>
          </a:p>
          <a:p>
            <a:pPr>
              <a:lnSpc>
                <a:spcPct val="95000"/>
              </a:lnSpc>
            </a:pPr>
            <a:endParaRPr lang="en-US" sz="3200" dirty="0"/>
          </a:p>
          <a:p>
            <a:pPr>
              <a:lnSpc>
                <a:spcPct val="95000"/>
              </a:lnSpc>
            </a:pPr>
            <a:r>
              <a:rPr lang="en-US" sz="3200" dirty="0"/>
              <a:t>Accessing elements by index:</a:t>
            </a:r>
          </a:p>
          <a:p>
            <a:pPr>
              <a:lnSpc>
                <a:spcPct val="95000"/>
              </a:lnSpc>
            </a:pPr>
            <a:endParaRPr lang="en-US" sz="3200" dirty="0"/>
          </a:p>
          <a:p>
            <a:pPr>
              <a:lnSpc>
                <a:spcPct val="95000"/>
              </a:lnSpc>
              <a:spcBef>
                <a:spcPts val="1800"/>
              </a:spcBef>
            </a:pPr>
            <a:r>
              <a:rPr lang="en-US" dirty="0"/>
              <a:t>Inserting / deleting elements:</a:t>
            </a:r>
          </a:p>
          <a:p>
            <a:pPr>
              <a:lnSpc>
                <a:spcPct val="95000"/>
              </a:lnSpc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4212" y="1856096"/>
            <a:ext cx="10820400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400" dirty="0">
                <a:effectLst/>
              </a:rPr>
              <a:t>$people = </a:t>
            </a:r>
            <a:r>
              <a:rPr lang="en-US" sz="2400" dirty="0">
                <a:solidFill>
                  <a:srgbClr val="FFA000"/>
                </a:solidFill>
                <a:effectLst/>
              </a:rPr>
              <a:t>array</a:t>
            </a:r>
            <a:r>
              <a:rPr lang="en-US" sz="2400" dirty="0">
                <a:effectLst/>
              </a:rPr>
              <a:t>(</a:t>
            </a:r>
          </a:p>
          <a:p>
            <a:r>
              <a:rPr lang="en-US" sz="2400" dirty="0">
                <a:effectLst/>
              </a:rPr>
              <a:t>  '</a:t>
            </a:r>
            <a:r>
              <a:rPr lang="en-US" sz="2400" noProof="1">
                <a:effectLst/>
              </a:rPr>
              <a:t>Gero</a:t>
            </a:r>
            <a:r>
              <a:rPr lang="en-US" sz="2400" dirty="0">
                <a:effectLst/>
              </a:rPr>
              <a:t>' =&gt; '0888-257124', '</a:t>
            </a:r>
            <a:r>
              <a:rPr lang="en-US" sz="2400" noProof="1">
                <a:effectLst/>
              </a:rPr>
              <a:t>Pencho</a:t>
            </a:r>
            <a:r>
              <a:rPr lang="en-US" sz="2400" dirty="0">
                <a:effectLst/>
              </a:rPr>
              <a:t>' =&gt; '0888-3188822');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84212" y="3657600"/>
            <a:ext cx="108204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400" dirty="0">
                <a:effectLst/>
              </a:rPr>
              <a:t>echo $people</a:t>
            </a:r>
            <a:r>
              <a:rPr lang="en-US" sz="2400" dirty="0">
                <a:solidFill>
                  <a:srgbClr val="FFA000"/>
                </a:solidFill>
                <a:effectLst/>
              </a:rPr>
              <a:t>[</a:t>
            </a:r>
            <a:r>
              <a:rPr lang="en-US" sz="2400" dirty="0">
                <a:effectLst/>
              </a:rPr>
              <a:t>'</a:t>
            </a:r>
            <a:r>
              <a:rPr lang="en-US" sz="2400" noProof="1">
                <a:effectLst/>
              </a:rPr>
              <a:t>Pencho</a:t>
            </a:r>
            <a:r>
              <a:rPr lang="en-US" sz="2400" dirty="0">
                <a:effectLst/>
              </a:rPr>
              <a:t>'</a:t>
            </a:r>
            <a:r>
              <a:rPr lang="en-US" sz="2400" dirty="0">
                <a:solidFill>
                  <a:srgbClr val="FFA000"/>
                </a:solidFill>
                <a:effectLst/>
              </a:rPr>
              <a:t>]</a:t>
            </a:r>
            <a:r>
              <a:rPr lang="en-US" sz="2400" dirty="0">
                <a:effectLst/>
              </a:rPr>
              <a:t>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0888-3188822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31865" y="5029200"/>
            <a:ext cx="10820400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400" dirty="0">
                <a:effectLst/>
              </a:rPr>
              <a:t>$people</a:t>
            </a:r>
            <a:r>
              <a:rPr lang="en-US" sz="2400" dirty="0">
                <a:solidFill>
                  <a:srgbClr val="FFA000"/>
                </a:solidFill>
                <a:effectLst/>
              </a:rPr>
              <a:t>[</a:t>
            </a:r>
            <a:r>
              <a:rPr lang="en-US" sz="2400" noProof="1">
                <a:effectLst/>
              </a:rPr>
              <a:t>'Gosho</a:t>
            </a:r>
            <a:r>
              <a:rPr lang="en-US" sz="2400" dirty="0">
                <a:effectLst/>
              </a:rPr>
              <a:t>'</a:t>
            </a:r>
            <a:r>
              <a:rPr lang="en-US" sz="2400" dirty="0">
                <a:solidFill>
                  <a:srgbClr val="FFA000"/>
                </a:solidFill>
                <a:effectLst/>
              </a:rPr>
              <a:t>]</a:t>
            </a:r>
            <a:r>
              <a:rPr lang="en-US" sz="2400" dirty="0">
                <a:effectLst/>
              </a:rPr>
              <a:t> = '0237-51713';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Add '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Gosho'</a:t>
            </a:r>
          </a:p>
          <a:p>
            <a:r>
              <a:rPr lang="en-US" sz="2400" dirty="0">
                <a:solidFill>
                  <a:srgbClr val="FFA000"/>
                </a:solidFill>
                <a:effectLst/>
              </a:rPr>
              <a:t>unset</a:t>
            </a:r>
            <a:r>
              <a:rPr lang="en-US" sz="2400" dirty="0">
                <a:effectLst/>
              </a:rPr>
              <a:t>($people['</a:t>
            </a:r>
            <a:r>
              <a:rPr lang="en-US" sz="2400" noProof="1">
                <a:effectLst/>
              </a:rPr>
              <a:t>Pencho</a:t>
            </a:r>
            <a:r>
              <a:rPr lang="en-US" sz="2400" dirty="0">
                <a:effectLst/>
              </a:rPr>
              <a:t>']);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Remove '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Pencho'</a:t>
            </a:r>
          </a:p>
          <a:p>
            <a:r>
              <a:rPr lang="en-US" sz="2400" noProof="1">
                <a:solidFill>
                  <a:srgbClr val="FFA000"/>
                </a:solidFill>
                <a:effectLst/>
              </a:rPr>
              <a:t>print_r</a:t>
            </a:r>
            <a:r>
              <a:rPr lang="en-US" sz="2400" dirty="0">
                <a:effectLst/>
              </a:rPr>
              <a:t>($people);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Array([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Gero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] =&gt; 0888-257124 [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Gosho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] =&gt; 0237-51713) </a:t>
            </a:r>
          </a:p>
        </p:txBody>
      </p:sp>
    </p:spTree>
    <p:extLst>
      <p:ext uri="{BB962C8B-B14F-4D97-AF65-F5344CB8AC3E}">
        <p14:creationId xmlns:p14="http://schemas.microsoft.com/office/powerpoint/2010/main" val="109473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Iterating Through Associative </a:t>
            </a:r>
            <a:r>
              <a:rPr lang="en-US" dirty="0" smtClean="0"/>
              <a:t>Arrays - Foreach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foreach</a:t>
            </a:r>
            <a:r>
              <a:rPr lang="en-US" sz="32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($array as $key =&gt; $value)</a:t>
            </a:r>
          </a:p>
          <a:p>
            <a:pPr lvl="1"/>
            <a:r>
              <a:rPr lang="en-US" sz="3200" dirty="0">
                <a:latin typeface="+mj-lt"/>
                <a:cs typeface="Consolas" panose="020B0609020204030204" pitchFamily="49" charset="0"/>
              </a:rPr>
              <a:t>Iterates through each of the key-value pairs in the array</a:t>
            </a:r>
          </a:p>
          <a:p>
            <a:endParaRPr lang="en-US" sz="3200" b="1" dirty="0">
              <a:solidFill>
                <a:schemeClr val="tx2">
                  <a:lumMod val="75000"/>
                </a:schemeClr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22101" y="2651446"/>
            <a:ext cx="10544622" cy="30619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$greetings = ['UK' =&gt; 'Good morning', 'France' =&gt; 'Bonjour', 'Germany' =&gt; 'Guten Tag', 'Bulgaria' =&gt; 'Ko staa'];</a:t>
            </a:r>
          </a:p>
          <a:p>
            <a:pPr>
              <a:lnSpc>
                <a:spcPct val="110000"/>
              </a:lnSpc>
            </a:pPr>
            <a:endParaRPr lang="en-US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($greetings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$key =&gt; $value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echo "In $key people say \"$value\".";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echo "\n";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1026" name="Picture 2" descr="C:\Users\bubbles\Desktop\Arrays, Strings and Objects\PHP images\quotetoca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860" y="4343400"/>
            <a:ext cx="1905000" cy="1828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79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Functions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58726" y="6396853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9218" y="1515413"/>
            <a:ext cx="11808021" cy="5185625"/>
          </a:xfrm>
        </p:spPr>
        <p:txBody>
          <a:bodyPr>
            <a:normAutofit/>
          </a:bodyPr>
          <a:lstStyle/>
          <a:p>
            <a:endParaRPr lang="en-US" sz="3199" dirty="0"/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sz="3199" dirty="0" smtClean="0">
                <a:solidFill>
                  <a:schemeClr val="bg1"/>
                </a:solidFill>
              </a:rPr>
              <a:t>array_key_exists</a:t>
            </a:r>
            <a:r>
              <a:rPr lang="en-US" sz="3199" dirty="0" smtClean="0"/>
              <a:t> </a:t>
            </a:r>
            <a:r>
              <a:rPr lang="en-US" sz="3199" dirty="0"/>
              <a:t>– checks if the given key exists in the array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endParaRPr lang="en-US" sz="3199" dirty="0"/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sz="3199" dirty="0"/>
              <a:t>key – fetches a key from an array</a:t>
            </a:r>
          </a:p>
          <a:p>
            <a:endParaRPr lang="en-US" sz="3199" dirty="0"/>
          </a:p>
          <a:p>
            <a:endParaRPr lang="en-US" sz="3199" dirty="0"/>
          </a:p>
        </p:txBody>
      </p:sp>
      <p:sp>
        <p:nvSpPr>
          <p:cNvPr id="7" name="TextBox 6"/>
          <p:cNvSpPr txBox="1"/>
          <p:nvPr/>
        </p:nvSpPr>
        <p:spPr>
          <a:xfrm>
            <a:off x="836612" y="1439892"/>
            <a:ext cx="9401311" cy="6242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$age = array("Peter"=&gt;"35", "Ben"=&gt;"37", "Joe"=&gt;"43");</a:t>
            </a:r>
            <a:endParaRPr lang="en-US" sz="2399" dirty="0"/>
          </a:p>
        </p:txBody>
      </p:sp>
      <p:sp>
        <p:nvSpPr>
          <p:cNvPr id="9" name="TextBox 8"/>
          <p:cNvSpPr txBox="1"/>
          <p:nvPr/>
        </p:nvSpPr>
        <p:spPr>
          <a:xfrm>
            <a:off x="836612" y="2888978"/>
            <a:ext cx="9401311" cy="6242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a</a:t>
            </a:r>
            <a:r>
              <a:rPr lang="en-US" sz="2399" b="1" dirty="0" smtClean="0">
                <a:latin typeface="Consolas" panose="020B0609020204030204" pitchFamily="49" charset="0"/>
              </a:rPr>
              <a:t>rray_key_exists</a:t>
            </a:r>
            <a:r>
              <a:rPr lang="en-US" sz="2399" b="1" dirty="0">
                <a:latin typeface="Consolas" panose="020B0609020204030204" pitchFamily="49" charset="0"/>
              </a:rPr>
              <a:t>('Peter', $age);        </a:t>
            </a:r>
            <a:r>
              <a:rPr lang="en-US" sz="2399" b="1" dirty="0">
                <a:solidFill>
                  <a:schemeClr val="accent2"/>
                </a:solidFill>
                <a:latin typeface="Consolas" panose="020B0609020204030204" pitchFamily="49" charset="0"/>
              </a:rPr>
              <a:t>// TRUE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6612" y="4259616"/>
            <a:ext cx="9401311" cy="1694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399" b="1" dirty="0">
                <a:latin typeface="Consolas" panose="020B0609020204030204" pitchFamily="49" charset="0"/>
              </a:rPr>
              <a:t>while (current($age))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399" b="1" dirty="0">
                <a:latin typeface="Consolas" panose="020B0609020204030204" pitchFamily="49" charset="0"/>
              </a:rPr>
              <a:t>  echo key($age) . PHP_EOL;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399" b="1" dirty="0">
                <a:latin typeface="Consolas" panose="020B0609020204030204" pitchFamily="49" charset="0"/>
              </a:rPr>
              <a:t>  next($age);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399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5789612" y="4692518"/>
            <a:ext cx="5819991" cy="157476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</a:t>
            </a:r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returns the current element in the array where </a:t>
            </a:r>
            <a:r>
              <a:rPr lang="en-US" sz="2799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advances to the next one </a:t>
            </a:r>
          </a:p>
        </p:txBody>
      </p:sp>
    </p:spTree>
    <p:extLst>
      <p:ext uri="{BB962C8B-B14F-4D97-AF65-F5344CB8AC3E}">
        <p14:creationId xmlns:p14="http://schemas.microsoft.com/office/powerpoint/2010/main" val="96813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 Functions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58726" y="6396853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6" y="1520473"/>
            <a:ext cx="11808021" cy="5184275"/>
          </a:xfrm>
        </p:spPr>
        <p:txBody>
          <a:bodyPr>
            <a:normAutofit/>
          </a:bodyPr>
          <a:lstStyle/>
          <a:p>
            <a:endParaRPr lang="en-US" sz="3199" dirty="0"/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sz="3199" dirty="0"/>
              <a:t>sort – sorts the array alphabetically by value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endParaRPr lang="en-US" sz="3199" dirty="0"/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sz="3199" dirty="0"/>
              <a:t>ksort – sorts the array by key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endParaRPr lang="en-US" sz="3199" dirty="0"/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sz="3199" dirty="0"/>
              <a:t>sizeof – counts all elements in the array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endParaRPr lang="en-US" sz="3199" dirty="0"/>
          </a:p>
          <a:p>
            <a:endParaRPr lang="en-US" sz="3199" dirty="0"/>
          </a:p>
          <a:p>
            <a:endParaRPr lang="en-US" sz="3199" dirty="0"/>
          </a:p>
        </p:txBody>
      </p:sp>
      <p:sp>
        <p:nvSpPr>
          <p:cNvPr id="7" name="TextBox 6"/>
          <p:cNvSpPr txBox="1"/>
          <p:nvPr/>
        </p:nvSpPr>
        <p:spPr>
          <a:xfrm>
            <a:off x="724789" y="1520473"/>
            <a:ext cx="9401311" cy="6242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$age = array("Peter"=&gt;"37", "Ben"=&gt;"35", "Joe"=&gt;"43");</a:t>
            </a:r>
            <a:endParaRPr lang="en-US" sz="2399" dirty="0"/>
          </a:p>
        </p:txBody>
      </p:sp>
      <p:sp>
        <p:nvSpPr>
          <p:cNvPr id="9" name="TextBox 8"/>
          <p:cNvSpPr txBox="1"/>
          <p:nvPr/>
        </p:nvSpPr>
        <p:spPr>
          <a:xfrm>
            <a:off x="724789" y="2822925"/>
            <a:ext cx="9401311" cy="6242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solidFill>
                  <a:schemeClr val="bg1"/>
                </a:solidFill>
                <a:latin typeface="Consolas" panose="020B0609020204030204" pitchFamily="49" charset="0"/>
              </a:rPr>
              <a:t>sort</a:t>
            </a:r>
            <a:r>
              <a:rPr lang="en-US" sz="2399" b="1" dirty="0">
                <a:latin typeface="Consolas" panose="020B0609020204030204" pitchFamily="49" charset="0"/>
              </a:rPr>
              <a:t>($age);       </a:t>
            </a:r>
            <a:r>
              <a:rPr lang="en-US" sz="2399" b="1" dirty="0">
                <a:solidFill>
                  <a:schemeClr val="accent2"/>
                </a:solidFill>
                <a:latin typeface="Consolas" panose="020B0609020204030204" pitchFamily="49" charset="0"/>
              </a:rPr>
              <a:t>// Ben, Peter, Joe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4789" y="4217975"/>
            <a:ext cx="9401311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399" b="1" dirty="0">
                <a:solidFill>
                  <a:schemeClr val="bg1"/>
                </a:solidFill>
                <a:latin typeface="Consolas" panose="020B0609020204030204" pitchFamily="49" charset="0"/>
              </a:rPr>
              <a:t>ksort</a:t>
            </a:r>
            <a:r>
              <a:rPr lang="en-US" altLang="en-US" sz="2399" b="1" dirty="0">
                <a:latin typeface="Consolas" panose="020B0609020204030204" pitchFamily="49" charset="0"/>
              </a:rPr>
              <a:t>($age);      </a:t>
            </a:r>
            <a:r>
              <a:rPr lang="en-US" altLang="en-US" sz="2399" b="1" dirty="0">
                <a:solidFill>
                  <a:schemeClr val="accent2"/>
                </a:solidFill>
                <a:latin typeface="Consolas" panose="020B0609020204030204" pitchFamily="49" charset="0"/>
              </a:rPr>
              <a:t>// Ben, Joe, Peter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4789" y="5576101"/>
            <a:ext cx="9401311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399" b="1" dirty="0">
                <a:solidFill>
                  <a:schemeClr val="bg1"/>
                </a:solidFill>
                <a:latin typeface="Consolas" panose="020B0609020204030204" pitchFamily="49" charset="0"/>
              </a:rPr>
              <a:t>sizeof</a:t>
            </a:r>
            <a:r>
              <a:rPr lang="en-US" altLang="en-US" sz="2399" b="1" dirty="0">
                <a:latin typeface="Consolas" panose="020B0609020204030204" pitchFamily="49" charset="0"/>
              </a:rPr>
              <a:t>($age);     </a:t>
            </a:r>
            <a:r>
              <a:rPr lang="en-US" altLang="en-US" sz="2399" b="1" dirty="0">
                <a:solidFill>
                  <a:schemeClr val="accent2"/>
                </a:solidFill>
                <a:latin typeface="Consolas" panose="020B0609020204030204" pitchFamily="49" charset="0"/>
              </a:rPr>
              <a:t>// 3</a:t>
            </a:r>
          </a:p>
        </p:txBody>
      </p:sp>
    </p:spTree>
    <p:extLst>
      <p:ext uri="{BB962C8B-B14F-4D97-AF65-F5344CB8AC3E}">
        <p14:creationId xmlns:p14="http://schemas.microsoft.com/office/powerpoint/2010/main" val="40938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Problem: Count Same Values in Array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>
            <a:normAutofit/>
          </a:bodyPr>
          <a:lstStyle/>
          <a:p>
            <a:r>
              <a:rPr lang="en-US" sz="3200" dirty="0"/>
              <a:t>Write a program that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3200" dirty="0"/>
              <a:t> in a given array of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double</a:t>
            </a:r>
            <a:r>
              <a:rPr lang="en-US" sz="3200" dirty="0"/>
              <a:t> values </a:t>
            </a:r>
            <a:r>
              <a:rPr lang="en-US" sz="3200" dirty="0" smtClean="0"/>
              <a:t>the</a:t>
            </a:r>
            <a:br>
              <a:rPr lang="en-US" sz="3200" dirty="0" smtClean="0"/>
            </a:br>
            <a:r>
              <a:rPr lang="en-US" sz="3200" dirty="0" smtClean="0"/>
              <a:t> </a:t>
            </a:r>
            <a:r>
              <a:rPr lang="en-US" sz="3200" dirty="0"/>
              <a:t>number of occurrences of each value.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141412" y="2393916"/>
            <a:ext cx="9906000" cy="1137515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8813200"/>
              </p:ext>
            </p:extLst>
          </p:nvPr>
        </p:nvGraphicFramePr>
        <p:xfrm>
          <a:off x="1340824" y="2623460"/>
          <a:ext cx="9504000" cy="684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8400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-2.5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-2.5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-5.5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-2.5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7923212" y="3889470"/>
            <a:ext cx="3124200" cy="2639825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9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9090423"/>
              </p:ext>
            </p:extLst>
          </p:nvPr>
        </p:nvGraphicFramePr>
        <p:xfrm>
          <a:off x="8153312" y="4129382"/>
          <a:ext cx="2664000" cy="2160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-2.5</a:t>
                      </a:r>
                      <a:endParaRPr lang="bg-BG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 – times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– times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 – times</a:t>
                      </a:r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-5.5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– times 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Bent-Up Arrow 3"/>
          <p:cNvSpPr/>
          <p:nvPr/>
        </p:nvSpPr>
        <p:spPr>
          <a:xfrm rot="5400000">
            <a:off x="4804525" y="3241844"/>
            <a:ext cx="1529737" cy="3064764"/>
          </a:xfrm>
          <a:prstGeom prst="bentUpArrow">
            <a:avLst>
              <a:gd name="adj1" fmla="val 25000"/>
              <a:gd name="adj2" fmla="val 25000"/>
              <a:gd name="adj3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38009843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Same Values in Array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03212" y="1371601"/>
            <a:ext cx="11664886" cy="48767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>
                <a:solidFill>
                  <a:schemeClr val="tx1"/>
                </a:solidFill>
                <a:effectLst/>
              </a:rPr>
              <a:t>$arr = array(-2.5, 4, 4, 3, -2.5, -5.5, 4, 3, 3, -2.5, 3);</a:t>
            </a:r>
          </a:p>
          <a:p>
            <a:r>
              <a:rPr lang="en-US" sz="2800" dirty="0" smtClean="0">
                <a:solidFill>
                  <a:schemeClr val="tx1"/>
                </a:solidFill>
                <a:effectLst/>
              </a:rPr>
              <a:t>$countNumber </a:t>
            </a:r>
            <a:r>
              <a:rPr lang="en-US" sz="2800" dirty="0">
                <a:solidFill>
                  <a:schemeClr val="tx1"/>
                </a:solidFill>
                <a:effectLst/>
              </a:rPr>
              <a:t>= </a:t>
            </a:r>
            <a:r>
              <a:rPr lang="en-US" sz="2800" dirty="0">
                <a:solidFill>
                  <a:schemeClr val="bg1"/>
                </a:solidFill>
                <a:effectLst/>
              </a:rPr>
              <a:t>[]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for ($i = 0; $i &lt; count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($arr); </a:t>
            </a:r>
            <a:r>
              <a:rPr lang="en-US" sz="2800" dirty="0">
                <a:solidFill>
                  <a:schemeClr val="tx1"/>
                </a:solidFill>
                <a:effectLst/>
              </a:rPr>
              <a:t>$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i++) {</a:t>
            </a:r>
            <a:endParaRPr lang="bg-BG" sz="2800" dirty="0" smtClean="0">
              <a:solidFill>
                <a:schemeClr val="tx1"/>
              </a:solidFill>
              <a:effectLst/>
            </a:endParaRPr>
          </a:p>
          <a:p>
            <a:r>
              <a:rPr lang="bg-BG" sz="2800" dirty="0">
                <a:solidFill>
                  <a:schemeClr val="tx1"/>
                </a:solidFill>
                <a:effectLst/>
              </a:rPr>
              <a:t>	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$currentEl = $arr[$i] . </a:t>
            </a:r>
            <a:r>
              <a:rPr lang="en-US" sz="2800" dirty="0" smtClean="0">
                <a:solidFill>
                  <a:schemeClr val="tx1"/>
                </a:solidFill>
              </a:rPr>
              <a:t>"</a:t>
            </a:r>
            <a:r>
              <a:rPr lang="en-US" sz="2800" dirty="0">
                <a:solidFill>
                  <a:schemeClr val="tx1"/>
                </a:solidFill>
              </a:rPr>
              <a:t>"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;</a:t>
            </a:r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	if 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(!</a:t>
            </a:r>
            <a:r>
              <a:rPr lang="en-US" sz="2800" dirty="0" smtClean="0">
                <a:solidFill>
                  <a:schemeClr val="bg1"/>
                </a:solidFill>
                <a:effectLst/>
              </a:rPr>
              <a:t>array_key_exists</a:t>
            </a:r>
            <a:r>
              <a:rPr lang="en-US" sz="2800" dirty="0">
                <a:solidFill>
                  <a:schemeClr val="tx1"/>
                </a:solidFill>
                <a:effectLst/>
              </a:rPr>
              <a:t>($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currentEl, $countNumber)) </a:t>
            </a:r>
            <a:r>
              <a:rPr lang="en-US" sz="28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800" dirty="0">
                <a:effectLst/>
              </a:rPr>
              <a:t>  		</a:t>
            </a:r>
            <a:r>
              <a:rPr lang="en-US" sz="2800" dirty="0">
                <a:solidFill>
                  <a:schemeClr val="tx1"/>
                </a:solidFill>
                <a:effectLst/>
              </a:rPr>
              <a:t>$countNumber</a:t>
            </a:r>
            <a:r>
              <a:rPr lang="en-US" sz="2800" dirty="0" smtClean="0">
                <a:solidFill>
                  <a:srgbClr val="FFA000"/>
                </a:solidFill>
                <a:effectLst/>
              </a:rPr>
              <a:t>[</a:t>
            </a:r>
            <a:r>
              <a:rPr lang="en-US" sz="2800" dirty="0">
                <a:solidFill>
                  <a:schemeClr val="tx1"/>
                </a:solidFill>
                <a:effectLst/>
              </a:rPr>
              <a:t>$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currentEl</a:t>
            </a:r>
            <a:r>
              <a:rPr lang="en-US" sz="2800" dirty="0" smtClean="0">
                <a:solidFill>
                  <a:schemeClr val="bg1"/>
                </a:solidFill>
                <a:effectLst/>
              </a:rPr>
              <a:t>]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= 1;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	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} else {</a:t>
            </a:r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effectLst/>
              </a:rPr>
              <a:t>  		</a:t>
            </a:r>
            <a:r>
              <a:rPr lang="en-US" sz="2800" dirty="0">
                <a:solidFill>
                  <a:schemeClr val="tx1"/>
                </a:solidFill>
                <a:effectLst/>
              </a:rPr>
              <a:t>$countNumber</a:t>
            </a:r>
            <a:r>
              <a:rPr lang="en-US" sz="2800" dirty="0" smtClean="0">
                <a:solidFill>
                  <a:srgbClr val="FFA000"/>
                </a:solidFill>
                <a:effectLst/>
              </a:rPr>
              <a:t>[</a:t>
            </a:r>
            <a:r>
              <a:rPr lang="en-US" sz="2800" dirty="0">
                <a:solidFill>
                  <a:schemeClr val="tx1"/>
                </a:solidFill>
                <a:effectLst/>
              </a:rPr>
              <a:t>$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currentEl</a:t>
            </a:r>
            <a:r>
              <a:rPr lang="en-US" sz="2800" dirty="0" smtClean="0">
                <a:solidFill>
                  <a:schemeClr val="bg1"/>
                </a:solidFill>
                <a:effectLst/>
              </a:rPr>
              <a:t>]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++;</a:t>
            </a:r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	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800" dirty="0" smtClean="0">
                <a:solidFill>
                  <a:schemeClr val="tx1"/>
                </a:solidFill>
                <a:effectLst/>
              </a:rPr>
              <a:t>}</a:t>
            </a:r>
            <a:endParaRPr lang="en-US" sz="1500" dirty="0" smtClean="0">
              <a:solidFill>
                <a:schemeClr val="tx1"/>
              </a:solidFill>
              <a:effectLst/>
            </a:endParaRPr>
          </a:p>
          <a:p>
            <a:r>
              <a:rPr lang="en-US" sz="2800" dirty="0" smtClean="0">
                <a:solidFill>
                  <a:schemeClr val="bg1"/>
                </a:solidFill>
                <a:effectLst/>
              </a:rPr>
              <a:t>print_r</a:t>
            </a:r>
            <a:r>
              <a:rPr lang="en-US" sz="2800" dirty="0" smtClean="0">
                <a:solidFill>
                  <a:schemeClr val="tx1"/>
                </a:solidFill>
                <a:effectLst/>
              </a:rPr>
              <a:t>($countNumber);</a:t>
            </a:r>
            <a:endParaRPr lang="en-US" sz="2800" dirty="0">
              <a:solidFill>
                <a:schemeClr val="tx1"/>
              </a:solidFill>
              <a:effectLst/>
            </a:endParaRPr>
          </a:p>
          <a:p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5232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by Town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4294967295"/>
          </p:nvPr>
        </p:nvSpPr>
        <p:spPr>
          <a:xfrm>
            <a:off x="0" y="1135063"/>
            <a:ext cx="11804650" cy="55705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Read towns and incomes (like shown below) and print </a:t>
            </a:r>
            <a:r>
              <a:rPr lang="en-US" dirty="0" smtClean="0"/>
              <a:t>an </a:t>
            </a:r>
            <a:r>
              <a:rPr lang="en-US" dirty="0"/>
              <a:t>array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holding the total income for each town (see below)</a:t>
            </a:r>
            <a:endParaRPr lang="bg-BG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520111" y="4484435"/>
            <a:ext cx="7755901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Sofia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=&gt; 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Varna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=&gt; 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16512" y="2514600"/>
            <a:ext cx="2077500" cy="36910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Sofia</a:t>
            </a:r>
          </a:p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Varna</a:t>
            </a:r>
          </a:p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Sofia</a:t>
            </a:r>
          </a:p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Varna</a:t>
            </a:r>
          </a:p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" name="Arrow: Bent 2"/>
          <p:cNvSpPr/>
          <p:nvPr/>
        </p:nvSpPr>
        <p:spPr>
          <a:xfrm rot="5400000">
            <a:off x="3222033" y="3299821"/>
            <a:ext cx="867955" cy="106680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59137" y="2438400"/>
            <a:ext cx="7088276" cy="12192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Print the towns in their </a:t>
            </a:r>
            <a:r>
              <a:rPr lang="en-US" sz="3200" b="1" dirty="0">
                <a:solidFill>
                  <a:schemeClr val="bg1"/>
                </a:solidFill>
              </a:rPr>
              <a:t>natural order </a:t>
            </a:r>
            <a:r>
              <a:rPr lang="en-US" sz="3200" dirty="0"/>
              <a:t>as object properties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02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Towns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17627" y="1277189"/>
            <a:ext cx="10555194" cy="49712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$arr = ['Sofia','20', 'Varna','10', 'Sofia','5'];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$sums = </a:t>
            </a:r>
            <a:r>
              <a:rPr lang="en-US" sz="2800" dirty="0">
                <a:solidFill>
                  <a:schemeClr val="bg1"/>
                </a:solidFill>
                <a:effectLst/>
              </a:rPr>
              <a:t>[]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for ($i = 0; $i &lt; count($arr); $i += 2) {</a:t>
            </a:r>
          </a:p>
          <a:p>
            <a:r>
              <a:rPr lang="en-US" sz="2800" dirty="0">
                <a:solidFill>
                  <a:srgbClr val="FFA000"/>
                </a:solidFill>
                <a:effectLst/>
              </a:rPr>
              <a:t>list</a:t>
            </a:r>
            <a:r>
              <a:rPr lang="en-US" sz="2800" dirty="0">
                <a:solidFill>
                  <a:schemeClr val="bg1"/>
                </a:solidFill>
                <a:effectLst/>
              </a:rPr>
              <a:t>(</a:t>
            </a:r>
            <a:r>
              <a:rPr lang="en-US" sz="2800" dirty="0">
                <a:solidFill>
                  <a:schemeClr val="tx1"/>
                </a:solidFill>
                <a:effectLst/>
              </a:rPr>
              <a:t>$town, $income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effectLst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=</a:t>
            </a:r>
            <a:r>
              <a:rPr lang="en-US" sz="2800" dirty="0">
                <a:effectLst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</a:rPr>
              <a:t>[</a:t>
            </a:r>
            <a:r>
              <a:rPr lang="en-US" sz="2800" dirty="0">
                <a:solidFill>
                  <a:schemeClr val="tx1"/>
                </a:solidFill>
                <a:effectLst/>
              </a:rPr>
              <a:t>$arr[$i], $arr[$i+1]</a:t>
            </a:r>
            <a:r>
              <a:rPr lang="en-US" sz="2800" dirty="0">
                <a:solidFill>
                  <a:schemeClr val="bg1"/>
                </a:solidFill>
                <a:effectLst/>
              </a:rPr>
              <a:t>]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  <a:r>
              <a:rPr lang="en-US" sz="2800" dirty="0">
                <a:effectLst/>
              </a:rPr>
              <a:t> 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if ( ! isset($sums</a:t>
            </a:r>
            <a:r>
              <a:rPr lang="en-US" sz="2800" dirty="0">
                <a:solidFill>
                  <a:srgbClr val="FFA000"/>
                </a:solidFill>
                <a:effectLst/>
              </a:rPr>
              <a:t>[</a:t>
            </a:r>
            <a:r>
              <a:rPr lang="en-US" sz="2800" dirty="0">
                <a:solidFill>
                  <a:schemeClr val="tx1"/>
                </a:solidFill>
                <a:effectLst/>
              </a:rPr>
              <a:t>$town</a:t>
            </a:r>
            <a:r>
              <a:rPr lang="en-US" sz="2800" dirty="0">
                <a:solidFill>
                  <a:srgbClr val="FFA000"/>
                </a:solidFill>
                <a:effectLst/>
              </a:rPr>
              <a:t>]</a:t>
            </a:r>
            <a:r>
              <a:rPr lang="en-US" sz="2800" dirty="0">
                <a:solidFill>
                  <a:schemeClr val="tx1"/>
                </a:solidFill>
                <a:effectLst/>
              </a:rPr>
              <a:t>))</a:t>
            </a:r>
          </a:p>
          <a:p>
            <a:r>
              <a:rPr lang="en-US" sz="2800" dirty="0">
                <a:effectLst/>
              </a:rPr>
              <a:t>  </a:t>
            </a:r>
            <a:r>
              <a:rPr lang="en-US" sz="2800" dirty="0">
                <a:solidFill>
                  <a:schemeClr val="tx1"/>
                </a:solidFill>
                <a:effectLst/>
              </a:rPr>
              <a:t>$sums</a:t>
            </a:r>
            <a:r>
              <a:rPr lang="en-US" sz="2800" dirty="0">
                <a:solidFill>
                  <a:srgbClr val="FFA000"/>
                </a:solidFill>
                <a:effectLst/>
              </a:rPr>
              <a:t>[</a:t>
            </a:r>
            <a:r>
              <a:rPr lang="en-US" sz="2800" dirty="0">
                <a:solidFill>
                  <a:schemeClr val="tx1"/>
                </a:solidFill>
                <a:effectLst/>
              </a:rPr>
              <a:t>$town</a:t>
            </a:r>
            <a:r>
              <a:rPr lang="en-US" sz="2800" dirty="0">
                <a:solidFill>
                  <a:schemeClr val="bg1"/>
                </a:solidFill>
                <a:effectLst/>
              </a:rPr>
              <a:t>]</a:t>
            </a:r>
            <a:r>
              <a:rPr lang="en-US" sz="2800" dirty="0">
                <a:effectLst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= $income;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else</a:t>
            </a:r>
          </a:p>
          <a:p>
            <a:r>
              <a:rPr lang="en-US" sz="2800" dirty="0">
                <a:effectLst/>
              </a:rPr>
              <a:t>  </a:t>
            </a:r>
            <a:r>
              <a:rPr lang="en-US" sz="2800" dirty="0">
                <a:solidFill>
                  <a:schemeClr val="tx1"/>
                </a:solidFill>
                <a:effectLst/>
              </a:rPr>
              <a:t>$sums</a:t>
            </a:r>
            <a:r>
              <a:rPr lang="en-US" sz="2800" dirty="0">
                <a:solidFill>
                  <a:schemeClr val="bg1"/>
                </a:solidFill>
                <a:effectLst/>
              </a:rPr>
              <a:t>[</a:t>
            </a:r>
            <a:r>
              <a:rPr lang="en-US" sz="2800" dirty="0">
                <a:solidFill>
                  <a:schemeClr val="tx1"/>
                </a:solidFill>
                <a:effectLst/>
              </a:rPr>
              <a:t>$town</a:t>
            </a:r>
            <a:r>
              <a:rPr lang="en-US" sz="2800" dirty="0">
                <a:solidFill>
                  <a:schemeClr val="bg1"/>
                </a:solidFill>
                <a:effectLst/>
              </a:rPr>
              <a:t>]</a:t>
            </a:r>
            <a:r>
              <a:rPr lang="en-US" sz="2800" dirty="0">
                <a:effectLst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+= $income</a:t>
            </a:r>
            <a:r>
              <a:rPr lang="en-US" sz="2800" dirty="0" smtClean="0">
                <a:effectLst/>
              </a:rPr>
              <a:t>;</a:t>
            </a:r>
            <a:endParaRPr lang="en-US" sz="2800" dirty="0"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print_r($sums);</a:t>
            </a:r>
          </a:p>
          <a:p>
            <a:endParaRPr lang="en-US" sz="2800" dirty="0">
              <a:effectLst/>
            </a:endParaRPr>
          </a:p>
        </p:txBody>
      </p:sp>
      <p:sp>
        <p:nvSpPr>
          <p:cNvPr id="3" name="Правоъгълник 2"/>
          <p:cNvSpPr/>
          <p:nvPr/>
        </p:nvSpPr>
        <p:spPr bwMode="auto">
          <a:xfrm>
            <a:off x="912812" y="2611120"/>
            <a:ext cx="4038600" cy="45720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932612" y="4038600"/>
            <a:ext cx="4191000" cy="1219200"/>
          </a:xfrm>
          <a:prstGeom prst="wedgeRoundRectCallout">
            <a:avLst>
              <a:gd name="adj1" fmla="val -12573"/>
              <a:gd name="adj2" fmla="val -204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A000"/>
                </a:solidFill>
              </a:rPr>
              <a:t>l</a:t>
            </a:r>
            <a:r>
              <a:rPr lang="en-US" sz="2400" b="1" noProof="1" smtClean="0">
                <a:solidFill>
                  <a:srgbClr val="FFA000"/>
                </a:solidFill>
              </a:rPr>
              <a:t>ist</a:t>
            </a:r>
            <a:r>
              <a:rPr lang="en-US" sz="2400" b="1" noProof="1" smtClean="0">
                <a:solidFill>
                  <a:srgbClr val="FDFFFF"/>
                </a:solidFill>
              </a:rPr>
              <a:t>(</a:t>
            </a:r>
            <a:r>
              <a:rPr lang="en-US" sz="2400" b="1" dirty="0" smtClean="0">
                <a:solidFill>
                  <a:srgbClr val="FFFFFF"/>
                </a:solidFill>
              </a:rPr>
              <a:t>$town, $income</a:t>
            </a:r>
            <a:r>
              <a:rPr lang="en-US" sz="2400" b="1" noProof="1" smtClean="0">
                <a:solidFill>
                  <a:srgbClr val="FDFFFF"/>
                </a:solidFill>
              </a:rPr>
              <a:t>)</a:t>
            </a:r>
            <a:endParaRPr lang="en-US" sz="2400" b="1" noProof="1">
              <a:solidFill>
                <a:srgbClr val="FDFFFF"/>
              </a:solidFill>
            </a:endParaRPr>
          </a:p>
          <a:p>
            <a:pPr algn="ctr"/>
            <a:r>
              <a:rPr lang="en-US" sz="2400" b="1" dirty="0">
                <a:solidFill>
                  <a:srgbClr val="FFFFFF"/>
                </a:solidFill>
              </a:rPr>
              <a:t>Assign variables as if they were an array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16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en-US" dirty="0" smtClean="0"/>
              <a:t>Arrays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7012" y="1219200"/>
            <a:ext cx="11277600" cy="2676516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dirty="0" smtClean="0">
                <a:solidFill>
                  <a:srgbClr val="234465"/>
                </a:solidFill>
              </a:rPr>
              <a:t>Arrays </a:t>
            </a:r>
            <a:r>
              <a:rPr lang="en-US" dirty="0" smtClean="0"/>
              <a:t>are an </a:t>
            </a:r>
            <a:r>
              <a:rPr lang="en-US" dirty="0"/>
              <a:t>ordered sequence of </a:t>
            </a:r>
            <a:r>
              <a:rPr lang="en-US" dirty="0" smtClean="0"/>
              <a:t>elements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The order of the elements is fixed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Can get the current length (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count($array)</a:t>
            </a:r>
            <a:r>
              <a:rPr lang="en-US" dirty="0" smtClean="0"/>
              <a:t>)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In PHP arrays can change their size at runtime (add / delete)</a:t>
            </a:r>
          </a:p>
        </p:txBody>
      </p:sp>
      <p:sp>
        <p:nvSpPr>
          <p:cNvPr id="23" name="AutoShape 23">
            <a:extLst>
              <a:ext uri="{FF2B5EF4-FFF2-40B4-BE49-F238E27FC236}">
                <a16:creationId xmlns:a16="http://schemas.microsoft.com/office/drawing/2014/main" id="{F1ED18C1-2667-4148-9E69-CE5E61E3F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278" y="4389951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of 5 </a:t>
            </a:r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AutoShape 25">
            <a:extLst>
              <a:ext uri="{FF2B5EF4-FFF2-40B4-BE49-F238E27FC236}">
                <a16:creationId xmlns:a16="http://schemas.microsoft.com/office/drawing/2014/main" id="{C7286753-9D35-4AF8-89D1-715E44251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8530" y="3971142"/>
            <a:ext cx="2549982" cy="652770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utoShape 24">
            <a:extLst>
              <a:ext uri="{FF2B5EF4-FFF2-40B4-BE49-F238E27FC236}">
                <a16:creationId xmlns:a16="http://schemas.microsoft.com/office/drawing/2014/main" id="{49B404BC-49ED-4D58-A525-1159FC603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0317" y="5271453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of an array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F73D4BD-8951-433B-912A-8F2E29B90659}"/>
              </a:ext>
            </a:extLst>
          </p:cNvPr>
          <p:cNvGrpSpPr/>
          <p:nvPr/>
        </p:nvGrpSpPr>
        <p:grpSpPr>
          <a:xfrm>
            <a:off x="3884612" y="3886200"/>
            <a:ext cx="3253712" cy="1396602"/>
            <a:chOff x="3503612" y="2379216"/>
            <a:chExt cx="3810000" cy="163538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6D3FD45-A943-4F73-BA9F-46D5BB272BAF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8BF4684-AABE-43E1-97B0-B560B685DE27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CCB94D3-5157-4A70-92D4-A3D5A82955DA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2EC1FFB-2696-4F6C-8AC6-963F479E3437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B68B280-4C5F-45FA-BCF5-EB3E58A75D60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93D346-C117-47D2-80D1-73D1E345CDB2}"/>
                </a:ext>
              </a:extLst>
            </p:cNvPr>
            <p:cNvSpPr txBox="1"/>
            <p:nvPr/>
          </p:nvSpPr>
          <p:spPr>
            <a:xfrm>
              <a:off x="3682068" y="2379216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8B731C6-DF20-4810-92DF-061F3A9522D3}"/>
                </a:ext>
              </a:extLst>
            </p:cNvPr>
            <p:cNvSpPr txBox="1"/>
            <p:nvPr/>
          </p:nvSpPr>
          <p:spPr>
            <a:xfrm>
              <a:off x="4395891" y="2379216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30C1D36-A886-46CF-9C04-B96FC8CCB7AE}"/>
                </a:ext>
              </a:extLst>
            </p:cNvPr>
            <p:cNvSpPr txBox="1"/>
            <p:nvPr/>
          </p:nvSpPr>
          <p:spPr>
            <a:xfrm>
              <a:off x="5109715" y="2379216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C43A78-2006-4212-B80D-76C32DEF55AE}"/>
                </a:ext>
              </a:extLst>
            </p:cNvPr>
            <p:cNvSpPr txBox="1"/>
            <p:nvPr/>
          </p:nvSpPr>
          <p:spPr>
            <a:xfrm>
              <a:off x="5823538" y="2379216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A703366-4A95-4308-9F0C-BE8D6B737537}"/>
                </a:ext>
              </a:extLst>
            </p:cNvPr>
            <p:cNvSpPr txBox="1"/>
            <p:nvPr/>
          </p:nvSpPr>
          <p:spPr>
            <a:xfrm>
              <a:off x="6626590" y="2379216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4688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animBg="1"/>
      <p:bldP spid="24" grpId="0" animBg="1"/>
      <p:bldP spid="25" grpId="0" uiExpan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Counting Letters in Text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219200"/>
            <a:ext cx="10744200" cy="5173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$text = "Learning PHP is fun! ";</a:t>
            </a:r>
          </a:p>
          <a:p>
            <a:r>
              <a:rPr lang="en-US" sz="23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$letters = [];</a:t>
            </a:r>
          </a:p>
          <a:p>
            <a:r>
              <a:rPr lang="en-US" sz="23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$text = strtoupper($text);</a:t>
            </a:r>
          </a:p>
          <a:p>
            <a:r>
              <a:rPr lang="en-US" sz="23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($i = 0; $i &lt; strlen($text); $i++) {</a:t>
            </a:r>
          </a:p>
          <a:p>
            <a:r>
              <a:rPr lang="en-US" sz="23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$char = $text[$i];</a:t>
            </a:r>
          </a:p>
          <a:p>
            <a:r>
              <a:rPr lang="en-US" sz="23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(ord($char) &gt;= ord('A') &amp;&amp; ord($char) &lt;= ord('Z')) {</a:t>
            </a:r>
          </a:p>
          <a:p>
            <a:r>
              <a:rPr lang="en-US" sz="23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sz="23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isset</a:t>
            </a:r>
            <a:r>
              <a:rPr lang="en-US" sz="23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($letters[$char])) {</a:t>
            </a:r>
          </a:p>
          <a:p>
            <a:r>
              <a:rPr lang="en-US" sz="23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$letters[$char]++;</a:t>
            </a:r>
          </a:p>
          <a:p>
            <a:r>
              <a:rPr lang="en-US" sz="23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 else {</a:t>
            </a:r>
          </a:p>
          <a:p>
            <a:r>
              <a:rPr lang="en-US" sz="23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$letters[$char] = 1;</a:t>
            </a:r>
          </a:p>
          <a:p>
            <a:r>
              <a:rPr lang="en-US" sz="23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23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3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3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print_r</a:t>
            </a:r>
            <a:r>
              <a:rPr lang="en-US" sz="23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($letters);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6627812" y="3940828"/>
            <a:ext cx="3962400" cy="978120"/>
          </a:xfrm>
          <a:prstGeom prst="wedgeRoundRectCallout">
            <a:avLst>
              <a:gd name="adj1" fmla="val -63808"/>
              <a:gd name="adj2" fmla="val -574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A000"/>
                </a:solidFill>
              </a:rPr>
              <a:t>isset</a:t>
            </a:r>
            <a:r>
              <a:rPr lang="en-US" sz="2400" b="1" noProof="1">
                <a:solidFill>
                  <a:srgbClr val="FFFFFF"/>
                </a:solidFill>
              </a:rPr>
              <a:t>($array[$i])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</a:rPr>
              <a:t>checks if the key exists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97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1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498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20274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2931" y="1724211"/>
            <a:ext cx="11449179" cy="4980977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PHP supports arrays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An array is a ordered sequence of elements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We have learned about classical and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 multidimensional arrays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Many built-in array functions, e.g. sort()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PHP supports associative arrays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Key=&gt;Value pairs</a:t>
            </a:r>
          </a:p>
        </p:txBody>
      </p:sp>
    </p:spTree>
    <p:extLst>
      <p:ext uri="{BB962C8B-B14F-4D97-AF65-F5344CB8AC3E}">
        <p14:creationId xmlns:p14="http://schemas.microsoft.com/office/powerpoint/2010/main" val="27163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32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Arrays</a:t>
            </a:r>
            <a:endParaRPr lang="bg-BG" dirty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3212" y="1219200"/>
            <a:ext cx="11501438" cy="53498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latin typeface="+mj-lt"/>
              </a:rPr>
              <a:t>There are several ways to initialize an array in PHP: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32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array()</a:t>
            </a:r>
          </a:p>
          <a:p>
            <a:pPr marL="76153" indent="0" algn="ctr">
              <a:lnSpc>
                <a:spcPct val="100000"/>
              </a:lnSpc>
              <a:buNone/>
            </a:pPr>
            <a:endParaRPr lang="en-US" sz="3200" dirty="0">
              <a:solidFill>
                <a:prstClr val="white"/>
              </a:solidFill>
              <a:latin typeface="+mj-lt"/>
            </a:endParaRPr>
          </a:p>
          <a:p>
            <a:pPr marL="76153" indent="0" algn="ctr">
              <a:lnSpc>
                <a:spcPct val="100000"/>
              </a:lnSpc>
              <a:buNone/>
            </a:pPr>
            <a:r>
              <a:rPr lang="en-US" sz="3200" b="1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[]</a:t>
            </a:r>
            <a:endParaRPr lang="en-US" sz="3200" b="1" dirty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  <a:p>
            <a:pPr marL="609219" lvl="1" indent="0" algn="ctr">
              <a:lnSpc>
                <a:spcPct val="120000"/>
              </a:lnSpc>
              <a:buNone/>
            </a:pPr>
            <a:endParaRPr lang="en-US" sz="3200" noProof="1">
              <a:latin typeface="+mj-lt"/>
              <a:cs typeface="Consolas" panose="020B0609020204030204" pitchFamily="49" charset="0"/>
            </a:endParaRPr>
          </a:p>
          <a:p>
            <a:pPr marL="609219" lvl="1" indent="0" algn="ctr">
              <a:lnSpc>
                <a:spcPct val="120000"/>
              </a:lnSpc>
              <a:buNone/>
            </a:pPr>
            <a:r>
              <a:rPr lang="en-US" sz="320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array_fill($startIndex, $count, $</a:t>
            </a:r>
            <a:r>
              <a:rPr lang="en-US" sz="32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value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)</a:t>
            </a:r>
            <a:endParaRPr lang="en-US" sz="3200" b="1" dirty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endParaRPr lang="en-US" sz="3200" b="1" dirty="0">
              <a:solidFill>
                <a:schemeClr val="bg1"/>
              </a:solidFill>
              <a:latin typeface="+mj-lt"/>
            </a:endParaRPr>
          </a:p>
          <a:p>
            <a:pPr lvl="1">
              <a:lnSpc>
                <a:spcPct val="120000"/>
              </a:lnSpc>
            </a:pPr>
            <a:endParaRPr lang="en-US" sz="32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10627" y="2728964"/>
            <a:ext cx="7086599" cy="5510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$newArray = array(1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2, 3); 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[1, 2, 3]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325814" y="4038600"/>
            <a:ext cx="7456221" cy="5510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$newArray 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[7, 1, 5, 8]; 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[7, 1, 5, 8]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100926" y="5500636"/>
            <a:ext cx="9905999" cy="5510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 defTabSz="1218987"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dirty="0"/>
              <a:t>$</a:t>
            </a:r>
            <a:r>
              <a:rPr lang="en-US" noProof="1"/>
              <a:t>newArray = array_fill(0, 3, </a:t>
            </a:r>
            <a:r>
              <a:rPr lang="bg-BG" dirty="0"/>
              <a:t>"</a:t>
            </a:r>
            <a:r>
              <a:rPr lang="en-US" dirty="0"/>
              <a:t>Hi</a:t>
            </a:r>
            <a:r>
              <a:rPr lang="bg-BG" dirty="0"/>
              <a:t>"</a:t>
            </a:r>
            <a:r>
              <a:rPr lang="en-US" dirty="0"/>
              <a:t>); // ["Hi", "Hi", "Hi"]</a:t>
            </a:r>
          </a:p>
        </p:txBody>
      </p:sp>
    </p:spTree>
    <p:extLst>
      <p:ext uri="{BB962C8B-B14F-4D97-AF65-F5344CB8AC3E}">
        <p14:creationId xmlns:p14="http://schemas.microsoft.com/office/powerpoint/2010/main" val="793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405306" y="1219200"/>
            <a:ext cx="11760200" cy="53736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Array elements are accessed by their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 (index)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operator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By default, elements are indexed from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 to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count($arr)-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lvl="1">
              <a:lnSpc>
                <a:spcPct val="10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cs typeface="Consolas" panose="020B0609020204030204" pitchFamily="49" charset="0"/>
              </a:rPr>
              <a:t>Values can be accessed / changed by the 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[ ]</a:t>
            </a:r>
            <a:r>
              <a:rPr lang="bg-BG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operator</a:t>
            </a:r>
          </a:p>
          <a:p>
            <a:pPr lvl="1">
              <a:lnSpc>
                <a:spcPct val="100000"/>
              </a:lnSpc>
            </a:pPr>
            <a:endParaRPr lang="en-US" b="1" dirty="0">
              <a:cs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9012" y="3143162"/>
            <a:ext cx="9982200" cy="12801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glow>
              <a:schemeClr val="accent1">
                <a:alpha val="40000"/>
              </a:schemeClr>
            </a:glow>
          </a:effectLst>
        </p:spPr>
        <p:txBody>
          <a:bodyPr vert="horz" wrap="square" lIns="144000" tIns="90000" rIns="144000" bIns="90000" rtlCol="0">
            <a:spAutoFit/>
          </a:bodyPr>
          <a:lstStyle/>
          <a:p>
            <a:endParaRPr lang="bg-BG" sz="220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989012" y="5105400"/>
            <a:ext cx="9982200" cy="11974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$fruits = [</a:t>
            </a:r>
            <a:r>
              <a:rPr lang="en-US" sz="2200" noProof="1">
                <a:solidFill>
                  <a:schemeClr val="tx1"/>
                </a:solidFill>
                <a:effectLst/>
              </a:rPr>
              <a:t>'Apple', 'Pear', 'Peach', 'Banana', 'Melon'];</a:t>
            </a:r>
            <a:endParaRPr lang="en-US" sz="2200" dirty="0">
              <a:solidFill>
                <a:schemeClr val="tx1"/>
              </a:solidFill>
              <a:effectLst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echo $fruits[0]; </a:t>
            </a:r>
            <a:r>
              <a:rPr lang="en-US" sz="2200" dirty="0">
                <a:solidFill>
                  <a:schemeClr val="accent2"/>
                </a:solidFill>
              </a:rPr>
              <a:t>// Apple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echo $fruits[3]; </a:t>
            </a:r>
            <a:r>
              <a:rPr lang="en-US" sz="2200" dirty="0">
                <a:solidFill>
                  <a:schemeClr val="accent2"/>
                </a:solidFill>
              </a:rPr>
              <a:t>// Banana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077185"/>
              </p:ext>
            </p:extLst>
          </p:nvPr>
        </p:nvGraphicFramePr>
        <p:xfrm>
          <a:off x="2746962" y="3733800"/>
          <a:ext cx="6090650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8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Apple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Pear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Peach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Banana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Melon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782385" y="3206226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     0            1             2             3            4</a:t>
            </a:r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50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Manipulation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3212" y="1371600"/>
            <a:ext cx="11501438" cy="5349875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sz="3200" dirty="0"/>
              <a:t>Accessing / Changing element values</a:t>
            </a:r>
          </a:p>
          <a:p>
            <a:pPr>
              <a:lnSpc>
                <a:spcPct val="95000"/>
              </a:lnSpc>
            </a:pPr>
            <a:endParaRPr lang="en-US" sz="3200" dirty="0"/>
          </a:p>
          <a:p>
            <a:pPr>
              <a:lnSpc>
                <a:spcPct val="95000"/>
              </a:lnSpc>
            </a:pPr>
            <a:endParaRPr lang="en-US" sz="3200" dirty="0"/>
          </a:p>
          <a:p>
            <a:pPr>
              <a:lnSpc>
                <a:spcPct val="95000"/>
              </a:lnSpc>
            </a:pPr>
            <a:endParaRPr lang="en-US" sz="3200" dirty="0"/>
          </a:p>
          <a:p>
            <a:pPr>
              <a:lnSpc>
                <a:spcPct val="95000"/>
              </a:lnSpc>
            </a:pPr>
            <a:r>
              <a:rPr lang="en-US" sz="3200" dirty="0"/>
              <a:t>Iterating through an array</a:t>
            </a:r>
            <a:endParaRPr lang="bg-BG" sz="32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12812" y="1998515"/>
            <a:ext cx="8610600" cy="1659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2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400" noProof="1">
                <a:solidFill>
                  <a:schemeClr val="tx1"/>
                </a:solidFill>
                <a:effectLst/>
              </a:rPr>
              <a:t>$cars = ['BMW', 'Audi', 'Mercedes', 'Ferrari'];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echo $cars</a:t>
            </a:r>
            <a:r>
              <a:rPr lang="en-US" sz="2400" noProof="1">
                <a:solidFill>
                  <a:schemeClr val="bg1"/>
                </a:solidFill>
                <a:effectLst/>
              </a:rPr>
              <a:t>[</a:t>
            </a:r>
            <a:r>
              <a:rPr lang="en-US" sz="2400" noProof="1">
                <a:solidFill>
                  <a:schemeClr val="tx1"/>
                </a:solidFill>
                <a:effectLst/>
              </a:rPr>
              <a:t>0</a:t>
            </a:r>
            <a:r>
              <a:rPr lang="en-US" sz="2400" noProof="1">
                <a:solidFill>
                  <a:schemeClr val="bg1"/>
                </a:solidFill>
                <a:effectLst/>
              </a:rPr>
              <a:t>]</a:t>
            </a:r>
            <a:r>
              <a:rPr lang="en-US" sz="2400" noProof="1">
                <a:solidFill>
                  <a:schemeClr val="tx1"/>
                </a:solidFill>
                <a:effectLst/>
              </a:rPr>
              <a:t>;</a:t>
            </a:r>
            <a:r>
              <a:rPr lang="en-US" sz="2400" noProof="1">
                <a:solidFill>
                  <a:schemeClr val="bg1"/>
                </a:solidFill>
                <a:effectLst/>
              </a:rPr>
              <a:t>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// BMW</a:t>
            </a:r>
            <a:endParaRPr lang="en-US" sz="2400" noProof="1">
              <a:solidFill>
                <a:srgbClr val="F3CD60"/>
              </a:solidFill>
              <a:effectLst/>
            </a:endParaRP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$cars</a:t>
            </a:r>
            <a:r>
              <a:rPr lang="en-US" sz="2400" noProof="1">
                <a:solidFill>
                  <a:schemeClr val="bg1"/>
                </a:solidFill>
                <a:effectLst/>
              </a:rPr>
              <a:t>[</a:t>
            </a:r>
            <a:r>
              <a:rPr lang="en-US" sz="2400" noProof="1">
                <a:solidFill>
                  <a:schemeClr val="tx1"/>
                </a:solidFill>
                <a:effectLst/>
              </a:rPr>
              <a:t>0</a:t>
            </a:r>
            <a:r>
              <a:rPr lang="en-US" sz="2400" noProof="1">
                <a:solidFill>
                  <a:schemeClr val="bg1"/>
                </a:solidFill>
                <a:effectLst/>
              </a:rPr>
              <a:t>]</a:t>
            </a:r>
            <a:r>
              <a:rPr lang="en-US" sz="2400" noProof="1">
                <a:effectLst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</a:rPr>
              <a:t>= 'Opel';</a:t>
            </a:r>
          </a:p>
          <a:p>
            <a:r>
              <a:rPr lang="en-US" sz="2400" noProof="1">
                <a:solidFill>
                  <a:schemeClr val="bg1"/>
                </a:solidFill>
                <a:effectLst/>
              </a:rPr>
              <a:t>print_r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($cars);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// Opel, Audi, Mercedes, Ferrari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12812" y="4448583"/>
            <a:ext cx="9601200" cy="20284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2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$teams = [</a:t>
            </a:r>
            <a:r>
              <a:rPr lang="en-US" sz="2400" noProof="1">
                <a:solidFill>
                  <a:schemeClr val="tx1"/>
                </a:solidFill>
                <a:effectLst/>
              </a:rPr>
              <a:t>'FC Barcelona', 'Milan', 'Manchester United',</a:t>
            </a:r>
            <a:br>
              <a:rPr lang="en-US" sz="2400" noProof="1">
                <a:solidFill>
                  <a:schemeClr val="tx1"/>
                </a:solidFill>
                <a:effectLst/>
              </a:rPr>
            </a:br>
            <a:r>
              <a:rPr lang="en-US" sz="2400" noProof="1">
                <a:solidFill>
                  <a:schemeClr val="tx1"/>
                </a:solidFill>
                <a:effectLst/>
              </a:rPr>
              <a:t>    'Real Madrid', 'Loko Plovdiv'];</a:t>
            </a:r>
          </a:p>
          <a:p>
            <a:r>
              <a:rPr lang="en-US" sz="2400" noProof="1">
                <a:solidFill>
                  <a:schemeClr val="bg1"/>
                </a:solidFill>
                <a:effectLst/>
              </a:rPr>
              <a:t>for</a:t>
            </a:r>
            <a:r>
              <a:rPr lang="en-US" sz="2400" noProof="1">
                <a:effectLst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($i = 0; $i &lt; count($teams); $i++) {</a:t>
            </a:r>
          </a:p>
          <a:p>
            <a:r>
              <a:rPr lang="en-US" sz="2400" noProof="1">
                <a:effectLst/>
              </a:rPr>
              <a:t>    </a:t>
            </a:r>
            <a:r>
              <a:rPr lang="en-US" sz="2400" noProof="1">
                <a:solidFill>
                  <a:schemeClr val="tx1"/>
                </a:solidFill>
                <a:effectLst/>
              </a:rPr>
              <a:t>echo $teams</a:t>
            </a:r>
            <a:r>
              <a:rPr lang="en-US" sz="2400" noProof="1">
                <a:solidFill>
                  <a:schemeClr val="bg1"/>
                </a:solidFill>
                <a:effectLst/>
              </a:rPr>
              <a:t>[</a:t>
            </a:r>
            <a:r>
              <a:rPr lang="en-US" sz="2400" noProof="1">
                <a:solidFill>
                  <a:schemeClr val="tx1"/>
                </a:solidFill>
                <a:effectLst/>
              </a:rPr>
              <a:t>$i</a:t>
            </a:r>
            <a:r>
              <a:rPr lang="en-US" sz="2400" noProof="1">
                <a:solidFill>
                  <a:schemeClr val="bg1"/>
                </a:solidFill>
                <a:effectLst/>
              </a:rPr>
              <a:t>]</a:t>
            </a:r>
            <a:r>
              <a:rPr lang="en-US" sz="2400" noProof="1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84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and Remove at the end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84174" y="1371600"/>
            <a:ext cx="11501438" cy="5349875"/>
          </a:xfrm>
        </p:spPr>
        <p:txBody>
          <a:bodyPr>
            <a:noAutofit/>
          </a:bodyPr>
          <a:lstStyle/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200" b="1" noProof="1">
                <a:solidFill>
                  <a:schemeClr val="bg1"/>
                </a:solidFill>
                <a:latin typeface="+mj-lt"/>
                <a:cs typeface="Consolas" pitchFamily="49" charset="0"/>
              </a:rPr>
              <a:t>array_push</a:t>
            </a:r>
            <a:r>
              <a:rPr lang="en-US" sz="3200" noProof="1">
                <a:latin typeface="+mj-lt"/>
                <a:cs typeface="Consolas" pitchFamily="49" charset="0"/>
              </a:rPr>
              <a:t>($array, $element1, $element2, …)</a:t>
            </a:r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endParaRPr lang="en-US" sz="3200" b="1" noProof="1">
              <a:latin typeface="+mj-lt"/>
              <a:cs typeface="Consolas" pitchFamily="49" charset="0"/>
            </a:endParaRPr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endParaRPr lang="en-US" sz="3200" b="1" noProof="1">
              <a:latin typeface="+mj-lt"/>
              <a:cs typeface="Consolas" pitchFamily="49" charset="0"/>
            </a:endParaRPr>
          </a:p>
          <a:p>
            <a:pPr marL="0" lvl="1" indent="0">
              <a:lnSpc>
                <a:spcPct val="150000"/>
              </a:lnSpc>
              <a:buClr>
                <a:schemeClr val="tx1"/>
              </a:buClr>
              <a:buSzPct val="100000"/>
              <a:buNone/>
            </a:pPr>
            <a:endParaRPr lang="en-US" sz="3200" b="1" noProof="1">
              <a:latin typeface="+mj-lt"/>
              <a:cs typeface="Consolas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array_pop</a:t>
            </a:r>
            <a:r>
              <a:rPr lang="en-US" sz="3200" noProof="1">
                <a:cs typeface="Consolas" panose="020B0609020204030204" pitchFamily="49" charset="0"/>
              </a:rPr>
              <a:t>($array</a:t>
            </a:r>
            <a:r>
              <a:rPr lang="en-US" sz="3200" dirty="0">
                <a:cs typeface="Consolas" panose="020B0609020204030204" pitchFamily="49" charset="0"/>
              </a:rPr>
              <a:t>)</a:t>
            </a:r>
            <a:endParaRPr lang="en-US" sz="32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84212" y="1992982"/>
            <a:ext cx="11277600" cy="1659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$months = </a:t>
            </a:r>
            <a:r>
              <a:rPr lang="en-US" sz="2400" dirty="0">
                <a:solidFill>
                  <a:schemeClr val="bg1"/>
                </a:solidFill>
                <a:effectLst/>
              </a:rPr>
              <a:t>array</a:t>
            </a:r>
            <a:r>
              <a:rPr lang="en-US" sz="24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2400" noProof="1">
                <a:solidFill>
                  <a:schemeClr val="bg1"/>
                </a:solidFill>
                <a:effectLst/>
              </a:rPr>
              <a:t>array_push</a:t>
            </a:r>
            <a:r>
              <a:rPr lang="en-US" sz="2400" dirty="0">
                <a:solidFill>
                  <a:schemeClr val="tx1"/>
                </a:solidFill>
                <a:effectLst/>
              </a:rPr>
              <a:t>($months, 'January', 'February', 'March');</a:t>
            </a:r>
          </a:p>
          <a:p>
            <a:endParaRPr lang="en-US" sz="2400" dirty="0"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$months</a:t>
            </a:r>
            <a:r>
              <a:rPr lang="en-US" sz="2400" dirty="0">
                <a:solidFill>
                  <a:schemeClr val="bg1"/>
                </a:solidFill>
                <a:effectLst/>
              </a:rPr>
              <a:t>[]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= 'April';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['January', 'February', 'March', 'April']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2305236" y="3581400"/>
            <a:ext cx="2874776" cy="513085"/>
          </a:xfrm>
          <a:prstGeom prst="wedgeRoundRectCallout">
            <a:avLst>
              <a:gd name="adj1" fmla="val -55001"/>
              <a:gd name="adj2" fmla="val -488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Alternative syntax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84212" y="4889489"/>
            <a:ext cx="10668000" cy="1659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$fruits = </a:t>
            </a:r>
            <a:r>
              <a:rPr lang="en-US" sz="2400" dirty="0">
                <a:solidFill>
                  <a:schemeClr val="bg1"/>
                </a:solidFill>
                <a:effectLst/>
              </a:rPr>
              <a:t>array</a:t>
            </a:r>
            <a:r>
              <a:rPr lang="en-US" sz="2400" dirty="0">
                <a:solidFill>
                  <a:schemeClr val="tx1"/>
                </a:solidFill>
                <a:effectLst/>
              </a:rPr>
              <a:t>('orange','</a:t>
            </a:r>
            <a:r>
              <a:rPr lang="en-US" sz="2400" noProof="1">
                <a:solidFill>
                  <a:schemeClr val="tx1"/>
                </a:solidFill>
                <a:effectLst/>
              </a:rPr>
              <a:t>banana</a:t>
            </a:r>
            <a:r>
              <a:rPr lang="en-US" sz="2400" dirty="0">
                <a:solidFill>
                  <a:schemeClr val="tx1"/>
                </a:solidFill>
                <a:effectLst/>
              </a:rPr>
              <a:t>','apple', 'kiwi');</a:t>
            </a:r>
          </a:p>
          <a:p>
            <a:endParaRPr lang="en-US" sz="2400" dirty="0">
              <a:effectLst/>
            </a:endParaRP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echo</a:t>
            </a:r>
            <a:r>
              <a:rPr lang="en-US" sz="2400" noProof="1">
                <a:solidFill>
                  <a:srgbClr val="F3CD60"/>
                </a:solidFill>
                <a:effectLst/>
              </a:rPr>
              <a:t> </a:t>
            </a:r>
            <a:r>
              <a:rPr lang="en-US" sz="2400" noProof="1">
                <a:solidFill>
                  <a:schemeClr val="bg1"/>
                </a:solidFill>
                <a:effectLst/>
              </a:rPr>
              <a:t>array_pop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($fruits);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'kiwi'</a:t>
            </a:r>
          </a:p>
          <a:p>
            <a:r>
              <a:rPr lang="en-US" sz="2400" noProof="1">
                <a:solidFill>
                  <a:schemeClr val="bg1"/>
                </a:solidFill>
                <a:effectLst/>
              </a:rPr>
              <a:t>print_r</a:t>
            </a:r>
            <a:r>
              <a:rPr lang="en-US" sz="2400" noProof="1">
                <a:solidFill>
                  <a:schemeClr val="tx1"/>
                </a:solidFill>
                <a:effectLst/>
              </a:rPr>
              <a:t>($fruits);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['orange', '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banana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', 'apple']</a:t>
            </a:r>
          </a:p>
        </p:txBody>
      </p:sp>
    </p:spTree>
    <p:extLst>
      <p:ext uri="{BB962C8B-B14F-4D97-AF65-F5344CB8AC3E}">
        <p14:creationId xmlns:p14="http://schemas.microsoft.com/office/powerpoint/2010/main" val="214426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2469</TotalTime>
  <Words>3474</Words>
  <Application>Microsoft Office PowerPoint</Application>
  <PresentationFormat>Custom</PresentationFormat>
  <Paragraphs>684</Paragraphs>
  <Slides>57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PHP Advanced Syntax</vt:lpstr>
      <vt:lpstr>Table of Contents</vt:lpstr>
      <vt:lpstr>Have a Question?</vt:lpstr>
      <vt:lpstr>PowerPoint Presentation</vt:lpstr>
      <vt:lpstr>What are Arrays?</vt:lpstr>
      <vt:lpstr>Initializing Arrays</vt:lpstr>
      <vt:lpstr>Accessing Array Elements</vt:lpstr>
      <vt:lpstr>Array Manipulation</vt:lpstr>
      <vt:lpstr>Adding and Remove at the end</vt:lpstr>
      <vt:lpstr>Remove Insert and Replace</vt:lpstr>
      <vt:lpstr>Adding and Remove at the beginning</vt:lpstr>
      <vt:lpstr>Sorting Array</vt:lpstr>
      <vt:lpstr>Displaying Arrays</vt:lpstr>
      <vt:lpstr>Problem: Sum First and Last Array Elements</vt:lpstr>
      <vt:lpstr>PowerPoint Presentation</vt:lpstr>
      <vt:lpstr>Reading Arrays From the Console</vt:lpstr>
      <vt:lpstr>Reading Array Values from a Single Line</vt:lpstr>
      <vt:lpstr>Shorter: Reading Array from a Single Line</vt:lpstr>
      <vt:lpstr>Printing Arrays on the Console</vt:lpstr>
      <vt:lpstr>Problem: Reverse an Array of Integers</vt:lpstr>
      <vt:lpstr>Solution: Reverse an Array of Integers</vt:lpstr>
      <vt:lpstr>Printing Arrays with for / implode(…)</vt:lpstr>
      <vt:lpstr>Problem: Reverse Array of Strings</vt:lpstr>
      <vt:lpstr>Solution: Reverse Array of Strings</vt:lpstr>
      <vt:lpstr>Problem: Print Array Elements</vt:lpstr>
      <vt:lpstr>PowerPoint Presentation</vt:lpstr>
      <vt:lpstr>Foreach Loop</vt:lpstr>
      <vt:lpstr>Print an array with Foreach</vt:lpstr>
      <vt:lpstr>PowerPoint Presentation</vt:lpstr>
      <vt:lpstr>Multidimensional Arrays</vt:lpstr>
      <vt:lpstr>Multidimensional Arrays </vt:lpstr>
      <vt:lpstr>Multidimensional Arrays – Example</vt:lpstr>
      <vt:lpstr>Problem: Biggest Element in Matrix</vt:lpstr>
      <vt:lpstr>Solution: Biggest Element in Matrix</vt:lpstr>
      <vt:lpstr>Problem: Biggest and Smallest Element in Matrix</vt:lpstr>
      <vt:lpstr>Problem: Diagonal Sums</vt:lpstr>
      <vt:lpstr>Solution: Diagonal Sums</vt:lpstr>
      <vt:lpstr>PowerPoint Presentation</vt:lpstr>
      <vt:lpstr>Associative Arrays</vt:lpstr>
      <vt:lpstr>Associative Arrays (Maps, Dictionaries)</vt:lpstr>
      <vt:lpstr>Phonebook – Associative Array Example</vt:lpstr>
      <vt:lpstr>Associative Arrays in PHP</vt:lpstr>
      <vt:lpstr>Iterating Through Associative Arrays - Foreach</vt:lpstr>
      <vt:lpstr>Key Functions</vt:lpstr>
      <vt:lpstr>Sort Functions</vt:lpstr>
      <vt:lpstr>Problem: Count Same Values in Array</vt:lpstr>
      <vt:lpstr>Problem: Count Same Values in Array</vt:lpstr>
      <vt:lpstr>Problem: Sum by Town</vt:lpstr>
      <vt:lpstr>Solution: Sum of Towns</vt:lpstr>
      <vt:lpstr>Problem: Counting Letters in Text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Web - Advanced Syntax</dc:title>
  <dc:subject>Technology Fundamentals - Practical Training Course @ SoftUni</dc:subject>
  <dc:creator>Software University Foundation</dc:creator>
  <cp:keywords>PHP Web, Software University, SoftUni, programming, coding, software development, education, training, course</cp:keywords>
  <dc:description>Technology Fundamentals Course @ SoftUni – https://softuni.bg/courses/technology-fundamentals</dc:description>
  <cp:lastModifiedBy>Mihail</cp:lastModifiedBy>
  <cp:revision>496</cp:revision>
  <dcterms:created xsi:type="dcterms:W3CDTF">2014-01-02T17:00:34Z</dcterms:created>
  <dcterms:modified xsi:type="dcterms:W3CDTF">2018-09-20T10:20:09Z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