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7" r:id="rId3"/>
    <p:sldId id="288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AC4F10-33C2-4495-B418-B49C9BAF27C8}">
          <p14:sldIdLst>
            <p14:sldId id="285"/>
          </p14:sldIdLst>
        </p14:section>
        <p14:section name="Раздел оглавления" id="{6DF05A5F-DA44-45C2-A90C-2430E0B96FC7}">
          <p14:sldIdLst>
            <p14:sldId id="287"/>
            <p14:sldId id="288"/>
          </p14:sldIdLst>
        </p14:section>
        <p14:section name="Что такое компьютерные сети?" id="{1301A9B3-496A-4BD0-85C4-8EC5D5A06E84}">
          <p14:sldIdLst>
            <p14:sldId id="257"/>
          </p14:sldIdLst>
        </p14:section>
        <p14:section name="Основные принципы передачи данных" id="{69974F8C-33EE-4E60-B325-15DD122D865D}">
          <p14:sldIdLst>
            <p14:sldId id="258"/>
          </p14:sldIdLst>
        </p14:section>
        <p14:section name="Модели сетей OSI и TCP/IP" id="{573BF9B1-ED7D-4899-8267-FB18124F96C7}">
          <p14:sldIdLst>
            <p14:sldId id="259"/>
          </p14:sldIdLst>
        </p14:section>
        <p14:section name="Классификация сетей по масштабу" id="{560B0D65-EF99-496B-ABEE-F42CD7389F5F}">
          <p14:sldIdLst>
            <p14:sldId id="260"/>
          </p14:sldIdLst>
        </p14:section>
        <p14:section name="Топологии сетей" id="{1AC50343-A3D7-40FE-B523-A555A62C39C4}">
          <p14:sldIdLst>
            <p14:sldId id="262"/>
          </p14:sldIdLst>
        </p14:section>
        <p14:section name=" Клиент-сервер vs Одноранговая (P2P)" id="{5531150D-1B2F-484B-B962-D0B29B46E2DC}">
          <p14:sldIdLst>
            <p14:sldId id="263"/>
          </p14:sldIdLst>
        </p14:section>
        <p14:section name="Функциональное назначение сетей" id="{7EE995AB-058A-4CD2-8511-65891F577656}">
          <p14:sldIdLst>
            <p14:sldId id="264"/>
          </p14:sldIdLst>
        </p14:section>
        <p14:section name="Современные тенденции развития" id="{8D71CC0E-2E7C-4167-8F04-4DA90BE602F9}">
          <p14:sldIdLst>
            <p14:sldId id="265"/>
          </p14:sldIdLst>
        </p14:section>
        <p14:section name="Заключение" id="{94A9BFCD-414D-4BDC-9778-2AC86E58E793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256" y="1785257"/>
            <a:ext cx="10961915" cy="3102429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256" y="5094514"/>
            <a:ext cx="10961915" cy="1016726"/>
          </a:xfrm>
        </p:spPr>
        <p:txBody>
          <a:bodyPr anchor="ctr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65813" y="643647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9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448" y="1463040"/>
            <a:ext cx="11228832" cy="47139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2080" y="64194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E2F4BC3B-AA61-4603-9F80-1C921A7114F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292096" y="304801"/>
            <a:ext cx="9473184" cy="92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18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1104" y="1545771"/>
            <a:ext cx="5568696" cy="46311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545771"/>
            <a:ext cx="5593080" cy="46311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2080" y="64194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E2F4BC3B-AA61-4603-9F80-1C921A7114F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292096" y="304801"/>
            <a:ext cx="9473184" cy="92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40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2080" y="64194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E2F4BC3B-AA61-4603-9F80-1C921A7114F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92096" y="304801"/>
            <a:ext cx="9473184" cy="92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04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2080" y="64194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E2F4BC3B-AA61-4603-9F80-1C921A71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17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475232"/>
            <a:ext cx="6172200" cy="4669536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88481" y="1475232"/>
            <a:ext cx="4876800" cy="46695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2080" y="64194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E2F4BC3B-AA61-4603-9F80-1C921A7114F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292096" y="304801"/>
            <a:ext cx="9473184" cy="92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32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2096" y="304801"/>
            <a:ext cx="9473184" cy="92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5488" y="1475232"/>
            <a:ext cx="11289792" cy="4701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2080" y="64194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E2F4BC3B-AA61-4603-9F80-1C921A71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51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6.xml"/><Relationship Id="rId18" Type="http://schemas.openxmlformats.org/officeDocument/2006/relationships/slide" Target="slide1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slide" Target="slide5.xml"/><Relationship Id="rId17" Type="http://schemas.openxmlformats.org/officeDocument/2006/relationships/slide" Target="slide10.xml"/><Relationship Id="rId2" Type="http://schemas.openxmlformats.org/officeDocument/2006/relationships/image" Target="../media/image3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slide" Target="slide8.xml"/><Relationship Id="rId10" Type="http://schemas.openxmlformats.org/officeDocument/2006/relationships/image" Target="../media/image11.png"/><Relationship Id="rId19" Type="http://schemas.openxmlformats.org/officeDocument/2006/relationships/slide" Target="slide12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5F6368"/>
                </a:solidFill>
                <a:cs typeface="Arial"/>
              </a:rPr>
              <a:t> Основы компьютерных сетей</a:t>
            </a:r>
            <a:endParaRPr lang="ru-RU" dirty="0">
              <a:latin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 </a:t>
            </a:r>
            <a:r>
              <a:rPr lang="ru-RU" sz="1800" dirty="0">
                <a:effectLst/>
                <a:latin typeface="Times New Roman"/>
                <a:ea typeface="Calibri"/>
                <a:cs typeface="Times New Roman"/>
              </a:rPr>
              <a:t>— </a:t>
            </a:r>
            <a:r>
              <a:rPr lang="ru-RU" dirty="0"/>
              <a:t> Кузюков Егор Валерьевич</a:t>
            </a:r>
          </a:p>
          <a:p>
            <a:r>
              <a:rPr lang="ru-RU" dirty="0"/>
              <a:t>Проверил(а)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</a:t>
            </a:r>
            <a:r>
              <a:rPr lang="ru-RU" dirty="0"/>
              <a:t> Новикова Дария Анатольевна</a:t>
            </a:r>
          </a:p>
        </p:txBody>
      </p:sp>
      <p:sp>
        <p:nvSpPr>
          <p:cNvPr id="4" name="Заголовок 9"/>
          <p:cNvSpPr txBox="1">
            <a:spLocks/>
          </p:cNvSpPr>
          <p:nvPr/>
        </p:nvSpPr>
        <p:spPr>
          <a:xfrm>
            <a:off x="1524000" y="6423240"/>
            <a:ext cx="9144000" cy="36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2024</a:t>
            </a:r>
          </a:p>
        </p:txBody>
      </p:sp>
    </p:spTree>
    <p:extLst>
      <p:ext uri="{BB962C8B-B14F-4D97-AF65-F5344CB8AC3E}">
        <p14:creationId xmlns:p14="http://schemas.microsoft.com/office/powerpoint/2010/main" val="52842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ED9BDD-8568-47C9-BDF8-F71A3BBC9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Классификация по функциональному назначению:</a:t>
            </a:r>
          </a:p>
          <a:p>
            <a:endParaRPr lang="ru-RU" dirty="0"/>
          </a:p>
          <a:p>
            <a:r>
              <a:rPr lang="ru-RU" dirty="0"/>
              <a:t>Сети передачи данных (Интернет, корпоративные сети).</a:t>
            </a:r>
          </a:p>
          <a:p>
            <a:r>
              <a:rPr lang="ru-RU" dirty="0"/>
              <a:t>Сети хранения данных (SAN — </a:t>
            </a:r>
            <a:r>
              <a:rPr lang="ru-RU" dirty="0" err="1"/>
              <a:t>Storage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).</a:t>
            </a:r>
          </a:p>
          <a:p>
            <a:r>
              <a:rPr lang="ru-RU" dirty="0"/>
              <a:t>Мультимедийные сети (IPTV, видеосвязь, телефония).</a:t>
            </a:r>
          </a:p>
          <a:p>
            <a:r>
              <a:rPr lang="ru-RU" dirty="0"/>
              <a:t>Промышленные сети (</a:t>
            </a:r>
            <a:r>
              <a:rPr lang="ru-RU" dirty="0" err="1"/>
              <a:t>IoT</a:t>
            </a:r>
            <a:r>
              <a:rPr lang="ru-RU" dirty="0"/>
              <a:t>, автоматизированные производства, умные дома).</a:t>
            </a:r>
          </a:p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8ED47-2F11-4302-908F-554E362D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Функциональное назначение сетей</a:t>
            </a:r>
          </a:p>
        </p:txBody>
      </p:sp>
    </p:spTree>
    <p:extLst>
      <p:ext uri="{BB962C8B-B14F-4D97-AF65-F5344CB8AC3E}">
        <p14:creationId xmlns:p14="http://schemas.microsoft.com/office/powerpoint/2010/main" val="35392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4DD0188-3FE3-4C50-8021-7639B9D0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направления:</a:t>
            </a:r>
          </a:p>
          <a:p>
            <a:endParaRPr lang="ru-RU" dirty="0"/>
          </a:p>
          <a:p>
            <a:r>
              <a:rPr lang="ru-RU" dirty="0"/>
              <a:t>Программно-определяемые сети (SDN): Разделение контролирующей и транспортной частей сети, упрощающее управление и повышение эффективности.</a:t>
            </a:r>
          </a:p>
          <a:p>
            <a:r>
              <a:rPr lang="ru-RU" dirty="0"/>
              <a:t>Сервис-ориентированная архитектура (SOA): Гибкость и модульность решений, улучшение поддержки сложных сервисов.</a:t>
            </a:r>
          </a:p>
          <a:p>
            <a:r>
              <a:rPr lang="ru-RU" dirty="0"/>
              <a:t>Контент-доставочные сети (CDN): Географически распределённые серверы для быстрой доставки контента пользователям.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8887A-850E-4FA8-B467-AAB059D5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тенденции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71291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816225-D9FB-41F9-A878-F5823AE3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Подведём итоги изученного материала:</a:t>
            </a:r>
          </a:p>
          <a:p>
            <a:r>
              <a:rPr lang="ru-RU" dirty="0"/>
              <a:t>Основные понятия и принципы работы сетей.</a:t>
            </a:r>
          </a:p>
          <a:p>
            <a:r>
              <a:rPr lang="ru-RU" dirty="0"/>
              <a:t>Ключевые типы сетей и их особенности.</a:t>
            </a:r>
          </a:p>
          <a:p>
            <a:r>
              <a:rPr lang="ru-RU" dirty="0"/>
              <a:t>Современные тенденции развития сетевых технологий.</a:t>
            </a:r>
          </a:p>
          <a:p>
            <a:r>
              <a:rPr lang="ru-RU" dirty="0"/>
              <a:t>Важно понимать устройство и функционирование сетей для успешной работы в ИТ-индустрии.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4CC8F-A762-4846-8A0E-29A423D6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81901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86A868B-3E24-4488-AEFE-4DF13884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409D2D5C-843C-40AA-A64B-288376B2DD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1864648"/>
                  </p:ext>
                </p:extLst>
              </p:nvPr>
            </p:nvGraphicFramePr>
            <p:xfrm>
              <a:off x="536575" y="1463675"/>
              <a:ext cx="11228388" cy="4713288"/>
            </p:xfrm>
            <a:graphic>
              <a:graphicData uri="http://schemas.microsoft.com/office/powerpoint/2016/summaryzoom">
                <psuz:summaryZm>
                  <psuz:summaryZmObj sectionId="{1301A9B3-496A-4BD0-85C4-8EC5D5A06E84}">
                    <psuz:zmPr id="{9F95252F-4733-40FB-A5FA-F83E3A1A55AF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49299" y="141399"/>
                          <a:ext cx="2513753" cy="14139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9974F8C-33EE-4E60-B325-15DD122D865D}">
                    <psuz:zmPr id="{1C04A6DD-47BD-4DDB-82BF-0F7621FAD79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57318" y="141399"/>
                          <a:ext cx="2513753" cy="14139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73BF9B1-ED7D-4899-8267-FB18124F96C7}">
                    <psuz:zmPr id="{D56E64D1-D5F0-4564-AF22-55AF6F04876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65337" y="141399"/>
                          <a:ext cx="2513753" cy="14139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60B0D65-EF99-496B-ABEE-F42CD7389F5F}">
                    <psuz:zmPr id="{E43C7910-76B9-419F-8290-7EE69FF6EF7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49299" y="1649651"/>
                          <a:ext cx="2513753" cy="14139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AC50343-A3D7-40FE-B523-A555A62C39C4}">
                    <psuz:zmPr id="{24CAF707-60F8-4C85-A94D-D4F4E1D3BEC6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57318" y="1649651"/>
                          <a:ext cx="2513753" cy="14139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531150D-1B2F-484B-B962-D0B29B46E2DC}">
                    <psuz:zmPr id="{BE65FF28-730E-4AE9-AE55-276845FF5DBE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65337" y="1649651"/>
                          <a:ext cx="2513753" cy="14139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EE995AB-058A-4CD2-8511-65891F577656}">
                    <psuz:zmPr id="{B43476F7-891D-40C9-9675-BF950877BE47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49299" y="3157903"/>
                          <a:ext cx="2513753" cy="14139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D71CC0E-2E7C-4167-8F04-4DA90BE602F9}">
                    <psuz:zmPr id="{730CF1F0-523B-4EFF-9267-9F365545D2A7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57318" y="3157903"/>
                          <a:ext cx="2513753" cy="14139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4A9BFCD-414D-4BDC-9778-2AC86E58E793}">
                    <psuz:zmPr id="{D2AE784B-7797-4D9B-9447-0F884DDEB2D7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65337" y="3157903"/>
                          <a:ext cx="2513753" cy="14139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409D2D5C-843C-40AA-A64B-288376B2DD4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536575" y="1463675"/>
                <a:ext cx="11228388" cy="4713288"/>
                <a:chOff x="536575" y="1463675"/>
                <a:chExt cx="11228388" cy="4713288"/>
              </a:xfrm>
            </p:grpSpPr>
            <p:pic>
              <p:nvPicPr>
                <p:cNvPr id="6" name="Рисунок 6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85874" y="1605074"/>
                  <a:ext cx="2513753" cy="141398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Рисунок 7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93893" y="1605074"/>
                  <a:ext cx="2513753" cy="141398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01912" y="1605074"/>
                  <a:ext cx="2513753" cy="141398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5874" y="3113326"/>
                  <a:ext cx="2513753" cy="141398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Рисунок 10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93893" y="3113326"/>
                  <a:ext cx="2513753" cy="141398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Рисунок 11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1912" y="3113326"/>
                  <a:ext cx="2513753" cy="141398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Рисунок 12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85874" y="4621578"/>
                  <a:ext cx="2513753" cy="141398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Рисунок 13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93893" y="4621578"/>
                  <a:ext cx="2513753" cy="141398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Рисунок 14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01912" y="4621578"/>
                  <a:ext cx="2513753" cy="141398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49536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798B231-49F3-4B82-9577-B714304B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Что такое компьютерные сети?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Основные принципы передачи данных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Модели сетей OSI и TCP/IP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Классификация сетей по масштабу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Топологии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Клиент-сервер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vs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Одноранговая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P2P)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Функциональное назначение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Современные тенденции развития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38B090-C628-4560-9DF2-45E67837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26945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60E2AD1-5D92-4E24-AE1E-13B6D870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ru-RU" sz="6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Определение: Компьютерная сеть — это система, связывающая компьютеры и другие устройства для обмена данными и совместного использования ресурсов.</a:t>
            </a:r>
          </a:p>
          <a:p>
            <a:pPr fontAlgn="base"/>
            <a:r>
              <a:rPr lang="ru-RU" sz="6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Основные компоненты:</a:t>
            </a:r>
          </a:p>
          <a:p>
            <a:pPr lvl="1" fontAlgn="base"/>
            <a:r>
              <a:rPr lang="ru-RU" sz="6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Узлы сети (устройства: ПК, ноутбуки, сервера, смартфоны).</a:t>
            </a:r>
          </a:p>
          <a:p>
            <a:pPr lvl="1" fontAlgn="base"/>
            <a:r>
              <a:rPr lang="ru-RU" sz="6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Каналы связи (проводные и беспроводные линии связи).</a:t>
            </a:r>
          </a:p>
          <a:p>
            <a:pPr lvl="1" fontAlgn="base"/>
            <a:r>
              <a:rPr lang="ru-RU" sz="6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Сетевое оборудование (коммутаторы, маршрутизаторы, точки доступа).</a:t>
            </a:r>
          </a:p>
          <a:p>
            <a:pPr fontAlgn="base"/>
            <a:r>
              <a:rPr lang="ru-RU" sz="6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Стандарты и протоколы: Наиболее распространенный стандарт — IEEE 802.xx (например, 802.3 для </a:t>
            </a:r>
            <a:r>
              <a:rPr lang="ru-RU" sz="6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Ethernet</a:t>
            </a:r>
            <a:r>
              <a:rPr lang="ru-RU" sz="6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); основной протокол передачи данных — TCP/IP.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79454-99D2-48F6-9B25-8C549770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компьютерные сети?</a:t>
            </a:r>
          </a:p>
        </p:txBody>
      </p:sp>
    </p:spTree>
    <p:extLst>
      <p:ext uri="{BB962C8B-B14F-4D97-AF65-F5344CB8AC3E}">
        <p14:creationId xmlns:p14="http://schemas.microsoft.com/office/powerpoint/2010/main" val="277353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2B6252-AB39-4479-827A-B265F83A4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b="1" dirty="0"/>
              <a:t>Пакетная коммутация:</a:t>
            </a:r>
            <a:r>
              <a:rPr lang="ru-RU" dirty="0"/>
              <a:t> Передача данных осуществляется небольшими фрагментами (пакеты), которые путешествуют по сети самостоятельно.</a:t>
            </a:r>
          </a:p>
          <a:p>
            <a:pPr fontAlgn="base"/>
            <a:r>
              <a:rPr lang="ru-RU" b="1" dirty="0"/>
              <a:t>Фрагменты данных:</a:t>
            </a:r>
            <a:r>
              <a:rPr lang="ru-RU" dirty="0"/>
              <a:t> Форматы пакетов и кадров, структура сообщений.</a:t>
            </a:r>
          </a:p>
          <a:p>
            <a:pPr fontAlgn="base"/>
            <a:r>
              <a:rPr lang="ru-RU" b="1" dirty="0"/>
              <a:t>Инкапсуляция:</a:t>
            </a:r>
            <a:r>
              <a:rPr lang="ru-RU" dirty="0"/>
              <a:t> Процесс упаковки данных на каждом уровне модели OSI/TCP/IP, начиная от приложений и заканчивая физическим уровнем.</a:t>
            </a:r>
          </a:p>
          <a:p>
            <a:pPr fontAlgn="base"/>
            <a:r>
              <a:rPr lang="ru-RU" b="1" dirty="0"/>
              <a:t>Методы доступа к среде:</a:t>
            </a:r>
            <a:r>
              <a:rPr lang="ru-RU" dirty="0"/>
              <a:t> Пример CSMA/CD (канал разделяемый, возможны конфликты), CSMA/CA (беспроводные сети, избегание конфликтов).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AEB9-0D3B-4438-967E-25C9A85B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принципы передачи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1592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38AC4C7-312F-43D8-81A0-60FFD45A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b="1" dirty="0"/>
              <a:t>Модель OSI (</a:t>
            </a:r>
            <a:r>
              <a:rPr lang="ru-RU" b="1" dirty="0" err="1"/>
              <a:t>Open</a:t>
            </a:r>
            <a:r>
              <a:rPr lang="ru-RU" b="1" dirty="0"/>
              <a:t> </a:t>
            </a:r>
            <a:r>
              <a:rPr lang="ru-RU" b="1" dirty="0" err="1"/>
              <a:t>System</a:t>
            </a:r>
            <a:r>
              <a:rPr lang="ru-RU" b="1" dirty="0"/>
              <a:t> </a:t>
            </a:r>
            <a:r>
              <a:rPr lang="ru-RU" b="1" dirty="0" err="1"/>
              <a:t>Interconnection</a:t>
            </a:r>
            <a:r>
              <a:rPr lang="ru-RU" b="1" dirty="0"/>
              <a:t>):</a:t>
            </a:r>
            <a:endParaRPr lang="ru-RU" dirty="0"/>
          </a:p>
          <a:p>
            <a:pPr lvl="1" fontAlgn="base"/>
            <a:r>
              <a:rPr lang="ru-RU" dirty="0"/>
              <a:t>Физический слой: провода, разъемы, оптические волокна.</a:t>
            </a:r>
          </a:p>
          <a:p>
            <a:pPr lvl="1" fontAlgn="base"/>
            <a:r>
              <a:rPr lang="ru-RU" dirty="0"/>
              <a:t>Канальный слой: кадры, адреса MAC.</a:t>
            </a:r>
          </a:p>
          <a:p>
            <a:pPr lvl="1" fontAlgn="base"/>
            <a:r>
              <a:rPr lang="ru-RU" dirty="0"/>
              <a:t>Сетевой слой: IP-адреса, маршрутизация.</a:t>
            </a:r>
          </a:p>
          <a:p>
            <a:pPr lvl="1" fontAlgn="base"/>
            <a:r>
              <a:rPr lang="ru-RU" dirty="0"/>
              <a:t>Транспортный слой: доставка данных с гарантией (TCP) или без гарантии (UDP).</a:t>
            </a:r>
          </a:p>
          <a:p>
            <a:pPr lvl="1" fontAlgn="base"/>
            <a:r>
              <a:rPr lang="ru-RU" dirty="0"/>
              <a:t>Верхние слои отвечают за сессии, представление данных и прикладные программы.</a:t>
            </a:r>
          </a:p>
          <a:p>
            <a:pPr fontAlgn="base"/>
            <a:r>
              <a:rPr lang="ru-RU" b="1" dirty="0"/>
              <a:t>Модель TCP/IP:</a:t>
            </a:r>
            <a:endParaRPr lang="ru-RU" dirty="0"/>
          </a:p>
          <a:p>
            <a:pPr lvl="1" fontAlgn="base"/>
            <a:r>
              <a:rPr lang="ru-RU" dirty="0"/>
              <a:t>Сокращенная четырехуровневая модель, ориентирована на практические нужды интернета.</a:t>
            </a:r>
          </a:p>
          <a:p>
            <a:pPr lvl="1" fontAlgn="base"/>
            <a:r>
              <a:rPr lang="ru-RU" dirty="0"/>
              <a:t>Включает: уровень сетевых интерфейсов, уровень интернета (IP), транспортный уровень (TCP/UDP), прикладной уровень (HTTP, SMTP, DNS).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B6CDD-5B72-4B0F-8E96-5049FA6D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сетей OSI и TCP/IP</a:t>
            </a:r>
          </a:p>
        </p:txBody>
      </p:sp>
    </p:spTree>
    <p:extLst>
      <p:ext uri="{BB962C8B-B14F-4D97-AF65-F5344CB8AC3E}">
        <p14:creationId xmlns:p14="http://schemas.microsoft.com/office/powerpoint/2010/main" val="5258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27A561-55E9-48E1-986B-6E303EDC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Типы сетей:</a:t>
            </a:r>
          </a:p>
          <a:p>
            <a:endParaRPr lang="ru-RU" dirty="0"/>
          </a:p>
          <a:p>
            <a:r>
              <a:rPr lang="en-US" dirty="0"/>
              <a:t>PAN (</a:t>
            </a:r>
            <a:r>
              <a:rPr lang="ru-RU" dirty="0"/>
              <a:t>персональные): </a:t>
            </a:r>
            <a:r>
              <a:rPr lang="en-US" dirty="0"/>
              <a:t>Bluetooth, NFC</a:t>
            </a:r>
          </a:p>
          <a:p>
            <a:r>
              <a:rPr lang="en-US" dirty="0"/>
              <a:t>LAN (</a:t>
            </a:r>
            <a:r>
              <a:rPr lang="ru-RU" dirty="0"/>
              <a:t>локальные): </a:t>
            </a:r>
            <a:r>
              <a:rPr lang="en-US" dirty="0"/>
              <a:t>Ethernet, Wi-Fi</a:t>
            </a:r>
          </a:p>
          <a:p>
            <a:r>
              <a:rPr lang="en-US" dirty="0"/>
              <a:t>MAN (</a:t>
            </a:r>
            <a:r>
              <a:rPr lang="ru-RU" dirty="0"/>
              <a:t>городские): оптоволокно, </a:t>
            </a:r>
            <a:r>
              <a:rPr lang="en-US" dirty="0"/>
              <a:t>WiMAX</a:t>
            </a:r>
          </a:p>
          <a:p>
            <a:r>
              <a:rPr lang="en-US" dirty="0"/>
              <a:t>WAN (</a:t>
            </a:r>
            <a:r>
              <a:rPr lang="ru-RU" dirty="0"/>
              <a:t>глобальные): интернет, спутниковые каналы</a:t>
            </a:r>
          </a:p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8329C-5611-470B-A305-38785091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сетей по масштабу</a:t>
            </a:r>
          </a:p>
        </p:txBody>
      </p:sp>
    </p:spTree>
    <p:extLst>
      <p:ext uri="{BB962C8B-B14F-4D97-AF65-F5344CB8AC3E}">
        <p14:creationId xmlns:p14="http://schemas.microsoft.com/office/powerpoint/2010/main" val="353985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E17A8D-0D81-4C89-9F01-D8055D26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Топологии физических связей:</a:t>
            </a:r>
          </a:p>
          <a:p>
            <a:endParaRPr lang="ru-RU" dirty="0"/>
          </a:p>
          <a:p>
            <a:pPr fontAlgn="base"/>
            <a:r>
              <a:rPr lang="ru-RU" dirty="0"/>
              <a:t>Шинная (</a:t>
            </a:r>
            <a:r>
              <a:rPr lang="ru-RU" dirty="0" err="1"/>
              <a:t>Bus</a:t>
            </a:r>
            <a:r>
              <a:rPr lang="ru-RU" dirty="0"/>
              <a:t>): простой монтаж, низкая стоимость, слабая устойчивость к сбоям.</a:t>
            </a:r>
          </a:p>
          <a:p>
            <a:pPr fontAlgn="base"/>
            <a:r>
              <a:rPr lang="ru-RU" dirty="0"/>
              <a:t>Кольцевая (</a:t>
            </a:r>
            <a:r>
              <a:rPr lang="ru-RU" dirty="0" err="1"/>
              <a:t>Ring</a:t>
            </a:r>
            <a:r>
              <a:rPr lang="ru-RU" dirty="0"/>
              <a:t>): эффективное распределение пропускной способности, сложность восстановления повреждений.</a:t>
            </a:r>
          </a:p>
          <a:p>
            <a:pPr fontAlgn="base"/>
            <a:r>
              <a:rPr lang="ru-RU" dirty="0"/>
              <a:t>Звездообразная (</a:t>
            </a:r>
            <a:r>
              <a:rPr lang="ru-RU" dirty="0" err="1"/>
              <a:t>Star</a:t>
            </a:r>
            <a:r>
              <a:rPr lang="ru-RU" dirty="0"/>
              <a:t>): надежный центральный элемент, простая диагностика проблем.</a:t>
            </a:r>
          </a:p>
          <a:p>
            <a:pPr fontAlgn="base"/>
            <a:r>
              <a:rPr lang="ru-RU" dirty="0"/>
              <a:t>Ячеистая (</a:t>
            </a:r>
            <a:r>
              <a:rPr lang="ru-RU" dirty="0" err="1"/>
              <a:t>Mesh</a:t>
            </a:r>
            <a:r>
              <a:rPr lang="ru-RU" dirty="0"/>
              <a:t>): высокая отказоустойчивость, сложный монтаж и дорогостоящее оборудование.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4EA34-EF82-4C70-8B3C-9F834B87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Топологии сетей</a:t>
            </a:r>
          </a:p>
        </p:txBody>
      </p:sp>
    </p:spTree>
    <p:extLst>
      <p:ext uri="{BB962C8B-B14F-4D97-AF65-F5344CB8AC3E}">
        <p14:creationId xmlns:p14="http://schemas.microsoft.com/office/powerpoint/2010/main" val="92422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0E7BA31-5212-408E-BC98-8A31E6D7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b="1" dirty="0"/>
              <a:t>Клиент-серверная архитектура:</a:t>
            </a:r>
            <a:endParaRPr lang="ru-RU" dirty="0"/>
          </a:p>
          <a:p>
            <a:pPr lvl="1" fontAlgn="base"/>
            <a:r>
              <a:rPr lang="ru-RU" dirty="0"/>
              <a:t>Сервер обрабатывает запросы клиентов, распределяет ресурсы (файловые хранилища, базы данных, сервисы).</a:t>
            </a:r>
          </a:p>
          <a:p>
            <a:pPr lvl="1" fontAlgn="base"/>
            <a:r>
              <a:rPr lang="ru-RU" dirty="0"/>
              <a:t>Простота администрирования, централизация контроля и защита.</a:t>
            </a:r>
          </a:p>
          <a:p>
            <a:pPr fontAlgn="base"/>
            <a:r>
              <a:rPr lang="ru-RU" b="1" dirty="0"/>
              <a:t>Одноранговая (P2P):</a:t>
            </a:r>
            <a:endParaRPr lang="ru-RU" dirty="0"/>
          </a:p>
          <a:p>
            <a:pPr lvl="1" fontAlgn="base"/>
            <a:r>
              <a:rPr lang="ru-RU" dirty="0"/>
              <a:t>Устройства взаимодействуют друг с другом непосредственно, без центральной инстанции.</a:t>
            </a:r>
          </a:p>
          <a:p>
            <a:pPr lvl="1" fontAlgn="base"/>
            <a:r>
              <a:rPr lang="ru-RU" dirty="0"/>
              <a:t>Масштабируемость, отсутствие единого центра отказа, сложности с защитой и производительностью.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9D37C-0E08-464E-B925-78CBB952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Клиент-сервер </a:t>
            </a:r>
            <a:r>
              <a:rPr lang="en-US" dirty="0"/>
              <a:t>vs </a:t>
            </a:r>
            <a:r>
              <a:rPr lang="ru-RU" dirty="0"/>
              <a:t>Одноранговая (</a:t>
            </a:r>
            <a:r>
              <a:rPr lang="en-US" dirty="0"/>
              <a:t>P2P)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151932"/>
      </p:ext>
    </p:extLst>
  </p:cSld>
  <p:clrMapOvr>
    <a:masterClrMapping/>
  </p:clrMapOvr>
</p:sld>
</file>

<file path=ppt/theme/theme1.xml><?xml version="1.0" encoding="utf-8"?>
<a:theme xmlns:a="http://schemas.openxmlformats.org/drawingml/2006/main" name="Кандидат_Кузюков Егор Валерьевич И-107">
  <a:themeElements>
    <a:clrScheme name="ЮУТУ">
      <a:dk1>
        <a:srgbClr val="000000"/>
      </a:dk1>
      <a:lt1>
        <a:sysClr val="window" lastClr="FFFFFF"/>
      </a:lt1>
      <a:dk2>
        <a:srgbClr val="377878"/>
      </a:dk2>
      <a:lt2>
        <a:srgbClr val="F0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82D7D7"/>
      </a:hlink>
      <a:folHlink>
        <a:srgbClr val="144140"/>
      </a:folHlink>
    </a:clrScheme>
    <a:fontScheme name="Другая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Кандидат_Кузюков Егор Валерьевич И-107</Template>
  <TotalTime>38</TotalTime>
  <Words>637</Words>
  <Application>Microsoft Office PowerPoint</Application>
  <PresentationFormat>Широкоэкранный</PresentationFormat>
  <Paragraphs>77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Кандидат_Кузюков Егор Валерьевич И-107</vt:lpstr>
      <vt:lpstr> Основы компьютерных сетей</vt:lpstr>
      <vt:lpstr>Содержание</vt:lpstr>
      <vt:lpstr>Содержание</vt:lpstr>
      <vt:lpstr>Что такое компьютерные сети?</vt:lpstr>
      <vt:lpstr>Основные принципы передачи данных</vt:lpstr>
      <vt:lpstr>Модели сетей OSI и TCP/IP</vt:lpstr>
      <vt:lpstr>Классификация сетей по масштабу</vt:lpstr>
      <vt:lpstr>Топологии сетей</vt:lpstr>
      <vt:lpstr> Клиент-сервер vs Одноранговая (P2P)</vt:lpstr>
      <vt:lpstr>Функциональное назначение сетей</vt:lpstr>
      <vt:lpstr>Современные тенденции развития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компьютерных сетей</dc:title>
  <dc:creator>Кузюков Егор Валерьевич</dc:creator>
  <cp:lastModifiedBy>Кузюков Егор Валерьевич</cp:lastModifiedBy>
  <cp:revision>6</cp:revision>
  <dcterms:created xsi:type="dcterms:W3CDTF">2025-05-22T05:31:37Z</dcterms:created>
  <dcterms:modified xsi:type="dcterms:W3CDTF">2025-05-22T06:51:45Z</dcterms:modified>
</cp:coreProperties>
</file>