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3" r:id="rId6"/>
    <p:sldId id="258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39E-4D18-47A5-91B3-2DF93BE1D866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C8A3-0AFA-4A8E-8D1D-0414344F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1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39E-4D18-47A5-91B3-2DF93BE1D866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C8A3-0AFA-4A8E-8D1D-0414344F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1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39E-4D18-47A5-91B3-2DF93BE1D866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C8A3-0AFA-4A8E-8D1D-0414344F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39E-4D18-47A5-91B3-2DF93BE1D866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C8A3-0AFA-4A8E-8D1D-0414344F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39E-4D18-47A5-91B3-2DF93BE1D866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C8A3-0AFA-4A8E-8D1D-0414344F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39E-4D18-47A5-91B3-2DF93BE1D866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C8A3-0AFA-4A8E-8D1D-0414344F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39E-4D18-47A5-91B3-2DF93BE1D866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C8A3-0AFA-4A8E-8D1D-0414344F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7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39E-4D18-47A5-91B3-2DF93BE1D866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C8A3-0AFA-4A8E-8D1D-0414344F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39E-4D18-47A5-91B3-2DF93BE1D866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C8A3-0AFA-4A8E-8D1D-0414344F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6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39E-4D18-47A5-91B3-2DF93BE1D866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C8A3-0AFA-4A8E-8D1D-0414344F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E39E-4D18-47A5-91B3-2DF93BE1D866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C8A3-0AFA-4A8E-8D1D-0414344F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E39E-4D18-47A5-91B3-2DF93BE1D866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DC8A3-0AFA-4A8E-8D1D-0414344F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Collaborative Editing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Itay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adozki</a:t>
            </a:r>
            <a:r>
              <a:rPr lang="en-US" dirty="0" smtClean="0"/>
              <a:t>, </a:t>
            </a:r>
            <a:r>
              <a:rPr lang="en-US" dirty="0" err="1"/>
              <a:t>R</a:t>
            </a:r>
            <a:r>
              <a:rPr lang="en-US" dirty="0" err="1" smtClean="0"/>
              <a:t>oey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hamir, Eyal </a:t>
            </a:r>
            <a:r>
              <a:rPr lang="en-US" dirty="0" err="1" smtClean="0"/>
              <a:t>Shoham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5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just use google docs?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encrypted end to end</a:t>
            </a:r>
          </a:p>
          <a:p>
            <a:pPr lvl="1"/>
            <a:r>
              <a:rPr lang="en-US" dirty="0" smtClean="0"/>
              <a:t>The server know everything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Tooki</a:t>
            </a:r>
            <a:r>
              <a:rPr lang="en-US" dirty="0" smtClean="0"/>
              <a:t>- Edit documents online with friends from anywhere</a:t>
            </a:r>
          </a:p>
          <a:p>
            <a:pPr lvl="1"/>
            <a:r>
              <a:rPr lang="en-US" dirty="0" smtClean="0"/>
              <a:t>Web based solution</a:t>
            </a:r>
          </a:p>
          <a:p>
            <a:pPr lvl="1"/>
            <a:r>
              <a:rPr lang="en-US" dirty="0" smtClean="0"/>
              <a:t>End to End encrypted by signal protocol (</a:t>
            </a:r>
            <a:r>
              <a:rPr lang="en-US" dirty="0" err="1" smtClean="0"/>
              <a:t>whatapp</a:t>
            </a:r>
            <a:r>
              <a:rPr lang="en-US" dirty="0" smtClean="0"/>
              <a:t>, google, </a:t>
            </a:r>
            <a:r>
              <a:rPr lang="en-US" dirty="0" err="1" smtClean="0"/>
              <a:t>facebook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Forward secrecy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parties know who the session participants are</a:t>
            </a:r>
          </a:p>
        </p:txBody>
      </p:sp>
    </p:spTree>
    <p:extLst>
      <p:ext uri="{BB962C8B-B14F-4D97-AF65-F5344CB8AC3E}">
        <p14:creationId xmlns:p14="http://schemas.microsoft.com/office/powerpoint/2010/main" val="142477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protocol overview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 and authentication of messages</a:t>
            </a:r>
          </a:p>
          <a:p>
            <a:r>
              <a:rPr lang="en-US" dirty="0" smtClean="0"/>
              <a:t>Implement Each user have Identity key, a lot of one-time </a:t>
            </a:r>
            <a:r>
              <a:rPr lang="en-US" dirty="0" err="1" smtClean="0"/>
              <a:t>prekeys</a:t>
            </a:r>
            <a:r>
              <a:rPr lang="en-US" dirty="0"/>
              <a:t> </a:t>
            </a:r>
            <a:r>
              <a:rPr lang="en-US" dirty="0" smtClean="0"/>
              <a:t>+ signed </a:t>
            </a:r>
            <a:r>
              <a:rPr lang="en-US" dirty="0" err="1" smtClean="0"/>
              <a:t>prekey</a:t>
            </a:r>
            <a:r>
              <a:rPr lang="en-US" dirty="0" smtClean="0"/>
              <a:t>=&gt; </a:t>
            </a:r>
            <a:r>
              <a:rPr lang="en-US" dirty="0"/>
              <a:t>U</a:t>
            </a:r>
            <a:r>
              <a:rPr lang="en-US" dirty="0" smtClean="0"/>
              <a:t>nique session key for the ratchet key pair</a:t>
            </a:r>
          </a:p>
          <a:p>
            <a:r>
              <a:rPr lang="en-US" dirty="0" smtClean="0"/>
              <a:t>Axolotl (</a:t>
            </a:r>
            <a:r>
              <a:rPr lang="en-US" dirty="0" err="1" smtClean="0"/>
              <a:t>DH+Symmetric-key</a:t>
            </a:r>
            <a:r>
              <a:rPr lang="en-US" dirty="0" smtClean="0"/>
              <a:t>) ratchet for </a:t>
            </a:r>
          </a:p>
          <a:p>
            <a:pPr lvl="1"/>
            <a:r>
              <a:rPr lang="en-US" dirty="0" smtClean="0"/>
              <a:t>Backward secrecy  </a:t>
            </a:r>
            <a:r>
              <a:rPr lang="en-US" dirty="0" smtClean="0"/>
              <a:t>(symmetric-key ratchet)</a:t>
            </a:r>
          </a:p>
          <a:p>
            <a:pPr lvl="1"/>
            <a:r>
              <a:rPr lang="en-US" dirty="0"/>
              <a:t>forward </a:t>
            </a:r>
            <a:r>
              <a:rPr lang="en-US" dirty="0" smtClean="0"/>
              <a:t>secrecy  - can’t </a:t>
            </a:r>
            <a:r>
              <a:rPr lang="en-US" dirty="0" smtClean="0"/>
              <a:t>passively decrypt future messages (DH ratchet)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26822" t="23669" r="28242" b="7735"/>
          <a:stretch/>
        </p:blipFill>
        <p:spPr>
          <a:xfrm>
            <a:off x="1597793" y="4410953"/>
            <a:ext cx="2213811" cy="19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1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transformation Algorithm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529389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Needs to merge between messages sent by two or more clients at once</a:t>
            </a:r>
            <a:endParaRPr lang="en-US" u="none" strike="noStrike" dirty="0" smtClean="0">
              <a:effectLst/>
            </a:endParaRPr>
          </a:p>
          <a:p>
            <a:r>
              <a:rPr lang="en-US" u="none" strike="noStrike" dirty="0" smtClean="0">
                <a:effectLst/>
              </a:rPr>
              <a:t>Usually done by the server (timestamp)</a:t>
            </a:r>
          </a:p>
          <a:p>
            <a:pPr lvl="1"/>
            <a:r>
              <a:rPr lang="en-US" dirty="0" smtClean="0"/>
              <a:t>Tie </a:t>
            </a:r>
            <a:r>
              <a:rPr lang="en-US" dirty="0"/>
              <a:t>break for the same version is done by comparing the messages hash</a:t>
            </a:r>
          </a:p>
          <a:p>
            <a:pPr lvl="1"/>
            <a:r>
              <a:rPr lang="en-US" dirty="0"/>
              <a:t>Increments the version after each </a:t>
            </a:r>
            <a:r>
              <a:rPr lang="en-US" dirty="0" smtClean="0"/>
              <a:t>operation</a:t>
            </a:r>
            <a:endParaRPr lang="en-US" u="none" strike="noStrike" dirty="0" smtClean="0">
              <a:effectLst/>
            </a:endParaRPr>
          </a:p>
          <a:p>
            <a:pPr lvl="1"/>
            <a:endParaRPr lang="en-US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888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  <p:grpSp>
        <p:nvGrpSpPr>
          <p:cNvPr id="3" name="קבוצה 2"/>
          <p:cNvGrpSpPr/>
          <p:nvPr/>
        </p:nvGrpSpPr>
        <p:grpSpPr>
          <a:xfrm>
            <a:off x="1232034" y="1482291"/>
            <a:ext cx="9952522" cy="5043637"/>
            <a:chOff x="1232034" y="1482291"/>
            <a:chExt cx="9952522" cy="5043637"/>
          </a:xfrm>
        </p:grpSpPr>
        <p:sp>
          <p:nvSpPr>
            <p:cNvPr id="6" name="מלבן 5"/>
            <p:cNvSpPr/>
            <p:nvPr/>
          </p:nvSpPr>
          <p:spPr>
            <a:xfrm>
              <a:off x="1232034" y="1910524"/>
              <a:ext cx="3113932" cy="1141956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Alice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מלבן 6"/>
            <p:cNvSpPr/>
            <p:nvPr/>
          </p:nvSpPr>
          <p:spPr>
            <a:xfrm>
              <a:off x="1232151" y="3349864"/>
              <a:ext cx="3113932" cy="1141956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Bob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מלבן 7"/>
            <p:cNvSpPr/>
            <p:nvPr/>
          </p:nvSpPr>
          <p:spPr>
            <a:xfrm>
              <a:off x="1232151" y="4884367"/>
              <a:ext cx="3113932" cy="1141956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Charlie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מלבן 8"/>
            <p:cNvSpPr/>
            <p:nvPr/>
          </p:nvSpPr>
          <p:spPr>
            <a:xfrm>
              <a:off x="7012939" y="2136469"/>
              <a:ext cx="4171617" cy="4061315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Server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" name="מלבן 9"/>
            <p:cNvSpPr/>
            <p:nvPr/>
          </p:nvSpPr>
          <p:spPr>
            <a:xfrm>
              <a:off x="8487902" y="4426115"/>
              <a:ext cx="1087718" cy="1167526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Key Directory</a:t>
              </a:r>
              <a:endPara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" name="תרשים זרימה: דיסק מגנטי 10"/>
            <p:cNvSpPr/>
            <p:nvPr/>
          </p:nvSpPr>
          <p:spPr>
            <a:xfrm>
              <a:off x="7161925" y="2576711"/>
              <a:ext cx="1087718" cy="785094"/>
            </a:xfrm>
            <a:prstGeom prst="flowChartMagneticDisk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Alice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" name="תרשים זרימה: דיסק מגנטי 11"/>
            <p:cNvSpPr/>
            <p:nvPr/>
          </p:nvSpPr>
          <p:spPr>
            <a:xfrm>
              <a:off x="7161925" y="4515563"/>
              <a:ext cx="1087718" cy="785094"/>
            </a:xfrm>
            <a:prstGeom prst="flowChartMagneticDisk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Charlie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תרשים זרימה: דיסק מגנטי 12"/>
            <p:cNvSpPr/>
            <p:nvPr/>
          </p:nvSpPr>
          <p:spPr>
            <a:xfrm>
              <a:off x="7161925" y="3546137"/>
              <a:ext cx="1087718" cy="785094"/>
            </a:xfrm>
            <a:prstGeom prst="flowChartMagneticDisk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Bob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תיבת טקסט 10"/>
            <p:cNvSpPr txBox="1"/>
            <p:nvPr/>
          </p:nvSpPr>
          <p:spPr>
            <a:xfrm>
              <a:off x="7102330" y="2136583"/>
              <a:ext cx="1206907" cy="2854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Queue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תיבת טקסט 11"/>
            <p:cNvSpPr txBox="1"/>
            <p:nvPr/>
          </p:nvSpPr>
          <p:spPr>
            <a:xfrm>
              <a:off x="9828780" y="2100896"/>
              <a:ext cx="1206907" cy="2854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Journal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תרשים זרימה: דיסק מגנטי 15"/>
            <p:cNvSpPr/>
            <p:nvPr/>
          </p:nvSpPr>
          <p:spPr>
            <a:xfrm>
              <a:off x="9888375" y="2505339"/>
              <a:ext cx="1087718" cy="785094"/>
            </a:xfrm>
            <a:prstGeom prst="flowChartMagneticDisk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Alice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" name="תרשים זרימה: דיסק מגנטי 16"/>
            <p:cNvSpPr/>
            <p:nvPr/>
          </p:nvSpPr>
          <p:spPr>
            <a:xfrm>
              <a:off x="9888375" y="3546137"/>
              <a:ext cx="1087718" cy="785094"/>
            </a:xfrm>
            <a:prstGeom prst="flowChartMagneticDisk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Bob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" name="תרשים זרימה: דיסק מגנטי 17"/>
            <p:cNvSpPr/>
            <p:nvPr/>
          </p:nvSpPr>
          <p:spPr>
            <a:xfrm>
              <a:off x="9888375" y="4515563"/>
              <a:ext cx="1087718" cy="785094"/>
            </a:xfrm>
            <a:prstGeom prst="flowChartMagneticDisk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Charlie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מלבן 18"/>
            <p:cNvSpPr/>
            <p:nvPr/>
          </p:nvSpPr>
          <p:spPr>
            <a:xfrm>
              <a:off x="1634532" y="4979530"/>
              <a:ext cx="1296064" cy="285489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snapshot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מלבן 19"/>
            <p:cNvSpPr/>
            <p:nvPr/>
          </p:nvSpPr>
          <p:spPr>
            <a:xfrm>
              <a:off x="1634532" y="5645671"/>
              <a:ext cx="1296064" cy="285489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operations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מלבן 20"/>
            <p:cNvSpPr/>
            <p:nvPr/>
          </p:nvSpPr>
          <p:spPr>
            <a:xfrm>
              <a:off x="1634532" y="4123063"/>
              <a:ext cx="1296064" cy="285489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operations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מלבן 21"/>
            <p:cNvSpPr/>
            <p:nvPr/>
          </p:nvSpPr>
          <p:spPr>
            <a:xfrm>
              <a:off x="1634532" y="3456922"/>
              <a:ext cx="1296064" cy="285489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snapshot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מלבן 22"/>
            <p:cNvSpPr/>
            <p:nvPr/>
          </p:nvSpPr>
          <p:spPr>
            <a:xfrm>
              <a:off x="1634532" y="2029478"/>
              <a:ext cx="1296064" cy="285489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snapshot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מלבן 23"/>
            <p:cNvSpPr/>
            <p:nvPr/>
          </p:nvSpPr>
          <p:spPr>
            <a:xfrm>
              <a:off x="1634532" y="2695619"/>
              <a:ext cx="1296064" cy="285489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operations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25" name="מחבר חץ ישר 24"/>
            <p:cNvCxnSpPr/>
            <p:nvPr/>
          </p:nvCxnSpPr>
          <p:spPr>
            <a:xfrm rot="10800000" flipH="1">
              <a:off x="4346083" y="2969212"/>
              <a:ext cx="2815959" cy="95163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6" name="מחבר חץ ישר 25"/>
            <p:cNvCxnSpPr/>
            <p:nvPr/>
          </p:nvCxnSpPr>
          <p:spPr>
            <a:xfrm>
              <a:off x="4330950" y="3920888"/>
              <a:ext cx="2830975" cy="98722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7" name="תיבת טקסט 23"/>
            <p:cNvSpPr txBox="1"/>
            <p:nvPr/>
          </p:nvSpPr>
          <p:spPr>
            <a:xfrm>
              <a:off x="5001623" y="3105931"/>
              <a:ext cx="1683663" cy="4402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Enc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(K(A), M1)</a:t>
              </a:r>
              <a:endPara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תיבת טקסט 24"/>
            <p:cNvSpPr txBox="1"/>
            <p:nvPr/>
          </p:nvSpPr>
          <p:spPr>
            <a:xfrm>
              <a:off x="5001623" y="4123063"/>
              <a:ext cx="1683663" cy="4402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Enc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(K(C), M1)</a:t>
              </a:r>
              <a:endPara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30" name="מחבר חץ ישר 29"/>
            <p:cNvCxnSpPr/>
            <p:nvPr/>
          </p:nvCxnSpPr>
          <p:spPr>
            <a:xfrm rot="10800000">
              <a:off x="4345966" y="2481455"/>
              <a:ext cx="2815959" cy="48780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1" name="מחבר חץ ישר 30"/>
            <p:cNvCxnSpPr/>
            <p:nvPr/>
          </p:nvCxnSpPr>
          <p:spPr>
            <a:xfrm flipH="1">
              <a:off x="4345966" y="4908110"/>
              <a:ext cx="2815959" cy="54737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2" name="מחבר מרפקי 31"/>
            <p:cNvCxnSpPr/>
            <p:nvPr/>
          </p:nvCxnSpPr>
          <p:spPr>
            <a:xfrm rot="16200000">
              <a:off x="6247820" y="1841909"/>
              <a:ext cx="725711" cy="7643116"/>
            </a:xfrm>
            <a:prstGeom prst="bentConnector3">
              <a:avLst>
                <a:gd name="adj1" fmla="val -4097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3" name="מחבר מרפקי 32"/>
            <p:cNvCxnSpPr/>
            <p:nvPr/>
          </p:nvCxnSpPr>
          <p:spPr>
            <a:xfrm rot="16200000" flipH="1">
              <a:off x="6313080" y="-1613556"/>
              <a:ext cx="594956" cy="7643116"/>
            </a:xfrm>
            <a:prstGeom prst="bentConnector3">
              <a:avLst>
                <a:gd name="adj1" fmla="val -49984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4" name="תיבת טקסט 30"/>
            <p:cNvSpPr txBox="1"/>
            <p:nvPr/>
          </p:nvSpPr>
          <p:spPr>
            <a:xfrm>
              <a:off x="5657163" y="1482291"/>
              <a:ext cx="1683663" cy="2854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Enc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Kp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(A),M1`)</a:t>
              </a:r>
              <a:endPara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תיבת טקסט 31"/>
            <p:cNvSpPr txBox="1"/>
            <p:nvPr/>
          </p:nvSpPr>
          <p:spPr>
            <a:xfrm>
              <a:off x="5776352" y="6240439"/>
              <a:ext cx="1683663" cy="2854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Enc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</a:t>
              </a:r>
              <a:r>
                <a:rPr lang="en-US" sz="12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Kp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(C),M1`)</a:t>
              </a:r>
              <a:endPara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6" name="תיבת טקסט 32"/>
            <p:cNvSpPr txBox="1"/>
            <p:nvPr/>
          </p:nvSpPr>
          <p:spPr>
            <a:xfrm>
              <a:off x="5299361" y="3754307"/>
              <a:ext cx="1683663" cy="2854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Enc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Kp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(B), M1)</a:t>
              </a:r>
              <a:endPara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37" name="מחבר חץ ישר 36"/>
            <p:cNvCxnSpPr/>
            <p:nvPr/>
          </p:nvCxnSpPr>
          <p:spPr>
            <a:xfrm rot="10800000">
              <a:off x="2282564" y="2314967"/>
              <a:ext cx="0" cy="38065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8" name="תיבת טקסט 34"/>
            <p:cNvSpPr txBox="1"/>
            <p:nvPr/>
          </p:nvSpPr>
          <p:spPr>
            <a:xfrm>
              <a:off x="1232034" y="2315029"/>
              <a:ext cx="1206907" cy="2854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transform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9" name="תיבת טקסט 35"/>
            <p:cNvSpPr txBox="1"/>
            <p:nvPr/>
          </p:nvSpPr>
          <p:spPr>
            <a:xfrm>
              <a:off x="1232034" y="3742474"/>
              <a:ext cx="1206907" cy="2854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transform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0" name="תיבת טקסט 36"/>
            <p:cNvSpPr txBox="1"/>
            <p:nvPr/>
          </p:nvSpPr>
          <p:spPr>
            <a:xfrm>
              <a:off x="1232034" y="5265081"/>
              <a:ext cx="1206907" cy="2854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transform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41" name="מחבר חץ ישר 40"/>
            <p:cNvCxnSpPr/>
            <p:nvPr/>
          </p:nvCxnSpPr>
          <p:spPr>
            <a:xfrm rot="10800000">
              <a:off x="2282564" y="3742411"/>
              <a:ext cx="0" cy="38065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2" name="מחבר חץ ישר 41"/>
            <p:cNvCxnSpPr/>
            <p:nvPr/>
          </p:nvCxnSpPr>
          <p:spPr>
            <a:xfrm rot="10800000">
              <a:off x="2282564" y="5265019"/>
              <a:ext cx="0" cy="38065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3" name="מחבר מעוקל 42"/>
            <p:cNvCxnSpPr/>
            <p:nvPr/>
          </p:nvCxnSpPr>
          <p:spPr>
            <a:xfrm rot="10800000" flipH="1">
              <a:off x="4346083" y="3546185"/>
              <a:ext cx="6086151" cy="374657"/>
            </a:xfrm>
            <a:prstGeom prst="curvedConnector4">
              <a:avLst>
                <a:gd name="adj1" fmla="val 45532"/>
                <a:gd name="adj2" fmla="val 17938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416471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Client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5293894"/>
          </a:xfrm>
        </p:spPr>
        <p:txBody>
          <a:bodyPr>
            <a:normAutofit/>
          </a:bodyPr>
          <a:lstStyle/>
          <a:p>
            <a:pPr lvl="0"/>
            <a:r>
              <a:rPr lang="en-US" u="none" strike="noStrike" dirty="0" smtClean="0">
                <a:effectLst/>
              </a:rPr>
              <a:t>Editing the document </a:t>
            </a:r>
          </a:p>
          <a:p>
            <a:pPr lvl="1"/>
            <a:r>
              <a:rPr lang="en-US" u="none" strike="noStrike" dirty="0" smtClean="0">
                <a:effectLst/>
              </a:rPr>
              <a:t>Sends a message to the server with the client’s operation - Insert / Delete, Version, Unique hash</a:t>
            </a:r>
          </a:p>
          <a:p>
            <a:pPr lvl="1"/>
            <a:r>
              <a:rPr lang="en-US" u="none" strike="noStrike" dirty="0" smtClean="0">
                <a:effectLst/>
              </a:rPr>
              <a:t>Messages are encrypted with signal protocol</a:t>
            </a:r>
          </a:p>
          <a:p>
            <a:pPr lvl="0"/>
            <a:r>
              <a:rPr lang="en-US" u="none" strike="noStrike" dirty="0" smtClean="0">
                <a:effectLst/>
              </a:rPr>
              <a:t>Login –</a:t>
            </a:r>
            <a:r>
              <a:rPr lang="en-US" dirty="0" smtClean="0"/>
              <a:t>PBKDF2</a:t>
            </a:r>
            <a:endParaRPr lang="en-US" u="none" strike="noStrike" dirty="0" smtClean="0">
              <a:effectLst/>
            </a:endParaRPr>
          </a:p>
          <a:p>
            <a:pPr lvl="1"/>
            <a:r>
              <a:rPr lang="en-US" u="none" strike="noStrike" dirty="0" smtClean="0">
                <a:effectLst/>
              </a:rPr>
              <a:t>Decrypt private key using the second half of the PBKDF2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etch the queue </a:t>
            </a:r>
            <a:r>
              <a:rPr lang="en-US" dirty="0"/>
              <a:t>and journal. </a:t>
            </a:r>
          </a:p>
          <a:p>
            <a:pPr lvl="0"/>
            <a:r>
              <a:rPr lang="en-US" u="none" strike="noStrike" dirty="0" smtClean="0">
                <a:effectLst/>
              </a:rPr>
              <a:t>New Member:</a:t>
            </a:r>
          </a:p>
          <a:p>
            <a:pPr lvl="1"/>
            <a:r>
              <a:rPr lang="en-US" u="none" strike="noStrike" dirty="0" smtClean="0">
                <a:effectLst/>
              </a:rPr>
              <a:t>Must be invited by someone from the group </a:t>
            </a:r>
          </a:p>
          <a:p>
            <a:pPr lvl="1"/>
            <a:r>
              <a:rPr lang="en-US" u="none" strike="noStrike" dirty="0" smtClean="0">
                <a:effectLst/>
              </a:rPr>
              <a:t>They exchange keys</a:t>
            </a:r>
          </a:p>
          <a:p>
            <a:r>
              <a:rPr lang="en-US" dirty="0" smtClean="0"/>
              <a:t>Transformation algorithm </a:t>
            </a:r>
            <a:endParaRPr lang="en-US" u="none" strike="noStrike" dirty="0" smtClean="0">
              <a:effectLst/>
            </a:endParaRPr>
          </a:p>
          <a:p>
            <a:pPr lvl="1"/>
            <a:endParaRPr lang="en-US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904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r>
              <a:rPr lang="he-IL" dirty="0" smtClean="0"/>
              <a:t> </a:t>
            </a:r>
            <a:r>
              <a:rPr lang="en-US" dirty="0" smtClean="0"/>
              <a:t>– The Server know nothing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Queue for each client - holds </a:t>
            </a:r>
            <a:r>
              <a:rPr lang="en-US" dirty="0"/>
              <a:t>the operations from other </a:t>
            </a:r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Encrypted by signal protocol  </a:t>
            </a:r>
          </a:p>
          <a:p>
            <a:r>
              <a:rPr lang="en-US" dirty="0" smtClean="0"/>
              <a:t>Journal – contain the client operations that was read, signed </a:t>
            </a:r>
            <a:r>
              <a:rPr lang="en-US" dirty="0"/>
              <a:t>out and </a:t>
            </a:r>
            <a:r>
              <a:rPr lang="en-US" dirty="0" smtClean="0"/>
              <a:t>signed back in again</a:t>
            </a:r>
          </a:p>
          <a:p>
            <a:pPr lvl="1"/>
            <a:r>
              <a:rPr lang="en-US" dirty="0"/>
              <a:t>encrypted with his </a:t>
            </a:r>
            <a:r>
              <a:rPr lang="en-US" dirty="0" smtClean="0"/>
              <a:t>secret half of PBKDF2 (AES-GCM)</a:t>
            </a:r>
          </a:p>
          <a:p>
            <a:r>
              <a:rPr lang="en-US" dirty="0" smtClean="0"/>
              <a:t>Key directory</a:t>
            </a:r>
          </a:p>
          <a:p>
            <a:pPr lvl="1"/>
            <a:r>
              <a:rPr lang="en-US" u="none" strike="noStrike" dirty="0" smtClean="0">
                <a:effectLst/>
              </a:rPr>
              <a:t>The client private key encrypted </a:t>
            </a:r>
            <a:r>
              <a:rPr lang="en-US" dirty="0"/>
              <a:t>his secret half of </a:t>
            </a:r>
            <a:r>
              <a:rPr lang="en-US" dirty="0" smtClean="0"/>
              <a:t>PBKDF2 </a:t>
            </a:r>
          </a:p>
          <a:p>
            <a:pPr lvl="1"/>
            <a:r>
              <a:rPr lang="en-US" u="none" strike="noStrike" dirty="0" smtClean="0">
                <a:effectLst/>
              </a:rPr>
              <a:t>Public keys of all clients</a:t>
            </a:r>
          </a:p>
          <a:p>
            <a:r>
              <a:rPr lang="en-US" dirty="0" smtClean="0"/>
              <a:t>What the server do know:</a:t>
            </a:r>
          </a:p>
          <a:p>
            <a:pPr lvl="1"/>
            <a:r>
              <a:rPr lang="en-US" dirty="0"/>
              <a:t>Who are the connected users</a:t>
            </a:r>
          </a:p>
          <a:p>
            <a:pPr lvl="1"/>
            <a:r>
              <a:rPr lang="en-US" dirty="0"/>
              <a:t>Timing and amount of messages that every user sends</a:t>
            </a:r>
          </a:p>
          <a:p>
            <a:pPr lvl="1"/>
            <a:r>
              <a:rPr lang="en-US" dirty="0"/>
              <a:t>Size of the messages </a:t>
            </a:r>
            <a:endParaRPr lang="en-US" dirty="0" smtClean="0"/>
          </a:p>
          <a:p>
            <a:r>
              <a:rPr lang="en-US" dirty="0" smtClean="0"/>
              <a:t>Malicious server – can only erase messages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u="none" strike="noStrike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3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1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52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7047</TotalTime>
  <Words>372</Words>
  <Application>Microsoft Office PowerPoint</Application>
  <PresentationFormat>מסך רחב</PresentationFormat>
  <Paragraphs>79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ערכת נושא Office</vt:lpstr>
      <vt:lpstr>Secure Collaborative Editing</vt:lpstr>
      <vt:lpstr>Motivation</vt:lpstr>
      <vt:lpstr>Signal protocol overview</vt:lpstr>
      <vt:lpstr>Operational transformation Algorithm</vt:lpstr>
      <vt:lpstr>Implementation </vt:lpstr>
      <vt:lpstr>Implementation - Client</vt:lpstr>
      <vt:lpstr>Implementation – The Server know nothing</vt:lpstr>
      <vt:lpstr>Demo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Collaborative Editing</dc:title>
  <dc:creator>Eyal</dc:creator>
  <cp:lastModifiedBy>Eyal</cp:lastModifiedBy>
  <cp:revision>98</cp:revision>
  <dcterms:created xsi:type="dcterms:W3CDTF">2017-01-28T19:03:50Z</dcterms:created>
  <dcterms:modified xsi:type="dcterms:W3CDTF">2017-03-04T17:07:18Z</dcterms:modified>
</cp:coreProperties>
</file>