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58fe38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58fe38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ad1b297d8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ad1b297d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ad1b297d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ad1b297d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ad1b297d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ad1b297d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ad1b297d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ad1b297d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ad1b297d8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ad1b297d8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ad1b297d8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ad1b297d8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ad1b297d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ad1b297d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ad1b297d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ad1b297d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_Q3cDz-0yAA"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Безпека життєдіяльності </a:t>
            </a:r>
            <a:endParaRPr/>
          </a:p>
          <a:p>
            <a:pPr indent="0" lvl="0" marL="0" rtl="0" algn="l">
              <a:spcBef>
                <a:spcPts val="0"/>
              </a:spcBef>
              <a:spcAft>
                <a:spcPts val="0"/>
              </a:spcAft>
              <a:buNone/>
            </a:pPr>
            <a:r>
              <a:rPr lang="ru"/>
              <a:t>на дорозі</a:t>
            </a:r>
            <a:endParaRPr/>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ru" sz="2400">
                <a:solidFill>
                  <a:srgbClr val="000000"/>
                </a:solidFill>
              </a:rPr>
              <a:t>Студентки 1 курсу фізико-математичного факультету</a:t>
            </a:r>
            <a:endParaRPr sz="2400">
              <a:solidFill>
                <a:srgbClr val="000000"/>
              </a:solidFill>
            </a:endParaRPr>
          </a:p>
          <a:p>
            <a:pPr indent="0" lvl="0" marL="0" rtl="0" algn="r">
              <a:spcBef>
                <a:spcPts val="0"/>
              </a:spcBef>
              <a:spcAft>
                <a:spcPts val="0"/>
              </a:spcAft>
              <a:buNone/>
            </a:pPr>
            <a:r>
              <a:t/>
            </a:r>
            <a:endParaRPr sz="2400">
              <a:solidFill>
                <a:srgbClr val="000000"/>
              </a:solidFill>
            </a:endParaRPr>
          </a:p>
          <a:p>
            <a:pPr indent="0" lvl="0" marL="0" rtl="0" algn="r">
              <a:spcBef>
                <a:spcPts val="0"/>
              </a:spcBef>
              <a:spcAft>
                <a:spcPts val="0"/>
              </a:spcAft>
              <a:buClr>
                <a:schemeClr val="dk1"/>
              </a:buClr>
              <a:buSzPts val="1100"/>
              <a:buFont typeface="Arial"/>
              <a:buNone/>
            </a:pPr>
            <a:r>
              <a:rPr lang="ru" sz="3000">
                <a:solidFill>
                  <a:srgbClr val="000000"/>
                </a:solidFill>
              </a:rPr>
              <a:t>Стенгач Юлії</a:t>
            </a:r>
            <a:endParaRPr sz="3000">
              <a:solidFill>
                <a:srgbClr val="000000"/>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rPr lang="ru"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2"/>
          <p:cNvSpPr/>
          <p:nvPr/>
        </p:nvSpPr>
        <p:spPr>
          <a:xfrm>
            <a:off x="2563371" y="1962350"/>
            <a:ext cx="3828705" cy="1218802"/>
          </a:xfrm>
          <a:prstGeom prst="rect">
            <a:avLst/>
          </a:prstGeom>
        </p:spPr>
        <p:txBody>
          <a:bodyPr>
            <a:prstTxWarp prst="textPlain"/>
          </a:bodyPr>
          <a:lstStyle/>
          <a:p>
            <a:pPr lvl="0" algn="ctr"/>
            <a:r>
              <a:rPr b="0" i="0">
                <a:ln>
                  <a:noFill/>
                </a:ln>
                <a:solidFill>
                  <a:srgbClr val="93C47D"/>
                </a:solidFill>
                <a:latin typeface="Arial"/>
              </a:rPr>
              <a:t>Конец</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622025" y="1391450"/>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ru" sz="1400">
                <a:solidFill>
                  <a:srgbClr val="000000"/>
                </a:solidFill>
              </a:rPr>
              <a:t>Проблема захисту людини від небезпеки у різних умовах її перебування виникла одночасно з появою на Землі наших далеких пращурів. </a:t>
            </a:r>
            <a:endParaRPr sz="1400">
              <a:solidFill>
                <a:srgbClr val="000000"/>
              </a:solidFill>
            </a:endParaRPr>
          </a:p>
          <a:p>
            <a:pPr indent="0" lvl="0" marL="0" rtl="0" algn="l">
              <a:lnSpc>
                <a:spcPct val="115000"/>
              </a:lnSpc>
              <a:spcBef>
                <a:spcPts val="1200"/>
              </a:spcBef>
              <a:spcAft>
                <a:spcPts val="0"/>
              </a:spcAft>
              <a:buNone/>
            </a:pPr>
            <a:r>
              <a:rPr lang="ru" sz="1400">
                <a:solidFill>
                  <a:srgbClr val="000000"/>
                </a:solidFill>
              </a:rPr>
              <a:t>Статистичні дані свідчать про те, що більше всього людей гине, стає інвалідами та хворими від безпосередньої небезпеки природного, техногенного, антропогенного, біологічного, соціального походження. Так, щорічно в Україні виникає понад 50 тис. пожеж, під час яких гинуть сотні людей. Ще вищий показник гибелі від дорожньо-транспортних аварій.</a:t>
            </a:r>
            <a:endParaRPr sz="1400">
              <a:solidFill>
                <a:srgbClr val="000000"/>
              </a:solidFill>
            </a:endParaRPr>
          </a:p>
          <a:p>
            <a:pPr indent="0" lvl="0" marL="0" rtl="0" algn="l">
              <a:lnSpc>
                <a:spcPct val="115000"/>
              </a:lnSpc>
              <a:spcBef>
                <a:spcPts val="1200"/>
              </a:spcBef>
              <a:spcAft>
                <a:spcPts val="0"/>
              </a:spcAft>
              <a:buNone/>
            </a:pPr>
            <a:r>
              <a:rPr lang="ru" sz="1400">
                <a:solidFill>
                  <a:srgbClr val="000000"/>
                </a:solidFill>
              </a:rPr>
              <a:t>В останні роки на дорогах України щорічно відбуваються десятки тисяч автомобільних аварій та катастроф. На автомобільному транспорті лише за рік виникає близько 40 тисяч дорожньо-транспортних подій, гине більше 6000 осіб, травмується більше 42 тисяч осіб.</a:t>
            </a:r>
            <a:endParaRPr sz="1400">
              <a:solidFill>
                <a:srgbClr val="000000"/>
              </a:solidFill>
            </a:endParaRPr>
          </a:p>
          <a:p>
            <a:pPr indent="0" lvl="0" marL="0" rtl="0" algn="l">
              <a:spcBef>
                <a:spcPts val="1200"/>
              </a:spcBef>
              <a:spcAft>
                <a:spcPts val="1600"/>
              </a:spcAft>
              <a:buNone/>
            </a:pPr>
            <a:r>
              <a:t/>
            </a:r>
            <a:endParaRPr/>
          </a:p>
        </p:txBody>
      </p:sp>
      <p:sp>
        <p:nvSpPr>
          <p:cNvPr id="93" name="Google Shape;93;p14"/>
          <p:cNvSpPr txBox="1"/>
          <p:nvPr/>
        </p:nvSpPr>
        <p:spPr>
          <a:xfrm>
            <a:off x="8138300" y="4310850"/>
            <a:ext cx="4143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2</a:t>
            </a:r>
            <a:endParaRPr sz="2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86500" y="581125"/>
            <a:ext cx="7688700" cy="535200"/>
          </a:xfrm>
          <a:prstGeom prst="rect">
            <a:avLst/>
          </a:prstGeom>
          <a:noFill/>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ru" sz="1400">
                <a:solidFill>
                  <a:srgbClr val="000000"/>
                </a:solidFill>
                <a:latin typeface="Arial"/>
                <a:ea typeface="Arial"/>
                <a:cs typeface="Arial"/>
                <a:sym typeface="Arial"/>
              </a:rPr>
              <a:t>5 правил, які має запам’ятати дитина</a:t>
            </a:r>
            <a:endParaRPr sz="1400">
              <a:solidFill>
                <a:srgbClr val="000000"/>
              </a:solidFill>
              <a:latin typeface="Arial"/>
              <a:ea typeface="Arial"/>
              <a:cs typeface="Arial"/>
              <a:sym typeface="Arial"/>
            </a:endParaRPr>
          </a:p>
          <a:p>
            <a:pPr indent="0" lvl="0" marL="0" rtl="0" algn="l">
              <a:spcBef>
                <a:spcPts val="200"/>
              </a:spcBef>
              <a:spcAft>
                <a:spcPts val="0"/>
              </a:spcAft>
              <a:buNone/>
            </a:pPr>
            <a:r>
              <a:t/>
            </a:r>
            <a:endParaRPr/>
          </a:p>
        </p:txBody>
      </p:sp>
      <p:sp>
        <p:nvSpPr>
          <p:cNvPr id="99" name="Google Shape;99;p15"/>
          <p:cNvSpPr txBox="1"/>
          <p:nvPr>
            <p:ph idx="1" type="body"/>
          </p:nvPr>
        </p:nvSpPr>
        <p:spPr>
          <a:xfrm>
            <a:off x="729450" y="1116325"/>
            <a:ext cx="7823700" cy="3223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ru" sz="1100">
                <a:solidFill>
                  <a:srgbClr val="000000"/>
                </a:solidFill>
                <a:latin typeface="Arial"/>
                <a:ea typeface="Arial"/>
                <a:cs typeface="Arial"/>
                <a:sym typeface="Arial"/>
              </a:rPr>
              <a:t>1. Знай свій колір</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Доп</a:t>
            </a:r>
            <a:r>
              <a:rPr lang="ru" sz="1100">
                <a:solidFill>
                  <a:srgbClr val="000000"/>
                </a:solidFill>
                <a:latin typeface="Arial"/>
                <a:ea typeface="Arial"/>
                <a:cs typeface="Arial"/>
                <a:sym typeface="Arial"/>
              </a:rPr>
              <a:t>о</a:t>
            </a:r>
            <a:r>
              <a:rPr lang="ru" sz="1100">
                <a:solidFill>
                  <a:srgbClr val="000000"/>
                </a:solidFill>
                <a:latin typeface="Arial"/>
                <a:ea typeface="Arial"/>
                <a:cs typeface="Arial"/>
                <a:sym typeface="Arial"/>
              </a:rPr>
              <a:t>можіть дитині дізнатися про світлофори та основні дорожні знаки, а також про те, на що вони вказують.Іноді замість силуету людини на пішохідному переході використовується символ руки. Розкажіть своєму малюкові про це теж. Якщо для пішоходів є інші символи, ви повинні зробити так, щоби діти про них знали.</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ru" sz="1100">
                <a:solidFill>
                  <a:srgbClr val="000000"/>
                </a:solidFill>
                <a:latin typeface="Arial"/>
                <a:ea typeface="Arial"/>
                <a:cs typeface="Arial"/>
                <a:sym typeface="Arial"/>
              </a:rPr>
              <a:t>2. Зупинись. Подивись. Переходь</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Малюки зазвичай неуважні, тому привчайте їх завжди зупинятися біля проїжджої частини.</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ru" sz="1100">
                <a:solidFill>
                  <a:srgbClr val="000000"/>
                </a:solidFill>
                <a:latin typeface="Arial"/>
                <a:ea typeface="Arial"/>
                <a:cs typeface="Arial"/>
                <a:sym typeface="Arial"/>
              </a:rPr>
              <a:t>3. Будь уважним — слухай</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Поясніть дітям, що вони не завжди можуть побачити автомобіль, адже він може бути за поворотом. Тому вони повинні прислухатися та бути уважними, щоб завчасно зреагувати на наближення транспортного засобу.</a:t>
            </a:r>
            <a:endParaRPr sz="1100">
              <a:solidFill>
                <a:srgbClr val="000000"/>
              </a:solidFill>
              <a:latin typeface="Arial"/>
              <a:ea typeface="Arial"/>
              <a:cs typeface="Arial"/>
              <a:sym typeface="Arial"/>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just">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100" name="Google Shape;100;p15"/>
          <p:cNvSpPr txBox="1"/>
          <p:nvPr/>
        </p:nvSpPr>
        <p:spPr>
          <a:xfrm>
            <a:off x="8163750" y="4224425"/>
            <a:ext cx="3894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3</a:t>
            </a:r>
            <a:endParaRPr sz="2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7650" y="1685050"/>
            <a:ext cx="7688700" cy="2261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ru" sz="1100">
                <a:solidFill>
                  <a:srgbClr val="000000"/>
                </a:solidFill>
                <a:latin typeface="Arial"/>
                <a:ea typeface="Arial"/>
                <a:cs typeface="Arial"/>
                <a:sym typeface="Arial"/>
              </a:rPr>
              <a:t>4. Не бігай через дорогу</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Здебільшого діти нетерплячі, вони можуть перебігати через вулицю, щоб дістатися до іншої сторони. Вони також можуть бігати дорогою під час гри. Поясніть дитині, що бігати на проїжджій частині неприпустимо, і, залежно від її віку, розкажіть про можливі наслідки порушення цього правила.</a:t>
            </a:r>
            <a:endParaRPr sz="1100">
              <a:solidFill>
                <a:srgbClr val="000000"/>
              </a:solidFill>
              <a:latin typeface="Arial"/>
              <a:ea typeface="Arial"/>
              <a:cs typeface="Arial"/>
              <a:sym typeface="Arial"/>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ru" sz="1100">
                <a:solidFill>
                  <a:srgbClr val="000000"/>
                </a:solidFill>
                <a:latin typeface="Arial"/>
                <a:ea typeface="Arial"/>
                <a:cs typeface="Arial"/>
                <a:sym typeface="Arial"/>
              </a:rPr>
              <a:t>5. Завжди ходи по тротуарах</a:t>
            </a:r>
            <a:endParaRPr b="1" sz="1100">
              <a:solidFill>
                <a:srgbClr val="000000"/>
              </a:solidFill>
              <a:latin typeface="Arial"/>
              <a:ea typeface="Arial"/>
              <a:cs typeface="Arial"/>
              <a:sym typeface="Arial"/>
            </a:endParaRPr>
          </a:p>
          <a:p>
            <a:pPr indent="0" lvl="0" marL="0" rtl="0" algn="l">
              <a:spcBef>
                <a:spcPts val="1200"/>
              </a:spcBef>
              <a:spcAft>
                <a:spcPts val="1600"/>
              </a:spcAft>
              <a:buNone/>
            </a:pPr>
            <a:r>
              <a:rPr lang="ru" sz="1100">
                <a:solidFill>
                  <a:srgbClr val="000000"/>
                </a:solidFill>
                <a:latin typeface="Arial"/>
                <a:ea typeface="Arial"/>
                <a:cs typeface="Arial"/>
                <a:sym typeface="Arial"/>
              </a:rPr>
              <a:t>Навчіть своїх дітей рухатися лише по тротуарах, тримаючись правого боку, щоб не заважати зустрічним пішоходам. Будьте прикладом для них.</a:t>
            </a:r>
            <a:endParaRPr/>
          </a:p>
        </p:txBody>
      </p:sp>
      <p:sp>
        <p:nvSpPr>
          <p:cNvPr id="106" name="Google Shape;106;p16"/>
          <p:cNvSpPr txBox="1"/>
          <p:nvPr/>
        </p:nvSpPr>
        <p:spPr>
          <a:xfrm>
            <a:off x="8138275" y="4284000"/>
            <a:ext cx="5910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4</a:t>
            </a:r>
            <a:endParaRPr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43275" y="595425"/>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ru" sz="1400">
                <a:solidFill>
                  <a:srgbClr val="000000"/>
                </a:solidFill>
                <a:latin typeface="Arial"/>
                <a:ea typeface="Arial"/>
                <a:cs typeface="Arial"/>
                <a:sym typeface="Arial"/>
              </a:rPr>
              <a:t>5 методів, які допоможуть привчити дитину до правильного поводження на дорозі</a:t>
            </a:r>
            <a:endParaRPr sz="1400">
              <a:solidFill>
                <a:srgbClr val="000000"/>
              </a:solidFill>
              <a:latin typeface="Arial"/>
              <a:ea typeface="Arial"/>
              <a:cs typeface="Arial"/>
              <a:sym typeface="Arial"/>
            </a:endParaRPr>
          </a:p>
          <a:p>
            <a:pPr indent="0" lvl="0" marL="0" rtl="0" algn="l">
              <a:spcBef>
                <a:spcPts val="200"/>
              </a:spcBef>
              <a:spcAft>
                <a:spcPts val="0"/>
              </a:spcAft>
              <a:buNone/>
            </a:pPr>
            <a:r>
              <a:t/>
            </a:r>
            <a:endParaRPr/>
          </a:p>
        </p:txBody>
      </p:sp>
      <p:sp>
        <p:nvSpPr>
          <p:cNvPr id="112" name="Google Shape;112;p17"/>
          <p:cNvSpPr txBox="1"/>
          <p:nvPr>
            <p:ph idx="1" type="body"/>
          </p:nvPr>
        </p:nvSpPr>
        <p:spPr>
          <a:xfrm>
            <a:off x="727650" y="1197125"/>
            <a:ext cx="7688700" cy="2892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ru" sz="1100">
                <a:solidFill>
                  <a:srgbClr val="000000"/>
                </a:solidFill>
                <a:latin typeface="Arial"/>
                <a:ea typeface="Arial"/>
                <a:cs typeface="Arial"/>
                <a:sym typeface="Arial"/>
              </a:rPr>
              <a:t>1. Власний приклад</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Маленькі діти завжди повторюють за дорослими, то використайте це на користь, нехай діти вчаться у вас тільки хорошим манерам.</a:t>
            </a:r>
            <a:endParaRPr sz="1100">
              <a:solidFill>
                <a:srgbClr val="000000"/>
              </a:solidFill>
              <a:latin typeface="Arial"/>
              <a:ea typeface="Arial"/>
              <a:cs typeface="Arial"/>
              <a:sym typeface="Arial"/>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ru" sz="1100">
                <a:solidFill>
                  <a:srgbClr val="000000"/>
                </a:solidFill>
                <a:latin typeface="Arial"/>
                <a:ea typeface="Arial"/>
                <a:cs typeface="Arial"/>
                <a:sym typeface="Arial"/>
              </a:rPr>
              <a:t>2. Розмови</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Звичайна прогулянка може з легкістю перетворитись у захопливий урок про безпечне поводження на дорозі. Розкажіть малюку, що тротуар - для пішоходів, а дорога - для машин, про світлофор і його роль у дорожньому русі.</a:t>
            </a:r>
            <a:endParaRPr sz="1100">
              <a:solidFill>
                <a:srgbClr val="000000"/>
              </a:solidFill>
              <a:latin typeface="Arial"/>
              <a:ea typeface="Arial"/>
              <a:cs typeface="Arial"/>
              <a:sym typeface="Arial"/>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ru" sz="1100">
                <a:solidFill>
                  <a:srgbClr val="000000"/>
                </a:solidFill>
                <a:latin typeface="Arial"/>
                <a:ea typeface="Arial"/>
                <a:cs typeface="Arial"/>
                <a:sym typeface="Arial"/>
              </a:rPr>
              <a:t>3. Творчість</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Повчальні мультики, книжки, мобільні додатки — усе підходить для вивчення правил дорожнього руху. Намалюйте та розфарбуйте дорожні знаки або плакати, щоб допомогти дітям краще їх запам’ятати.</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113" name="Google Shape;113;p17"/>
          <p:cNvSpPr txBox="1"/>
          <p:nvPr/>
        </p:nvSpPr>
        <p:spPr>
          <a:xfrm>
            <a:off x="7963700" y="4472025"/>
            <a:ext cx="5103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5</a:t>
            </a:r>
            <a:endParaRPr sz="2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727650" y="1692200"/>
            <a:ext cx="7688700" cy="2261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ru" sz="1100">
                <a:solidFill>
                  <a:srgbClr val="000000"/>
                </a:solidFill>
                <a:latin typeface="Arial"/>
                <a:ea typeface="Arial"/>
                <a:cs typeface="Arial"/>
                <a:sym typeface="Arial"/>
              </a:rPr>
              <a:t>4. Гра</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Ніхто не любить зубрити нудні правила, а от гратися подобається всім. Гра — це один із найкращих способів навчити дітей тому, що важливо. Ось кілька ідей, на які ви можете покластися, щоби допомогти вашій дитині дізнатися про безпеку дорожнього руху.</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ru" sz="1100">
                <a:solidFill>
                  <a:srgbClr val="000000"/>
                </a:solidFill>
                <a:latin typeface="Arial"/>
                <a:ea typeface="Arial"/>
                <a:cs typeface="Arial"/>
                <a:sym typeface="Arial"/>
              </a:rPr>
              <a:t>5. Перевірка</a:t>
            </a:r>
            <a:endParaRPr b="1" sz="1100">
              <a:solidFill>
                <a:srgbClr val="000000"/>
              </a:solidFill>
              <a:latin typeface="Arial"/>
              <a:ea typeface="Arial"/>
              <a:cs typeface="Arial"/>
              <a:sym typeface="Arial"/>
            </a:endParaRPr>
          </a:p>
          <a:p>
            <a:pPr indent="0" lvl="0" marL="0" rtl="0" algn="just">
              <a:spcBef>
                <a:spcPts val="1200"/>
              </a:spcBef>
              <a:spcAft>
                <a:spcPts val="0"/>
              </a:spcAft>
              <a:buNone/>
            </a:pPr>
            <a:r>
              <a:rPr lang="ru" sz="1100">
                <a:solidFill>
                  <a:srgbClr val="000000"/>
                </a:solidFill>
                <a:latin typeface="Arial"/>
                <a:ea typeface="Arial"/>
                <a:cs typeface="Arial"/>
                <a:sym typeface="Arial"/>
              </a:rPr>
              <a:t>Проведіть дискусію — дайте вашій дитині сценарій і запитайте її, що треба робити. Наприклад: «Ви граєте, і ваш м’яч котиться на середину дороги. Що б ти зробила?» Або ви можете запитати: «Ти спізнюєшся до школи, тому тобі слід бігти за шкільним автобусом, правильно?» І подивіться, що вони говорять. Обов’язково розкажіть, якими мають бути правильні дії, та якщо відповідь малюка була хибною, дайте обґрунтовані роз’яснення.</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119" name="Google Shape;119;p18"/>
          <p:cNvSpPr txBox="1"/>
          <p:nvPr/>
        </p:nvSpPr>
        <p:spPr>
          <a:xfrm>
            <a:off x="7838850" y="4243725"/>
            <a:ext cx="5775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6</a:t>
            </a:r>
            <a:endParaRPr sz="2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ru" sz="1400">
                <a:solidFill>
                  <a:srgbClr val="000000"/>
                </a:solidFill>
                <a:latin typeface="Arial"/>
                <a:ea typeface="Arial"/>
                <a:cs typeface="Arial"/>
                <a:sym typeface="Arial"/>
              </a:rPr>
              <a:t>Якщо дитина неуважна або розсіяна, використовуйте «правило п’яти»:</a:t>
            </a:r>
            <a:endParaRPr sz="1400"/>
          </a:p>
        </p:txBody>
      </p:sp>
      <p:sp>
        <p:nvSpPr>
          <p:cNvPr id="125" name="Google Shape;125;p19"/>
          <p:cNvSpPr txBox="1"/>
          <p:nvPr>
            <p:ph idx="1" type="body"/>
          </p:nvPr>
        </p:nvSpPr>
        <p:spPr>
          <a:xfrm>
            <a:off x="676675" y="1686325"/>
            <a:ext cx="7369200" cy="1321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t/>
            </a:r>
            <a:endParaRPr b="1" sz="1200">
              <a:solidFill>
                <a:srgbClr val="000000"/>
              </a:solidFill>
              <a:latin typeface="Arial"/>
              <a:ea typeface="Arial"/>
              <a:cs typeface="Arial"/>
              <a:sym typeface="Arial"/>
            </a:endParaRPr>
          </a:p>
          <a:p>
            <a:pPr indent="-304800" lvl="0" marL="457200" rtl="0" algn="just">
              <a:spcBef>
                <a:spcPts val="1200"/>
              </a:spcBef>
              <a:spcAft>
                <a:spcPts val="0"/>
              </a:spcAft>
              <a:buClr>
                <a:srgbClr val="000000"/>
              </a:buClr>
              <a:buSzPts val="1200"/>
              <a:buFont typeface="Arial"/>
              <a:buAutoNum type="arabicPeriod"/>
            </a:pPr>
            <a:r>
              <a:rPr lang="ru" sz="1200">
                <a:solidFill>
                  <a:srgbClr val="000000"/>
                </a:solidFill>
                <a:latin typeface="Arial"/>
                <a:ea typeface="Arial"/>
                <a:cs typeface="Arial"/>
                <a:sym typeface="Arial"/>
              </a:rPr>
              <a:t>Зоровий контакт — дивіться в очі, пояснюючи правила.</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ru" sz="1200">
                <a:solidFill>
                  <a:srgbClr val="000000"/>
                </a:solidFill>
                <a:latin typeface="Arial"/>
                <a:ea typeface="Arial"/>
                <a:cs typeface="Arial"/>
                <a:sym typeface="Arial"/>
              </a:rPr>
              <a:t>Позитивне мислення — робіть акцент на тому, що дозволяєте.</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ru" sz="1200">
                <a:solidFill>
                  <a:srgbClr val="000000"/>
                </a:solidFill>
                <a:latin typeface="Arial"/>
                <a:ea typeface="Arial"/>
                <a:cs typeface="Arial"/>
                <a:sym typeface="Arial"/>
              </a:rPr>
              <a:t>Стислість — використовуйте менше слів.</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ru" sz="1200">
                <a:solidFill>
                  <a:srgbClr val="000000"/>
                </a:solidFill>
                <a:latin typeface="Arial"/>
                <a:ea typeface="Arial"/>
                <a:cs typeface="Arial"/>
                <a:sym typeface="Arial"/>
              </a:rPr>
              <a:t>Наочність — показуйте на прикладі.</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ru" sz="1200">
                <a:solidFill>
                  <a:srgbClr val="000000"/>
                </a:solidFill>
                <a:latin typeface="Arial"/>
                <a:ea typeface="Arial"/>
                <a:cs typeface="Arial"/>
                <a:sym typeface="Arial"/>
              </a:rPr>
              <a:t>Схвалення — завжди хваліть за уважність.</a:t>
            </a:r>
            <a:endParaRPr sz="12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126" name="Google Shape;126;p19"/>
          <p:cNvSpPr txBox="1"/>
          <p:nvPr/>
        </p:nvSpPr>
        <p:spPr>
          <a:xfrm>
            <a:off x="7748825" y="4015425"/>
            <a:ext cx="5640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7</a:t>
            </a:r>
            <a:endParaRPr sz="24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447750" y="44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2" name="Google Shape;132;p20"/>
          <p:cNvSpPr/>
          <p:nvPr/>
        </p:nvSpPr>
        <p:spPr>
          <a:xfrm>
            <a:off x="7185600" y="912975"/>
            <a:ext cx="1059900" cy="988200"/>
          </a:xfrm>
          <a:prstGeom prst="sun">
            <a:avLst>
              <a:gd fmla="val 25000"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D966"/>
              </a:highlight>
            </a:endParaRPr>
          </a:p>
        </p:txBody>
      </p:sp>
      <p:sp>
        <p:nvSpPr>
          <p:cNvPr id="133" name="Google Shape;133;p20"/>
          <p:cNvSpPr/>
          <p:nvPr/>
        </p:nvSpPr>
        <p:spPr>
          <a:xfrm>
            <a:off x="2137425" y="769750"/>
            <a:ext cx="1396200" cy="17328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6047075" y="2120700"/>
            <a:ext cx="1002600" cy="902100"/>
          </a:xfrm>
          <a:prstGeom prst="ellipseRibbon">
            <a:avLst>
              <a:gd fmla="val 25000" name="adj1"/>
              <a:gd fmla="val 50000" name="adj2"/>
              <a:gd fmla="val 12500" name="adj3"/>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175450" y="1392725"/>
            <a:ext cx="794700" cy="1525200"/>
          </a:xfrm>
          <a:prstGeom prst="moon">
            <a:avLst>
              <a:gd fmla="val 50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4765325" y="3619650"/>
            <a:ext cx="837775" cy="1267425"/>
          </a:xfrm>
          <a:prstGeom prst="flowChartCollat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8002500" y="4351125"/>
            <a:ext cx="684900" cy="6579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  8</a:t>
            </a:r>
            <a:endParaRPr sz="24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Всеукраїнська акція &quot;Увага! Діти на дорозі!&quot; Бесіда: &quot;Безпека на дорозі - безпека життя&quot;." id="142" name="Google Shape;142;p21" title="Безпека на дорозі - безпека життя.">
            <a:hlinkClick r:id="rId3"/>
          </p:cNvPr>
          <p:cNvPicPr preferRelativeResize="0"/>
          <p:nvPr/>
        </p:nvPicPr>
        <p:blipFill>
          <a:blip r:embed="rId4">
            <a:alphaModFix/>
          </a:blip>
          <a:stretch>
            <a:fillRect/>
          </a:stretch>
        </p:blipFill>
        <p:spPr>
          <a:xfrm>
            <a:off x="798400" y="141650"/>
            <a:ext cx="7124725" cy="4860200"/>
          </a:xfrm>
          <a:prstGeom prst="rect">
            <a:avLst/>
          </a:prstGeom>
          <a:noFill/>
          <a:ln>
            <a:noFill/>
          </a:ln>
        </p:spPr>
      </p:pic>
      <p:sp>
        <p:nvSpPr>
          <p:cNvPr id="143" name="Google Shape;143;p21"/>
          <p:cNvSpPr txBox="1"/>
          <p:nvPr/>
        </p:nvSpPr>
        <p:spPr>
          <a:xfrm>
            <a:off x="8299425" y="4243725"/>
            <a:ext cx="5640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Lato"/>
                <a:ea typeface="Lato"/>
                <a:cs typeface="Lato"/>
                <a:sym typeface="Lato"/>
              </a:rPr>
              <a:t>9</a:t>
            </a:r>
            <a:endParaRPr sz="24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