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Garamon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Garamond-bold.fntdata"/><Relationship Id="rId10" Type="http://schemas.openxmlformats.org/officeDocument/2006/relationships/slide" Target="slides/slide4.xml"/><Relationship Id="rId32" Type="http://schemas.openxmlformats.org/officeDocument/2006/relationships/font" Target="fonts/Garamond-regular.fntdata"/><Relationship Id="rId13" Type="http://schemas.openxmlformats.org/officeDocument/2006/relationships/slide" Target="slides/slide7.xml"/><Relationship Id="rId35" Type="http://schemas.openxmlformats.org/officeDocument/2006/relationships/font" Target="fonts/Garamond-boldItalic.fntdata"/><Relationship Id="rId12" Type="http://schemas.openxmlformats.org/officeDocument/2006/relationships/slide" Target="slides/slide6.xml"/><Relationship Id="rId34" Type="http://schemas.openxmlformats.org/officeDocument/2006/relationships/font" Target="fonts/Garamon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60c3b13169_2_13: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5" name="Google Shape;65;g60c3b13169_2_13: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1905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(30s.)</a:t>
            </a:r>
            <a:endParaRPr sz="1300"/>
          </a:p>
          <a:p>
            <a:pPr indent="-190500" lvl="0" marL="215900" rtl="0" algn="l">
              <a:lnSpc>
                <a:spcPct val="100000"/>
              </a:lnSpc>
              <a:spcBef>
                <a:spcPts val="400"/>
              </a:spcBef>
              <a:spcAft>
                <a:spcPts val="0"/>
              </a:spcAft>
              <a:buSzPts val="1700"/>
              <a:buFont typeface="Calibri"/>
              <a:buNone/>
            </a:pPr>
            <a:r>
              <a:rPr lang="en" sz="1300">
                <a:latin typeface="Calibri"/>
                <a:ea typeface="Calibri"/>
                <a:cs typeface="Calibri"/>
                <a:sym typeface="Calibri"/>
              </a:rPr>
              <a:t>3 parts:</a:t>
            </a:r>
            <a:endParaRPr sz="1300"/>
          </a:p>
          <a:p>
            <a:pPr indent="-196850" lvl="0" marL="215900" rtl="0" algn="l">
              <a:lnSpc>
                <a:spcPct val="100000"/>
              </a:lnSpc>
              <a:spcBef>
                <a:spcPts val="400"/>
              </a:spcBef>
              <a:spcAft>
                <a:spcPts val="0"/>
              </a:spcAft>
              <a:buClr>
                <a:srgbClr val="000000"/>
              </a:buClr>
              <a:buSzPts val="1700"/>
              <a:buFont typeface="Garamond"/>
              <a:buAutoNum type="arabicPeriod"/>
            </a:pPr>
            <a:r>
              <a:rPr b="1" lang="en" sz="1300">
                <a:latin typeface="Garamond"/>
                <a:ea typeface="Garamond"/>
                <a:cs typeface="Garamond"/>
                <a:sym typeface="Garamond"/>
              </a:rPr>
              <a:t>Introduction (non-Python part) &amp; Why to do it?/Motivation </a:t>
            </a:r>
            <a:r>
              <a:rPr lang="en" sz="1300">
                <a:latin typeface="Garamond"/>
                <a:ea typeface="Garamond"/>
                <a:cs typeface="Garamond"/>
                <a:sym typeface="Garamond"/>
              </a:rPr>
              <a:t>(7-10 min.)</a:t>
            </a:r>
            <a:endParaRPr sz="1300"/>
          </a:p>
          <a:p>
            <a:pPr indent="-196850" lvl="0" marL="215900" rtl="0" algn="l">
              <a:lnSpc>
                <a:spcPct val="100000"/>
              </a:lnSpc>
              <a:spcBef>
                <a:spcPts val="400"/>
              </a:spcBef>
              <a:spcAft>
                <a:spcPts val="0"/>
              </a:spcAft>
              <a:buClr>
                <a:srgbClr val="000000"/>
              </a:buClr>
              <a:buSzPts val="1700"/>
              <a:buFont typeface="Garamond"/>
              <a:buAutoNum type="arabicPeriod"/>
            </a:pPr>
            <a:r>
              <a:rPr b="1" lang="en" sz="1300">
                <a:latin typeface="Garamond"/>
                <a:ea typeface="Garamond"/>
                <a:cs typeface="Garamond"/>
                <a:sym typeface="Garamond"/>
              </a:rPr>
              <a:t>Main (Python part) &amp; How to do it? </a:t>
            </a:r>
            <a:r>
              <a:rPr lang="en" sz="1300">
                <a:latin typeface="Garamond"/>
                <a:ea typeface="Garamond"/>
                <a:cs typeface="Garamond"/>
                <a:sym typeface="Garamond"/>
              </a:rPr>
              <a:t>(17-20 min.)</a:t>
            </a:r>
            <a:endParaRPr sz="1300"/>
          </a:p>
          <a:p>
            <a:pPr indent="-196850" lvl="0" marL="215900" rtl="0" algn="l">
              <a:lnSpc>
                <a:spcPct val="100000"/>
              </a:lnSpc>
              <a:spcBef>
                <a:spcPts val="400"/>
              </a:spcBef>
              <a:spcAft>
                <a:spcPts val="0"/>
              </a:spcAft>
              <a:buClr>
                <a:srgbClr val="000000"/>
              </a:buClr>
              <a:buSzPts val="1700"/>
              <a:buFont typeface="Garamond"/>
              <a:buAutoNum type="arabicPeriod"/>
            </a:pPr>
            <a:r>
              <a:rPr b="1" lang="en" sz="1300">
                <a:latin typeface="Garamond"/>
                <a:ea typeface="Garamond"/>
                <a:cs typeface="Garamond"/>
                <a:sym typeface="Garamond"/>
              </a:rPr>
              <a:t>Conclusion (the end of talk +vision), Potential &amp; Results </a:t>
            </a:r>
            <a:r>
              <a:rPr lang="en" sz="1300">
                <a:latin typeface="Garamond"/>
                <a:ea typeface="Garamond"/>
                <a:cs typeface="Garamond"/>
                <a:sym typeface="Garamond"/>
              </a:rPr>
              <a:t>(7-10 min.)</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0c3b13169_2_83: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3" name="Google Shape;163;g60c3b13169_2_83: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2032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0c3b13169_2_92: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3" name="Google Shape;173;g60c3b13169_2_92: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2032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(1-2min.)</a:t>
            </a:r>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SLIDES_API160875264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SLIDES_API160875264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0c3b13169_2_98: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0" name="Google Shape;190;g60c3b13169_2_98: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1905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PyData Bratislava, R &lt;- Slovakia, skczTUG </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Open Data (only the 1</a:t>
            </a:r>
            <a:r>
              <a:rPr baseline="30000" lang="en" sz="1400">
                <a:latin typeface="Garamond"/>
                <a:ea typeface="Garamond"/>
                <a:cs typeface="Garamond"/>
                <a:sym typeface="Garamond"/>
              </a:rPr>
              <a:t>st</a:t>
            </a:r>
            <a:r>
              <a:rPr lang="en" sz="1400">
                <a:latin typeface="Garamond"/>
                <a:ea typeface="Garamond"/>
                <a:cs typeface="Garamond"/>
                <a:sym typeface="Garamond"/>
              </a:rPr>
              <a:t> necessary step)</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Python, R, Tableau community activities</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Economic Research (studies, papers, publications)</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Quantitative &amp; Qualitative Analyses (Data/center of it all)</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Data Visualization (Interactive DataViz Tools)</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Public Policy (Public Budget, Public Finance)</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Economic Reforms (any area)</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PyCon SK 2017 (10</a:t>
            </a:r>
            <a:r>
              <a:rPr baseline="30000" lang="en" sz="1400">
                <a:latin typeface="Garamond"/>
                <a:ea typeface="Garamond"/>
                <a:cs typeface="Garamond"/>
                <a:sym typeface="Garamond"/>
              </a:rPr>
              <a:t>th</a:t>
            </a:r>
            <a:r>
              <a:rPr lang="en" sz="1400">
                <a:latin typeface="Garamond"/>
                <a:ea typeface="Garamond"/>
                <a:cs typeface="Garamond"/>
                <a:sym typeface="Garamond"/>
              </a:rPr>
              <a:t>-12</a:t>
            </a:r>
            <a:r>
              <a:rPr baseline="30000" lang="en" sz="1400">
                <a:latin typeface="Garamond"/>
                <a:ea typeface="Garamond"/>
                <a:cs typeface="Garamond"/>
                <a:sym typeface="Garamond"/>
              </a:rPr>
              <a:t>th</a:t>
            </a:r>
            <a:r>
              <a:rPr lang="en" sz="1400">
                <a:latin typeface="Garamond"/>
                <a:ea typeface="Garamond"/>
                <a:cs typeface="Garamond"/>
                <a:sym typeface="Garamond"/>
              </a:rPr>
              <a:t> of March 2017, FIIT UK)</a:t>
            </a:r>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0c3b13169_2_105: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8" name="Google Shape;198;g60c3b13169_2_105: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2032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(1-2min.)</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60c3b13169_2_112: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6" name="Google Shape;206;g60c3b13169_2_112: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1905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a:p>
            <a:pPr indent="-196850" lvl="0" marL="215900" rtl="0" algn="l">
              <a:lnSpc>
                <a:spcPct val="100000"/>
              </a:lnSpc>
              <a:spcBef>
                <a:spcPts val="400"/>
              </a:spcBef>
              <a:spcAft>
                <a:spcPts val="0"/>
              </a:spcAft>
              <a:buClr>
                <a:srgbClr val="000000"/>
              </a:buClr>
              <a:buSzPts val="1700"/>
              <a:buFont typeface="Calibri"/>
              <a:buChar char="-"/>
            </a:pPr>
            <a:r>
              <a:rPr lang="en" sz="1300">
                <a:latin typeface="Calibri"/>
                <a:ea typeface="Calibri"/>
                <a:cs typeface="Calibri"/>
                <a:sym typeface="Calibri"/>
              </a:rPr>
              <a:t>Basic information about GapData Institute </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Economic Research &amp; Public Policy &amp; Data Science think-tank (data-tank)</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Data. Think. Change. </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GapData Institute (GDI) is a non-profit nonpartisan research institution harnessing power of data &amp; wisdom of economics for public good.</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Transparent account (from day #1; SK7383300000002200933920 https://www.fio.sk/ib2/transparent?a=2200933920)</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Partnership (openness, transparency)</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0c3b13169_2_119: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4" name="Google Shape;214;g60c3b13169_2_119: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1905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PyData Bratislava, R &lt;- Slovakia, skczTUG </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Open Data (only the 1</a:t>
            </a:r>
            <a:r>
              <a:rPr baseline="30000" lang="en" sz="1400">
                <a:latin typeface="Garamond"/>
                <a:ea typeface="Garamond"/>
                <a:cs typeface="Garamond"/>
                <a:sym typeface="Garamond"/>
              </a:rPr>
              <a:t>st</a:t>
            </a:r>
            <a:r>
              <a:rPr lang="en" sz="1400">
                <a:latin typeface="Garamond"/>
                <a:ea typeface="Garamond"/>
                <a:cs typeface="Garamond"/>
                <a:sym typeface="Garamond"/>
              </a:rPr>
              <a:t> necessary step)</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Python, R, Tableau community activities</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Economic Research (studies, papers, publications)</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Quantitative &amp; Qualitative Analyses (Data/center of it all)</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Data Visualization (Interactive DataViz Tools)</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Public Policy (Public Budget, Public Finance)</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Economic Reforms (any area)</a:t>
            </a:r>
            <a:endParaRPr sz="1300"/>
          </a:p>
          <a:p>
            <a:pPr indent="-190500" lvl="0" marL="215900" rtl="0" algn="l">
              <a:lnSpc>
                <a:spcPct val="100000"/>
              </a:lnSpc>
              <a:spcBef>
                <a:spcPts val="500"/>
              </a:spcBef>
              <a:spcAft>
                <a:spcPts val="0"/>
              </a:spcAft>
              <a:buClr>
                <a:srgbClr val="000000"/>
              </a:buClr>
              <a:buSzPts val="1400"/>
              <a:buFont typeface="Garamond"/>
              <a:buChar char="-"/>
            </a:pPr>
            <a:r>
              <a:rPr lang="en" sz="1400">
                <a:latin typeface="Garamond"/>
                <a:ea typeface="Garamond"/>
                <a:cs typeface="Garamond"/>
                <a:sym typeface="Garamond"/>
              </a:rPr>
              <a:t>PyCon SK 2017 (10</a:t>
            </a:r>
            <a:r>
              <a:rPr baseline="30000" lang="en" sz="1400">
                <a:latin typeface="Garamond"/>
                <a:ea typeface="Garamond"/>
                <a:cs typeface="Garamond"/>
                <a:sym typeface="Garamond"/>
              </a:rPr>
              <a:t>th</a:t>
            </a:r>
            <a:r>
              <a:rPr lang="en" sz="1400">
                <a:latin typeface="Garamond"/>
                <a:ea typeface="Garamond"/>
                <a:cs typeface="Garamond"/>
                <a:sym typeface="Garamond"/>
              </a:rPr>
              <a:t>-12</a:t>
            </a:r>
            <a:r>
              <a:rPr baseline="30000" lang="en" sz="1400">
                <a:latin typeface="Garamond"/>
                <a:ea typeface="Garamond"/>
                <a:cs typeface="Garamond"/>
                <a:sym typeface="Garamond"/>
              </a:rPr>
              <a:t>th</a:t>
            </a:r>
            <a:r>
              <a:rPr lang="en" sz="1400">
                <a:latin typeface="Garamond"/>
                <a:ea typeface="Garamond"/>
                <a:cs typeface="Garamond"/>
                <a:sym typeface="Garamond"/>
              </a:rPr>
              <a:t> of March 2017, FIIT UK)</a:t>
            </a: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0c3b13169_2_127: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3" name="Google Shape;223;g60c3b13169_2_127: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2032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(1-2min.)</a:t>
            </a:r>
            <a:endParaRPr sz="1300"/>
          </a:p>
          <a:p>
            <a:pPr indent="-203200" lvl="1" marL="647700" rtl="0" algn="l">
              <a:lnSpc>
                <a:spcPct val="100000"/>
              </a:lnSpc>
              <a:spcBef>
                <a:spcPts val="500"/>
              </a:spcBef>
              <a:spcAft>
                <a:spcPts val="0"/>
              </a:spcAft>
              <a:buClr>
                <a:srgbClr val="000000"/>
              </a:buClr>
              <a:buSzPts val="1300"/>
              <a:buFont typeface="Garamond"/>
              <a:buNone/>
            </a:pPr>
            <a:r>
              <a:rPr b="1" lang="en" sz="1300">
                <a:solidFill>
                  <a:srgbClr val="000000"/>
                </a:solidFill>
                <a:latin typeface="Garamond"/>
                <a:ea typeface="Garamond"/>
                <a:cs typeface="Garamond"/>
                <a:sym typeface="Garamond"/>
              </a:rPr>
              <a:t>Anaconda/Spyder</a:t>
            </a:r>
            <a:endParaRPr sz="1300"/>
          </a:p>
          <a:p>
            <a:pPr indent="-203200" lvl="1" marL="647700" rtl="0" algn="l">
              <a:lnSpc>
                <a:spcPct val="100000"/>
              </a:lnSpc>
              <a:spcBef>
                <a:spcPts val="500"/>
              </a:spcBef>
              <a:spcAft>
                <a:spcPts val="0"/>
              </a:spcAft>
              <a:buClr>
                <a:srgbClr val="000000"/>
              </a:buClr>
              <a:buSzPts val="1300"/>
              <a:buFont typeface="Garamond"/>
              <a:buNone/>
            </a:pPr>
            <a:r>
              <a:rPr b="1" lang="en" sz="1300">
                <a:solidFill>
                  <a:srgbClr val="000000"/>
                </a:solidFill>
                <a:latin typeface="Garamond"/>
                <a:ea typeface="Garamond"/>
                <a:cs typeface="Garamond"/>
                <a:sym typeface="Garamond"/>
              </a:rPr>
              <a:t>Rodeo (IDE for Python &amp; R)</a:t>
            </a:r>
            <a:endParaRPr sz="1300"/>
          </a:p>
          <a:p>
            <a:pPr indent="-203200" lvl="1" marL="647700" rtl="0" algn="l">
              <a:lnSpc>
                <a:spcPct val="100000"/>
              </a:lnSpc>
              <a:spcBef>
                <a:spcPts val="500"/>
              </a:spcBef>
              <a:spcAft>
                <a:spcPts val="0"/>
              </a:spcAft>
              <a:buClr>
                <a:srgbClr val="000000"/>
              </a:buClr>
              <a:buSzPts val="1300"/>
              <a:buFont typeface="Garamond"/>
              <a:buNone/>
            </a:pPr>
            <a:r>
              <a:rPr b="1" lang="en" sz="1300">
                <a:solidFill>
                  <a:srgbClr val="000000"/>
                </a:solidFill>
                <a:latin typeface="Garamond"/>
                <a:ea typeface="Garamond"/>
                <a:cs typeface="Garamond"/>
                <a:sym typeface="Garamond"/>
              </a:rPr>
              <a:t>Jupyter Notebook</a:t>
            </a:r>
            <a:endParaRPr sz="1300"/>
          </a:p>
          <a:p>
            <a:pPr indent="-203200" lvl="1" marL="647700" rtl="0" algn="l">
              <a:lnSpc>
                <a:spcPct val="100000"/>
              </a:lnSpc>
              <a:spcBef>
                <a:spcPts val="500"/>
              </a:spcBef>
              <a:spcAft>
                <a:spcPts val="0"/>
              </a:spcAft>
              <a:buClr>
                <a:srgbClr val="000000"/>
              </a:buClr>
              <a:buSzPts val="1300"/>
              <a:buFont typeface="Garamond"/>
              <a:buNone/>
            </a:pPr>
            <a:r>
              <a:rPr b="1" lang="en" sz="1300">
                <a:solidFill>
                  <a:srgbClr val="000000"/>
                </a:solidFill>
                <a:latin typeface="Garamond"/>
                <a:ea typeface="Garamond"/>
                <a:cs typeface="Garamond"/>
                <a:sym typeface="Garamond"/>
              </a:rPr>
              <a:t>PyCharm (IDE for Python)</a:t>
            </a:r>
            <a:endParaRPr sz="1300"/>
          </a:p>
          <a:p>
            <a:pPr indent="-203200" lvl="1" marL="647700" rtl="0" algn="l">
              <a:lnSpc>
                <a:spcPct val="100000"/>
              </a:lnSpc>
              <a:spcBef>
                <a:spcPts val="500"/>
              </a:spcBef>
              <a:spcAft>
                <a:spcPts val="0"/>
              </a:spcAft>
              <a:buClr>
                <a:srgbClr val="000000"/>
              </a:buClr>
              <a:buSzPts val="1300"/>
              <a:buFont typeface="Garamond"/>
              <a:buNone/>
            </a:pPr>
            <a:r>
              <a:rPr b="1" lang="en" sz="1300">
                <a:solidFill>
                  <a:srgbClr val="000000"/>
                </a:solidFill>
                <a:latin typeface="Garamond"/>
                <a:ea typeface="Garamond"/>
                <a:cs typeface="Garamond"/>
                <a:sym typeface="Garamond"/>
              </a:rPr>
              <a:t>R-Studio (IDE for R +rpy2)</a:t>
            </a:r>
            <a:endParaRPr sz="1300"/>
          </a:p>
          <a:p>
            <a:pPr indent="-203200" lvl="1" marL="647700" rtl="0" algn="l">
              <a:lnSpc>
                <a:spcPct val="100000"/>
              </a:lnSpc>
              <a:spcBef>
                <a:spcPts val="500"/>
              </a:spcBef>
              <a:spcAft>
                <a:spcPts val="0"/>
              </a:spcAft>
              <a:buClr>
                <a:srgbClr val="000000"/>
              </a:buClr>
              <a:buSzPts val="1300"/>
              <a:buFont typeface="Garamond"/>
              <a:buNone/>
            </a:pPr>
            <a:r>
              <a:rPr b="1" lang="en" sz="1300">
                <a:solidFill>
                  <a:srgbClr val="000000"/>
                </a:solidFill>
                <a:latin typeface="Garamond"/>
                <a:ea typeface="Garamond"/>
                <a:cs typeface="Garamond"/>
                <a:sym typeface="Garamond"/>
              </a:rPr>
              <a:t>Wing + VIM/NeoVim (IDE for Python)</a:t>
            </a:r>
            <a:endParaRPr sz="1300"/>
          </a:p>
          <a:p>
            <a:pPr indent="-203200" lvl="1" marL="647700" rtl="0" algn="l">
              <a:lnSpc>
                <a:spcPct val="100000"/>
              </a:lnSpc>
              <a:spcBef>
                <a:spcPts val="500"/>
              </a:spcBef>
              <a:spcAft>
                <a:spcPts val="0"/>
              </a:spcAft>
              <a:buClr>
                <a:srgbClr val="000000"/>
              </a:buClr>
              <a:buSzPts val="1300"/>
              <a:buFont typeface="Garamond"/>
              <a:buNone/>
            </a:pPr>
            <a:r>
              <a:rPr b="1" lang="en" sz="1300">
                <a:solidFill>
                  <a:srgbClr val="000000"/>
                </a:solidFill>
                <a:latin typeface="Garamond"/>
                <a:ea typeface="Garamond"/>
                <a:cs typeface="Garamond"/>
                <a:sym typeface="Garamond"/>
              </a:rPr>
              <a:t>Tableau Public (Python &amp; R code implementation +TabPy)</a:t>
            </a: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0c3b13169_2_140: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8" name="Google Shape;238;g60c3b13169_2_140: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2032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a:p>
            <a:pPr indent="-209550" lvl="0" marL="215900" rtl="0" algn="l">
              <a:lnSpc>
                <a:spcPct val="100000"/>
              </a:lnSpc>
              <a:spcBef>
                <a:spcPts val="400"/>
              </a:spcBef>
              <a:spcAft>
                <a:spcPts val="0"/>
              </a:spcAft>
              <a:buClr>
                <a:srgbClr val="000000"/>
              </a:buClr>
              <a:buSzPts val="1700"/>
              <a:buFont typeface="Calibri"/>
              <a:buChar char="-"/>
            </a:pPr>
            <a:r>
              <a:rPr lang="en" sz="1300">
                <a:latin typeface="Calibri"/>
                <a:ea typeface="Calibri"/>
                <a:cs typeface="Calibri"/>
                <a:sym typeface="Calibri"/>
              </a:rPr>
              <a:t>Basic information about GapData Institute </a:t>
            </a:r>
            <a:endParaRPr sz="1300"/>
          </a:p>
          <a:p>
            <a:pPr indent="-2032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Economic Research &amp; Public Policy &amp; Data Science think-tank (data-tank)</a:t>
            </a:r>
            <a:endParaRPr sz="1300"/>
          </a:p>
          <a:p>
            <a:pPr indent="-2032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Data. Think. Change. </a:t>
            </a:r>
            <a:endParaRPr sz="1300"/>
          </a:p>
          <a:p>
            <a:pPr indent="-2032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GapData Institute (GDI) is a non-profit nonpartisan research institution harnessing power of data &amp; wisdom of economics for public good.</a:t>
            </a:r>
            <a:endParaRPr sz="1300"/>
          </a:p>
          <a:p>
            <a:pPr indent="-2032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Transparent account (from day #1; SK7383300000002200933920 https://www.fio.sk/ib2/transparent?a=2200933920)</a:t>
            </a:r>
            <a:endParaRPr sz="1300"/>
          </a:p>
          <a:p>
            <a:pPr indent="-2032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Partnership (openness, transparency)</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0c3b13169_2_152: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1" name="Google Shape;251;g60c3b13169_2_152: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0" lvl="1" marL="431800" rtl="0" algn="l">
              <a:lnSpc>
                <a:spcPct val="100000"/>
              </a:lnSpc>
              <a:spcBef>
                <a:spcPts val="0"/>
              </a:spcBef>
              <a:spcAft>
                <a:spcPts val="0"/>
              </a:spcAft>
              <a:buClr>
                <a:srgbClr val="000000"/>
              </a:buClr>
              <a:buSzPts val="1200"/>
              <a:buFont typeface="Garamond"/>
              <a:buNone/>
            </a:pPr>
            <a:r>
              <a:rPr b="1" lang="en" sz="1200" u="sng">
                <a:solidFill>
                  <a:srgbClr val="000000"/>
                </a:solidFill>
                <a:latin typeface="Garamond"/>
                <a:ea typeface="Garamond"/>
                <a:cs typeface="Garamond"/>
                <a:sym typeface="Garamond"/>
              </a:rPr>
              <a:t>Contact:</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Radovan Kavicky</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radovan.kavicky@gapdata.org</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+420 776 467 159 (CZ)</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+421 949 716 214 (SK)</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http://www.linkedin.com/in/radovankavicky</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https://gapdata.slack.com/messages/py-data/</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https://github.com/radovankavicky</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https://github.com/GapData/PyDataBratislava</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@radovankavicky, @PyDataBA, @GapDataInst</a:t>
            </a:r>
            <a:endParaRPr sz="1300"/>
          </a:p>
          <a:p>
            <a:pPr indent="0" lvl="1" marL="431800" rtl="0" algn="l">
              <a:lnSpc>
                <a:spcPct val="100000"/>
              </a:lnSpc>
              <a:spcBef>
                <a:spcPts val="400"/>
              </a:spcBef>
              <a:spcAft>
                <a:spcPts val="0"/>
              </a:spcAft>
              <a:buClr>
                <a:srgbClr val="000000"/>
              </a:buClr>
              <a:buSzPts val="1200"/>
              <a:buFont typeface="Garamond"/>
              <a:buNone/>
            </a:pPr>
            <a:r>
              <a:rPr b="1" lang="en" sz="1200">
                <a:solidFill>
                  <a:srgbClr val="000000"/>
                </a:solidFill>
                <a:latin typeface="Garamond"/>
                <a:ea typeface="Garamond"/>
                <a:cs typeface="Garamond"/>
                <a:sym typeface="Garamond"/>
              </a:rPr>
              <a:t> </a:t>
            </a:r>
            <a:endParaRPr sz="1300"/>
          </a:p>
          <a:p>
            <a:pPr indent="0" lvl="1" marL="431800" rtl="0" algn="l">
              <a:lnSpc>
                <a:spcPct val="100000"/>
              </a:lnSpc>
              <a:spcBef>
                <a:spcPts val="400"/>
              </a:spcBef>
              <a:spcAft>
                <a:spcPts val="0"/>
              </a:spcAft>
              <a:buSzPts val="1200"/>
              <a:buNone/>
            </a:pPr>
            <a:r>
              <a:t/>
            </a:r>
            <a:endParaRPr b="1" sz="1200">
              <a:solidFill>
                <a:srgbClr val="000000"/>
              </a:solidFill>
              <a:latin typeface="Garamond"/>
              <a:ea typeface="Garamond"/>
              <a:cs typeface="Garamond"/>
              <a:sym typeface="Garamond"/>
            </a:endParaRPr>
          </a:p>
          <a:p>
            <a:pPr indent="0" lvl="0" marL="0" rtl="0" algn="l">
              <a:spcBef>
                <a:spcPts val="0"/>
              </a:spcBef>
              <a:spcAft>
                <a:spcPts val="0"/>
              </a:spcAft>
              <a:buNone/>
            </a:pPr>
            <a:r>
              <a:t/>
            </a:r>
            <a:endParaRPr b="1" sz="1200">
              <a:solidFill>
                <a:srgbClr val="000000"/>
              </a:solidFill>
              <a:latin typeface="Garamond"/>
              <a:ea typeface="Garamond"/>
              <a:cs typeface="Garamond"/>
              <a:sym typeface="Garamon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61285977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61285977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joining instructions will appear when you get to this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60c3b13169_2_171: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1" name="Google Shape;271;g60c3b13169_2_171: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190500" lvl="0" marL="215900" rtl="0" algn="l">
              <a:lnSpc>
                <a:spcPct val="90000"/>
              </a:lnSpc>
              <a:spcBef>
                <a:spcPts val="0"/>
              </a:spcBef>
              <a:spcAft>
                <a:spcPts val="0"/>
              </a:spcAft>
              <a:buSzPts val="800"/>
              <a:buFont typeface="Calibri"/>
              <a:buNone/>
            </a:pPr>
            <a:r>
              <a:rPr lang="en" sz="800">
                <a:latin typeface="Calibri"/>
                <a:ea typeface="Calibri"/>
                <a:cs typeface="Calibri"/>
                <a:sym typeface="Calibri"/>
              </a:rPr>
              <a:t>(1-2min.)</a:t>
            </a:r>
            <a:endParaRPr sz="1300"/>
          </a:p>
          <a:p>
            <a:pPr indent="-190500" lvl="0" marL="215900" rtl="0" algn="l">
              <a:lnSpc>
                <a:spcPct val="90000"/>
              </a:lnSpc>
              <a:spcBef>
                <a:spcPts val="200"/>
              </a:spcBef>
              <a:spcAft>
                <a:spcPts val="0"/>
              </a:spcAft>
              <a:buSzPts val="700"/>
              <a:buFont typeface="Garamond"/>
              <a:buNone/>
            </a:pPr>
            <a:r>
              <a:rPr b="1" lang="en" sz="700">
                <a:latin typeface="Garamond"/>
                <a:ea typeface="Garamond"/>
                <a:cs typeface="Garamond"/>
                <a:sym typeface="Garamond"/>
              </a:rPr>
              <a:t>Data Science (Urban) + Data Visualization</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OSMnx</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 https://github.com/gboeing/osmnx</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CARTO.com (maps + predictions)</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QGIS.org (Open Source GIS)</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Tableau Desktop 10.2 (interactive DataViz)</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OpenStreetMap.org</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Openlayers.org</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Leaflet (JS, R + maps +ggmap)</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Mapbox (3D maps/C++, OpenGL)</a:t>
            </a:r>
            <a:endParaRPr sz="1300"/>
          </a:p>
          <a:p>
            <a:pPr indent="-203200" lvl="1" marL="647700" rtl="0" algn="l">
              <a:lnSpc>
                <a:spcPct val="90000"/>
              </a:lnSpc>
              <a:spcBef>
                <a:spcPts val="300"/>
              </a:spcBef>
              <a:spcAft>
                <a:spcPts val="0"/>
              </a:spcAft>
              <a:buClr>
                <a:srgbClr val="000000"/>
              </a:buClr>
              <a:buSzPts val="800"/>
              <a:buFont typeface="Garamond"/>
              <a:buNone/>
            </a:pPr>
            <a:r>
              <a:rPr b="1" lang="en" sz="800">
                <a:solidFill>
                  <a:srgbClr val="000000"/>
                </a:solidFill>
                <a:latin typeface="Garamond"/>
                <a:ea typeface="Garamond"/>
                <a:cs typeface="Garamond"/>
                <a:sym typeface="Garamond"/>
              </a:rPr>
              <a:t>Google fusion tables</a:t>
            </a:r>
            <a:endParaRPr sz="1300"/>
          </a:p>
          <a:p>
            <a:pPr indent="-190500" lvl="0" marL="215900" rtl="0" algn="l">
              <a:lnSpc>
                <a:spcPct val="90000"/>
              </a:lnSpc>
              <a:spcBef>
                <a:spcPts val="300"/>
              </a:spcBef>
              <a:spcAft>
                <a:spcPts val="0"/>
              </a:spcAft>
              <a:buSzPts val="800"/>
              <a:buFont typeface="Calibri"/>
              <a:buNone/>
            </a:pPr>
            <a:r>
              <a:rPr b="1" lang="en" sz="800">
                <a:latin typeface="Calibri"/>
                <a:ea typeface="Calibri"/>
                <a:cs typeface="Calibri"/>
                <a:sym typeface="Calibri"/>
              </a:rPr>
              <a:t>OSMnx Python for street networks</a:t>
            </a:r>
            <a:endParaRPr sz="1300"/>
          </a:p>
          <a:p>
            <a:pPr indent="-190500" lvl="0" marL="215900" rtl="0" algn="l">
              <a:lnSpc>
                <a:spcPct val="90000"/>
              </a:lnSpc>
              <a:spcBef>
                <a:spcPts val="300"/>
              </a:spcBef>
              <a:spcAft>
                <a:spcPts val="0"/>
              </a:spcAft>
              <a:buSzPts val="800"/>
              <a:buFont typeface="Calibri"/>
              <a:buNone/>
            </a:pPr>
            <a:r>
              <a:rPr lang="en" sz="800">
                <a:latin typeface="Calibri"/>
                <a:ea typeface="Calibri"/>
                <a:cs typeface="Calibri"/>
                <a:sym typeface="Calibri"/>
              </a:rPr>
              <a:t>Retrieve, construct, analyze, and visualize street networks from OpenStreetMap: full overview.</a:t>
            </a:r>
            <a:endParaRPr sz="1300"/>
          </a:p>
          <a:p>
            <a:pPr indent="-190500" lvl="0" marL="215900" rtl="0" algn="l">
              <a:lnSpc>
                <a:spcPct val="90000"/>
              </a:lnSpc>
              <a:spcBef>
                <a:spcPts val="300"/>
              </a:spcBef>
              <a:spcAft>
                <a:spcPts val="0"/>
              </a:spcAft>
              <a:buSzPts val="800"/>
              <a:buFont typeface="Calibri"/>
              <a:buNone/>
            </a:pPr>
            <a:r>
              <a:rPr b="1" lang="en" sz="800">
                <a:latin typeface="Calibri"/>
                <a:ea typeface="Calibri"/>
                <a:cs typeface="Calibri"/>
                <a:sym typeface="Calibri"/>
              </a:rPr>
              <a:t>OSMnx</a:t>
            </a:r>
            <a:r>
              <a:rPr lang="en" sz="800">
                <a:latin typeface="Calibri"/>
                <a:ea typeface="Calibri"/>
                <a:cs typeface="Calibri"/>
                <a:sym typeface="Calibri"/>
              </a:rPr>
              <a:t> is a Python 2+3 package that lets you download spatial geometries and construct, project, visualize, and analyze street networks from OpenStreetMap's APIs. Users can download and construct walkable, drivable, or bikable urban networks with a single line of Python code, and then easily analyze and visualize them: </a:t>
            </a:r>
            <a:endParaRPr sz="1300"/>
          </a:p>
          <a:p>
            <a:pPr indent="-203200" lvl="1" marL="647700" rtl="0" algn="l">
              <a:lnSpc>
                <a:spcPct val="90000"/>
              </a:lnSpc>
              <a:spcBef>
                <a:spcPts val="300"/>
              </a:spcBef>
              <a:spcAft>
                <a:spcPts val="0"/>
              </a:spcAft>
              <a:buSzPts val="800"/>
              <a:buNone/>
            </a:pPr>
            <a:r>
              <a:t/>
            </a:r>
            <a:endParaRPr sz="800">
              <a:solidFill>
                <a:srgbClr val="000000"/>
              </a:solidFill>
              <a:latin typeface="Calibri"/>
              <a:ea typeface="Calibri"/>
              <a:cs typeface="Calibri"/>
              <a:sym typeface="Calibri"/>
            </a:endParaRPr>
          </a:p>
          <a:p>
            <a:pPr indent="-190500" lvl="0" marL="215900" rtl="0" algn="l">
              <a:lnSpc>
                <a:spcPct val="90000"/>
              </a:lnSpc>
              <a:spcBef>
                <a:spcPts val="300"/>
              </a:spcBef>
              <a:spcAft>
                <a:spcPts val="0"/>
              </a:spcAft>
              <a:buSzPts val="800"/>
              <a:buFont typeface="Calibri"/>
              <a:buNone/>
            </a:pPr>
            <a:r>
              <a:rPr lang="en" sz="800">
                <a:latin typeface="Calibri"/>
                <a:ea typeface="Calibri"/>
                <a:cs typeface="Calibri"/>
                <a:sym typeface="Calibri"/>
              </a:rPr>
              <a:t>So how will 'smart' cities help us deal with tackling climate change and growth at the same time? There are 5 key areas emerging for 'smart' services that enable a sustainable, low carbon city. </a:t>
            </a:r>
            <a:endParaRPr sz="1300"/>
          </a:p>
          <a:p>
            <a:pPr indent="-190500" lvl="0" marL="215900" rtl="0" algn="l">
              <a:lnSpc>
                <a:spcPct val="90000"/>
              </a:lnSpc>
              <a:spcBef>
                <a:spcPts val="300"/>
              </a:spcBef>
              <a:spcAft>
                <a:spcPts val="0"/>
              </a:spcAft>
              <a:buSzPts val="800"/>
              <a:buFont typeface="Calibri"/>
              <a:buNone/>
            </a:pPr>
            <a:r>
              <a:rPr lang="en" sz="800">
                <a:latin typeface="Calibri"/>
                <a:ea typeface="Calibri"/>
                <a:cs typeface="Calibri"/>
                <a:sym typeface="Calibri"/>
              </a:rPr>
              <a:t>1. Monitoring and managing the "footprint" of the city for decision-makers</a:t>
            </a:r>
            <a:br>
              <a:rPr lang="en" sz="800">
                <a:latin typeface="Calibri"/>
                <a:ea typeface="Calibri"/>
                <a:cs typeface="Calibri"/>
                <a:sym typeface="Calibri"/>
              </a:rPr>
            </a:br>
            <a:r>
              <a:rPr lang="en" sz="800">
                <a:latin typeface="Calibri"/>
                <a:ea typeface="Calibri"/>
                <a:cs typeface="Calibri"/>
                <a:sym typeface="Calibri"/>
              </a:rPr>
              <a:t>2. Connected mobility solutions to enable modal shift, and electric vehicles</a:t>
            </a:r>
            <a:br>
              <a:rPr lang="en" sz="800">
                <a:latin typeface="Calibri"/>
                <a:ea typeface="Calibri"/>
                <a:cs typeface="Calibri"/>
                <a:sym typeface="Calibri"/>
              </a:rPr>
            </a:br>
            <a:r>
              <a:rPr lang="en" sz="800">
                <a:latin typeface="Calibri"/>
                <a:ea typeface="Calibri"/>
                <a:cs typeface="Calibri"/>
                <a:sym typeface="Calibri"/>
              </a:rPr>
              <a:t>3. Distributed and community energy solutions</a:t>
            </a:r>
            <a:br>
              <a:rPr lang="en" sz="800">
                <a:latin typeface="Calibri"/>
                <a:ea typeface="Calibri"/>
                <a:cs typeface="Calibri"/>
                <a:sym typeface="Calibri"/>
              </a:rPr>
            </a:br>
            <a:r>
              <a:rPr lang="en" sz="800">
                <a:latin typeface="Calibri"/>
                <a:ea typeface="Calibri"/>
                <a:cs typeface="Calibri"/>
                <a:sym typeface="Calibri"/>
              </a:rPr>
              <a:t>4. Smarter buildings that are transparent about energy consumption, use and generation</a:t>
            </a:r>
            <a:br>
              <a:rPr lang="en" sz="800">
                <a:latin typeface="Calibri"/>
                <a:ea typeface="Calibri"/>
                <a:cs typeface="Calibri"/>
                <a:sym typeface="Calibri"/>
              </a:rPr>
            </a:br>
            <a:r>
              <a:rPr lang="en" sz="800">
                <a:latin typeface="Calibri"/>
                <a:ea typeface="Calibri"/>
                <a:cs typeface="Calibri"/>
                <a:sym typeface="Calibri"/>
              </a:rPr>
              <a:t>5. Smart energy, water and waste management</a:t>
            </a:r>
            <a:endParaRPr sz="1300"/>
          </a:p>
          <a:p>
            <a:pPr indent="-190500" lvl="0" marL="215900" rtl="0" algn="l">
              <a:lnSpc>
                <a:spcPct val="90000"/>
              </a:lnSpc>
              <a:spcBef>
                <a:spcPts val="300"/>
              </a:spcBef>
              <a:spcAft>
                <a:spcPts val="0"/>
              </a:spcAft>
              <a:buSzPts val="800"/>
              <a:buFont typeface="Calibri"/>
              <a:buNone/>
            </a:pPr>
            <a:r>
              <a:rPr lang="en" sz="800">
                <a:latin typeface="Calibri"/>
                <a:ea typeface="Calibri"/>
                <a:cs typeface="Calibri"/>
                <a:sym typeface="Calibri"/>
              </a:rPr>
              <a:t>Behind these key areas are technology solutions like 'smart meters' and the 'smart grid', which have been widely covered in the news.</a:t>
            </a:r>
            <a:endParaRPr sz="1300"/>
          </a:p>
          <a:p>
            <a:pPr indent="-190500" lvl="0" marL="215900" rtl="0" algn="l">
              <a:lnSpc>
                <a:spcPct val="90000"/>
              </a:lnSpc>
              <a:spcBef>
                <a:spcPts val="300"/>
              </a:spcBef>
              <a:spcAft>
                <a:spcPts val="0"/>
              </a:spcAft>
              <a:buSzPts val="800"/>
              <a:buFont typeface="Calibri"/>
              <a:buNone/>
            </a:pPr>
            <a:r>
              <a:rPr lang="en" sz="800">
                <a:latin typeface="Calibri"/>
                <a:ea typeface="Calibri"/>
                <a:cs typeface="Calibri"/>
                <a:sym typeface="Calibri"/>
              </a:rPr>
              <a:t>But how much more efficient could we really make our lifestyles, today? Could we turn down the office heating without sacrificing comfort? Could we work flexibly, modify our travel patterns, and still achieve the business and mobility services we have come to rely on? </a:t>
            </a:r>
            <a:endParaRPr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SLIDES_API206149216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SLIDES_API206149216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questions from your audience will appear when you get to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SLIDES_API157040997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SLIDES_API157040997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0c3b13169_2_24: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6" name="Google Shape;96;g60c3b13169_2_24: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1905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a:p>
            <a:pPr indent="-196850" lvl="0" marL="215900" rtl="0" algn="l">
              <a:lnSpc>
                <a:spcPct val="100000"/>
              </a:lnSpc>
              <a:spcBef>
                <a:spcPts val="400"/>
              </a:spcBef>
              <a:spcAft>
                <a:spcPts val="0"/>
              </a:spcAft>
              <a:buClr>
                <a:srgbClr val="000000"/>
              </a:buClr>
              <a:buSzPts val="1700"/>
              <a:buFont typeface="Calibri"/>
              <a:buChar char="-"/>
            </a:pPr>
            <a:r>
              <a:rPr lang="en" sz="1300">
                <a:latin typeface="Calibri"/>
                <a:ea typeface="Calibri"/>
                <a:cs typeface="Calibri"/>
                <a:sym typeface="Calibri"/>
              </a:rPr>
              <a:t>Basic information about GapData Institute </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Economic Research &amp; Public Policy &amp; Data Science think-tank (data-tank)</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Data. Think. Change. </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GapData Institute (GDI) is a non-profit nonpartisan research institution harnessing power of data &amp; wisdom of economics for public good.</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Transparent account (from day #1; SK7383300000002200933920 https://www.fio.sk/ib2/transparent?a=2200933920)</a:t>
            </a:r>
            <a:endParaRPr sz="1300"/>
          </a:p>
          <a:p>
            <a:pPr indent="-190500" lvl="0" marL="215900" rtl="0" algn="l">
              <a:lnSpc>
                <a:spcPct val="100000"/>
              </a:lnSpc>
              <a:spcBef>
                <a:spcPts val="400"/>
              </a:spcBef>
              <a:spcAft>
                <a:spcPts val="0"/>
              </a:spcAft>
              <a:buClr>
                <a:srgbClr val="000000"/>
              </a:buClr>
              <a:buSzPts val="1200"/>
              <a:buFont typeface="Garamond"/>
              <a:buChar char="-"/>
            </a:pPr>
            <a:r>
              <a:rPr lang="en" sz="1200">
                <a:latin typeface="Garamond"/>
                <a:ea typeface="Garamond"/>
                <a:cs typeface="Garamond"/>
                <a:sym typeface="Garamond"/>
              </a:rPr>
              <a:t>Partnership (openness, transparency)</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SLIDES_API132948844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SLIDES_API132948844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0c3b13169_2_43: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3" name="Google Shape;123;g60c3b13169_2_43: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2032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0c3b13169_2_53: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3" name="Google Shape;133;g60c3b13169_2_53: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2032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0c3b13169_2_64: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4" name="Google Shape;144;g60c3b13169_2_64: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2032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0c3b13169_2_73:notes"/>
          <p:cNvSpPr/>
          <p:nvPr>
            <p:ph idx="2" type="sldImg"/>
          </p:nvPr>
        </p:nvSpPr>
        <p:spPr>
          <a:xfrm>
            <a:off x="134094" y="686475"/>
            <a:ext cx="6589813" cy="342811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3" name="Google Shape;153;g60c3b13169_2_73:notes"/>
          <p:cNvSpPr txBox="1"/>
          <p:nvPr>
            <p:ph idx="1" type="body"/>
          </p:nvPr>
        </p:nvSpPr>
        <p:spPr>
          <a:xfrm>
            <a:off x="685493" y="4342944"/>
            <a:ext cx="5487013" cy="4114592"/>
          </a:xfrm>
          <a:prstGeom prst="rect">
            <a:avLst/>
          </a:prstGeom>
          <a:noFill/>
          <a:ln>
            <a:noFill/>
          </a:ln>
        </p:spPr>
        <p:txBody>
          <a:bodyPr anchorCtr="0" anchor="t" bIns="46775" lIns="93250" spcFirstLastPara="1" rIns="93250" wrap="square" tIns="46775">
            <a:noAutofit/>
          </a:bodyPr>
          <a:lstStyle/>
          <a:p>
            <a:pPr indent="-203200" lvl="0" marL="215900" rtl="0" algn="l">
              <a:lnSpc>
                <a:spcPct val="100000"/>
              </a:lnSpc>
              <a:spcBef>
                <a:spcPts val="0"/>
              </a:spcBef>
              <a:spcAft>
                <a:spcPts val="0"/>
              </a:spcAft>
              <a:buSzPts val="1700"/>
              <a:buFont typeface="Calibri"/>
              <a:buNone/>
            </a:pPr>
            <a:r>
              <a:rPr lang="en" sz="1300">
                <a:latin typeface="Calibri"/>
                <a:ea typeface="Calibri"/>
                <a:cs typeface="Calibri"/>
                <a:sym typeface="Calibri"/>
              </a:rPr>
              <a:t>(1-2 min.)</a:t>
            </a: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76220" y="4551759"/>
            <a:ext cx="2042453" cy="498871"/>
          </a:xfrm>
          <a:prstGeom prst="rect">
            <a:avLst/>
          </a:prstGeom>
          <a:noFill/>
          <a:ln>
            <a:noFill/>
          </a:ln>
        </p:spPr>
        <p:txBody>
          <a:bodyPr anchorCtr="0" anchor="ctr" bIns="35100" lIns="67500" spcFirstLastPara="1" rIns="67500" wrap="square" tIns="351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1" type="ftr"/>
          </p:nvPr>
        </p:nvSpPr>
        <p:spPr>
          <a:xfrm>
            <a:off x="0" y="0"/>
            <a:ext cx="2250586"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SzPts val="1100"/>
              <a:buNone/>
              <a:defRPr b="0" i="0" sz="14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9pPr>
          </a:lstStyle>
          <a:p/>
        </p:txBody>
      </p:sp>
      <p:sp>
        <p:nvSpPr>
          <p:cNvPr id="62" name="Google Shape;62;p14"/>
          <p:cNvSpPr txBox="1"/>
          <p:nvPr>
            <p:ph idx="12" type="sldNum"/>
          </p:nvPr>
        </p:nvSpPr>
        <p:spPr>
          <a:xfrm>
            <a:off x="8001893" y="171450"/>
            <a:ext cx="822936" cy="270272"/>
          </a:xfrm>
          <a:prstGeom prst="rect">
            <a:avLst/>
          </a:prstGeom>
          <a:noFill/>
          <a:ln>
            <a:noFill/>
          </a:ln>
        </p:spPr>
        <p:txBody>
          <a:bodyPr anchorCtr="0" anchor="ctr" bIns="35100" lIns="67500" spcFirstLastPara="1" rIns="67500" wrap="square" tIns="35100">
            <a:noAutofit/>
          </a:bodyPr>
          <a:lstStyle>
            <a:lvl1pPr indent="0" lvl="0" marL="0" algn="ctr">
              <a:lnSpc>
                <a:spcPct val="100000"/>
              </a:lnSpc>
              <a:spcBef>
                <a:spcPts val="0"/>
              </a:spcBef>
              <a:spcAft>
                <a:spcPts val="0"/>
              </a:spcAft>
              <a:buNone/>
              <a:defRPr b="1" sz="1100">
                <a:solidFill>
                  <a:srgbClr val="023747"/>
                </a:solidFill>
                <a:latin typeface="Times New Roman"/>
                <a:ea typeface="Times New Roman"/>
                <a:cs typeface="Times New Roman"/>
                <a:sym typeface="Times New Roman"/>
              </a:defRPr>
            </a:lvl1pPr>
            <a:lvl2pPr indent="0" lvl="1" marL="0" algn="ctr">
              <a:lnSpc>
                <a:spcPct val="100000"/>
              </a:lnSpc>
              <a:spcBef>
                <a:spcPts val="0"/>
              </a:spcBef>
              <a:spcAft>
                <a:spcPts val="0"/>
              </a:spcAft>
              <a:buNone/>
              <a:defRPr b="1" sz="1100">
                <a:solidFill>
                  <a:srgbClr val="023747"/>
                </a:solidFill>
                <a:latin typeface="Times New Roman"/>
                <a:ea typeface="Times New Roman"/>
                <a:cs typeface="Times New Roman"/>
                <a:sym typeface="Times New Roman"/>
              </a:defRPr>
            </a:lvl2pPr>
            <a:lvl3pPr indent="0" lvl="2" marL="0" algn="ctr">
              <a:lnSpc>
                <a:spcPct val="100000"/>
              </a:lnSpc>
              <a:spcBef>
                <a:spcPts val="0"/>
              </a:spcBef>
              <a:spcAft>
                <a:spcPts val="0"/>
              </a:spcAft>
              <a:buNone/>
              <a:defRPr b="1" sz="1100">
                <a:solidFill>
                  <a:srgbClr val="023747"/>
                </a:solidFill>
                <a:latin typeface="Times New Roman"/>
                <a:ea typeface="Times New Roman"/>
                <a:cs typeface="Times New Roman"/>
                <a:sym typeface="Times New Roman"/>
              </a:defRPr>
            </a:lvl3pPr>
            <a:lvl4pPr indent="0" lvl="3" marL="0" algn="ctr">
              <a:lnSpc>
                <a:spcPct val="100000"/>
              </a:lnSpc>
              <a:spcBef>
                <a:spcPts val="0"/>
              </a:spcBef>
              <a:spcAft>
                <a:spcPts val="0"/>
              </a:spcAft>
              <a:buNone/>
              <a:defRPr b="1" sz="1100">
                <a:solidFill>
                  <a:srgbClr val="023747"/>
                </a:solidFill>
                <a:latin typeface="Times New Roman"/>
                <a:ea typeface="Times New Roman"/>
                <a:cs typeface="Times New Roman"/>
                <a:sym typeface="Times New Roman"/>
              </a:defRPr>
            </a:lvl4pPr>
            <a:lvl5pPr indent="0" lvl="4" marL="0" algn="ctr">
              <a:lnSpc>
                <a:spcPct val="100000"/>
              </a:lnSpc>
              <a:spcBef>
                <a:spcPts val="0"/>
              </a:spcBef>
              <a:spcAft>
                <a:spcPts val="0"/>
              </a:spcAft>
              <a:buNone/>
              <a:defRPr b="1" sz="1100">
                <a:solidFill>
                  <a:srgbClr val="023747"/>
                </a:solidFill>
                <a:latin typeface="Times New Roman"/>
                <a:ea typeface="Times New Roman"/>
                <a:cs typeface="Times New Roman"/>
                <a:sym typeface="Times New Roman"/>
              </a:defRPr>
            </a:lvl5pPr>
            <a:lvl6pPr indent="0" lvl="5" marL="0" algn="ctr">
              <a:lnSpc>
                <a:spcPct val="100000"/>
              </a:lnSpc>
              <a:spcBef>
                <a:spcPts val="0"/>
              </a:spcBef>
              <a:spcAft>
                <a:spcPts val="0"/>
              </a:spcAft>
              <a:buNone/>
              <a:defRPr b="1" sz="1100">
                <a:solidFill>
                  <a:srgbClr val="023747"/>
                </a:solidFill>
                <a:latin typeface="Times New Roman"/>
                <a:ea typeface="Times New Roman"/>
                <a:cs typeface="Times New Roman"/>
                <a:sym typeface="Times New Roman"/>
              </a:defRPr>
            </a:lvl6pPr>
            <a:lvl7pPr indent="0" lvl="6" marL="0" algn="ctr">
              <a:lnSpc>
                <a:spcPct val="100000"/>
              </a:lnSpc>
              <a:spcBef>
                <a:spcPts val="0"/>
              </a:spcBef>
              <a:spcAft>
                <a:spcPts val="0"/>
              </a:spcAft>
              <a:buNone/>
              <a:defRPr b="1" sz="1100">
                <a:solidFill>
                  <a:srgbClr val="023747"/>
                </a:solidFill>
                <a:latin typeface="Times New Roman"/>
                <a:ea typeface="Times New Roman"/>
                <a:cs typeface="Times New Roman"/>
                <a:sym typeface="Times New Roman"/>
              </a:defRPr>
            </a:lvl7pPr>
            <a:lvl8pPr indent="0" lvl="7" marL="0" algn="ctr">
              <a:lnSpc>
                <a:spcPct val="100000"/>
              </a:lnSpc>
              <a:spcBef>
                <a:spcPts val="0"/>
              </a:spcBef>
              <a:spcAft>
                <a:spcPts val="0"/>
              </a:spcAft>
              <a:buNone/>
              <a:defRPr b="1" sz="1100">
                <a:solidFill>
                  <a:srgbClr val="023747"/>
                </a:solidFill>
                <a:latin typeface="Times New Roman"/>
                <a:ea typeface="Times New Roman"/>
                <a:cs typeface="Times New Roman"/>
                <a:sym typeface="Times New Roman"/>
              </a:defRPr>
            </a:lvl8pPr>
            <a:lvl9pPr indent="0" lvl="8" marL="0" algn="ctr">
              <a:lnSpc>
                <a:spcPct val="100000"/>
              </a:lnSpc>
              <a:spcBef>
                <a:spcPts val="0"/>
              </a:spcBef>
              <a:spcAft>
                <a:spcPts val="0"/>
              </a:spcAft>
              <a:buNone/>
              <a:defRPr b="1" sz="1100">
                <a:solidFill>
                  <a:srgbClr val="023747"/>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50" name="Shape 50"/>
        <p:cNvGrpSpPr/>
        <p:nvPr/>
      </p:nvGrpSpPr>
      <p:grpSpPr>
        <a:xfrm>
          <a:off x="0" y="0"/>
          <a:ext cx="0" cy="0"/>
          <a:chOff x="0" y="0"/>
          <a:chExt cx="0" cy="0"/>
        </a:xfrm>
      </p:grpSpPr>
      <p:sp>
        <p:nvSpPr>
          <p:cNvPr id="51" name="Google Shape;51;p13"/>
          <p:cNvSpPr/>
          <p:nvPr/>
        </p:nvSpPr>
        <p:spPr>
          <a:xfrm>
            <a:off x="0" y="4477940"/>
            <a:ext cx="9145191" cy="66555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rgbClr val="FFFFFF"/>
              </a:solidFill>
              <a:latin typeface="Twentieth Century"/>
              <a:ea typeface="Twentieth Century"/>
              <a:cs typeface="Twentieth Century"/>
              <a:sym typeface="Twentieth Century"/>
            </a:endParaRPr>
          </a:p>
        </p:txBody>
      </p:sp>
      <p:sp>
        <p:nvSpPr>
          <p:cNvPr id="52" name="Google Shape;52;p13"/>
          <p:cNvSpPr/>
          <p:nvPr/>
        </p:nvSpPr>
        <p:spPr>
          <a:xfrm>
            <a:off x="-9527" y="4539853"/>
            <a:ext cx="2249676" cy="534590"/>
          </a:xfrm>
          <a:prstGeom prst="rect">
            <a:avLst/>
          </a:prstGeom>
          <a:solidFill>
            <a:srgbClr val="02374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rgbClr val="FFFFFF"/>
              </a:solidFill>
              <a:latin typeface="Twentieth Century"/>
              <a:ea typeface="Twentieth Century"/>
              <a:cs typeface="Twentieth Century"/>
              <a:sym typeface="Twentieth Century"/>
            </a:endParaRPr>
          </a:p>
        </p:txBody>
      </p:sp>
      <p:sp>
        <p:nvSpPr>
          <p:cNvPr id="53" name="Google Shape;53;p13"/>
          <p:cNvSpPr/>
          <p:nvPr/>
        </p:nvSpPr>
        <p:spPr>
          <a:xfrm>
            <a:off x="2359242" y="4532709"/>
            <a:ext cx="6785948" cy="535781"/>
          </a:xfrm>
          <a:prstGeom prst="rect">
            <a:avLst/>
          </a:prstGeom>
          <a:solidFill>
            <a:srgbClr val="02374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rgbClr val="FFFFFF"/>
              </a:solidFill>
              <a:latin typeface="Twentieth Century"/>
              <a:ea typeface="Twentieth Century"/>
              <a:cs typeface="Twentieth Century"/>
              <a:sym typeface="Twentieth Century"/>
            </a:endParaRPr>
          </a:p>
        </p:txBody>
      </p:sp>
      <p:sp>
        <p:nvSpPr>
          <p:cNvPr id="54" name="Google Shape;54;p13"/>
          <p:cNvSpPr txBox="1"/>
          <p:nvPr>
            <p:ph type="title"/>
          </p:nvPr>
        </p:nvSpPr>
        <p:spPr>
          <a:xfrm>
            <a:off x="609759" y="171450"/>
            <a:ext cx="8138851" cy="727471"/>
          </a:xfrm>
          <a:prstGeom prst="rect">
            <a:avLst/>
          </a:prstGeom>
          <a:noFill/>
          <a:ln>
            <a:noFill/>
          </a:ln>
        </p:spPr>
        <p:txBody>
          <a:bodyPr anchorCtr="0" anchor="ctr" bIns="35100" lIns="67500" spcFirstLastPara="1" rIns="67500" wrap="square" tIns="35100">
            <a:noAutofit/>
          </a:bodyPr>
          <a:lstStyle>
            <a:lvl1pPr lvl="0" marR="0" rtl="0" algn="l">
              <a:lnSpc>
                <a:spcPct val="100000"/>
              </a:lnSpc>
              <a:spcBef>
                <a:spcPts val="0"/>
              </a:spcBef>
              <a:spcAft>
                <a:spcPts val="0"/>
              </a:spcAft>
              <a:buSzPts val="1100"/>
              <a:buNone/>
              <a:defRPr b="0" i="0" sz="3300" u="none" cap="none" strike="noStrike">
                <a:solidFill>
                  <a:srgbClr val="023747"/>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100"/>
              <a:buNone/>
              <a:defRPr b="0" i="0" sz="3300" u="none" cap="none" strike="noStrike">
                <a:solidFill>
                  <a:srgbClr val="023747"/>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100"/>
              <a:buNone/>
              <a:defRPr b="0" i="0" sz="3300" u="none" cap="none" strike="noStrike">
                <a:solidFill>
                  <a:srgbClr val="023747"/>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100"/>
              <a:buNone/>
              <a:defRPr b="0" i="0" sz="3300" u="none" cap="none" strike="noStrike">
                <a:solidFill>
                  <a:srgbClr val="023747"/>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100"/>
              <a:buNone/>
              <a:defRPr b="0" i="0" sz="3300" u="none" cap="none" strike="noStrike">
                <a:solidFill>
                  <a:srgbClr val="023747"/>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100"/>
              <a:buNone/>
              <a:defRPr b="0" i="0" sz="3300" u="none" cap="none" strike="noStrike">
                <a:solidFill>
                  <a:srgbClr val="023747"/>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100"/>
              <a:buNone/>
              <a:defRPr b="0" i="0" sz="3300" u="none" cap="none" strike="noStrike">
                <a:solidFill>
                  <a:srgbClr val="023747"/>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100"/>
              <a:buNone/>
              <a:defRPr b="0" i="0" sz="3300" u="none" cap="none" strike="noStrike">
                <a:solidFill>
                  <a:srgbClr val="023747"/>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100"/>
              <a:buNone/>
              <a:defRPr b="0" i="0" sz="3300" u="none" cap="none" strike="noStrike">
                <a:solidFill>
                  <a:srgbClr val="023747"/>
                </a:solidFill>
                <a:latin typeface="Twentieth Century"/>
                <a:ea typeface="Twentieth Century"/>
                <a:cs typeface="Twentieth Century"/>
                <a:sym typeface="Twentieth Century"/>
              </a:defRPr>
            </a:lvl9pPr>
          </a:lstStyle>
          <a:p/>
        </p:txBody>
      </p:sp>
      <p:sp>
        <p:nvSpPr>
          <p:cNvPr id="55" name="Google Shape;55;p13"/>
          <p:cNvSpPr txBox="1"/>
          <p:nvPr>
            <p:ph idx="1" type="body"/>
          </p:nvPr>
        </p:nvSpPr>
        <p:spPr>
          <a:xfrm>
            <a:off x="613331" y="1200150"/>
            <a:ext cx="8138851" cy="3378994"/>
          </a:xfrm>
          <a:prstGeom prst="rect">
            <a:avLst/>
          </a:prstGeom>
          <a:noFill/>
          <a:ln>
            <a:noFill/>
          </a:ln>
        </p:spPr>
        <p:txBody>
          <a:bodyPr anchorCtr="0" anchor="t" bIns="35100" lIns="67500" spcFirstLastPara="1" rIns="67500" wrap="square" tIns="35100">
            <a:noAutofit/>
          </a:bodyPr>
          <a:lstStyle>
            <a:lvl1pPr indent="-228600" lvl="0" marL="457200" marR="0" rtl="0" algn="l">
              <a:lnSpc>
                <a:spcPct val="100000"/>
              </a:lnSpc>
              <a:spcBef>
                <a:spcPts val="500"/>
              </a:spcBef>
              <a:spcAft>
                <a:spcPts val="0"/>
              </a:spcAft>
              <a:buSzPts val="1100"/>
              <a:buNone/>
              <a:defRPr b="0" i="0" sz="2200" u="none" cap="none" strike="noStrike">
                <a:solidFill>
                  <a:srgbClr val="023747"/>
                </a:solidFill>
                <a:latin typeface="Twentieth Century"/>
                <a:ea typeface="Twentieth Century"/>
                <a:cs typeface="Twentieth Century"/>
                <a:sym typeface="Twentieth Century"/>
              </a:defRPr>
            </a:lvl1pPr>
            <a:lvl2pPr indent="-228600" lvl="1" marL="914400" marR="0" rtl="0" algn="l">
              <a:lnSpc>
                <a:spcPct val="100000"/>
              </a:lnSpc>
              <a:spcBef>
                <a:spcPts val="400"/>
              </a:spcBef>
              <a:spcAft>
                <a:spcPts val="0"/>
              </a:spcAft>
              <a:buSzPts val="1100"/>
              <a:buNone/>
              <a:defRPr b="0" i="0" sz="2000" u="none" cap="none" strike="noStrike">
                <a:solidFill>
                  <a:srgbClr val="023747"/>
                </a:solidFill>
                <a:latin typeface="Twentieth Century"/>
                <a:ea typeface="Twentieth Century"/>
                <a:cs typeface="Twentieth Century"/>
                <a:sym typeface="Twentieth Century"/>
              </a:defRPr>
            </a:lvl2pPr>
            <a:lvl3pPr indent="-228600" lvl="2" marL="1371600" marR="0" rtl="0" algn="l">
              <a:lnSpc>
                <a:spcPct val="100000"/>
              </a:lnSpc>
              <a:spcBef>
                <a:spcPts val="400"/>
              </a:spcBef>
              <a:spcAft>
                <a:spcPts val="0"/>
              </a:spcAft>
              <a:buSzPts val="1100"/>
              <a:buNone/>
              <a:defRPr b="0" i="0" sz="1700" u="none" cap="none" strike="noStrike">
                <a:solidFill>
                  <a:srgbClr val="023747"/>
                </a:solidFill>
                <a:latin typeface="Twentieth Century"/>
                <a:ea typeface="Twentieth Century"/>
                <a:cs typeface="Twentieth Century"/>
                <a:sym typeface="Twentieth Century"/>
              </a:defRPr>
            </a:lvl3pPr>
            <a:lvl4pPr indent="-228600" lvl="3" marL="1828800" marR="0" rtl="0" algn="l">
              <a:lnSpc>
                <a:spcPct val="100000"/>
              </a:lnSpc>
              <a:spcBef>
                <a:spcPts val="300"/>
              </a:spcBef>
              <a:spcAft>
                <a:spcPts val="0"/>
              </a:spcAft>
              <a:buSzPts val="1100"/>
              <a:buNone/>
              <a:defRPr b="0" i="0" sz="1500" u="none" cap="none" strike="noStrike">
                <a:solidFill>
                  <a:srgbClr val="023747"/>
                </a:solidFill>
                <a:latin typeface="Twentieth Century"/>
                <a:ea typeface="Twentieth Century"/>
                <a:cs typeface="Twentieth Century"/>
                <a:sym typeface="Twentieth Century"/>
              </a:defRPr>
            </a:lvl4pPr>
            <a:lvl5pPr indent="-228600" lvl="4" marL="2286000" marR="0" rtl="0" algn="l">
              <a:lnSpc>
                <a:spcPct val="100000"/>
              </a:lnSpc>
              <a:spcBef>
                <a:spcPts val="300"/>
              </a:spcBef>
              <a:spcAft>
                <a:spcPts val="0"/>
              </a:spcAft>
              <a:buSzPts val="1100"/>
              <a:buNone/>
              <a:defRPr b="0" i="0" sz="1500" u="none" cap="none" strike="noStrike">
                <a:solidFill>
                  <a:srgbClr val="023747"/>
                </a:solidFill>
                <a:latin typeface="Twentieth Century"/>
                <a:ea typeface="Twentieth Century"/>
                <a:cs typeface="Twentieth Century"/>
                <a:sym typeface="Twentieth Century"/>
              </a:defRPr>
            </a:lvl5pPr>
            <a:lvl6pPr indent="-228600" lvl="5" marL="2743200" marR="0" rtl="0" algn="l">
              <a:lnSpc>
                <a:spcPct val="100000"/>
              </a:lnSpc>
              <a:spcBef>
                <a:spcPts val="300"/>
              </a:spcBef>
              <a:spcAft>
                <a:spcPts val="0"/>
              </a:spcAft>
              <a:buSzPts val="1100"/>
              <a:buNone/>
              <a:defRPr b="0" i="0" sz="1500" u="none" cap="none" strike="noStrike">
                <a:solidFill>
                  <a:srgbClr val="023747"/>
                </a:solidFill>
                <a:latin typeface="Twentieth Century"/>
                <a:ea typeface="Twentieth Century"/>
                <a:cs typeface="Twentieth Century"/>
                <a:sym typeface="Twentieth Century"/>
              </a:defRPr>
            </a:lvl6pPr>
            <a:lvl7pPr indent="-228600" lvl="6" marL="3200400" marR="0" rtl="0" algn="l">
              <a:lnSpc>
                <a:spcPct val="100000"/>
              </a:lnSpc>
              <a:spcBef>
                <a:spcPts val="300"/>
              </a:spcBef>
              <a:spcAft>
                <a:spcPts val="0"/>
              </a:spcAft>
              <a:buSzPts val="1100"/>
              <a:buNone/>
              <a:defRPr b="0" i="0" sz="1500" u="none" cap="none" strike="noStrike">
                <a:solidFill>
                  <a:srgbClr val="023747"/>
                </a:solidFill>
                <a:latin typeface="Twentieth Century"/>
                <a:ea typeface="Twentieth Century"/>
                <a:cs typeface="Twentieth Century"/>
                <a:sym typeface="Twentieth Century"/>
              </a:defRPr>
            </a:lvl7pPr>
            <a:lvl8pPr indent="-228600" lvl="7" marL="3657600" marR="0" rtl="0" algn="l">
              <a:lnSpc>
                <a:spcPct val="100000"/>
              </a:lnSpc>
              <a:spcBef>
                <a:spcPts val="300"/>
              </a:spcBef>
              <a:spcAft>
                <a:spcPts val="0"/>
              </a:spcAft>
              <a:buSzPts val="1100"/>
              <a:buNone/>
              <a:defRPr b="0" i="0" sz="1500" u="none" cap="none" strike="noStrike">
                <a:solidFill>
                  <a:srgbClr val="023747"/>
                </a:solidFill>
                <a:latin typeface="Twentieth Century"/>
                <a:ea typeface="Twentieth Century"/>
                <a:cs typeface="Twentieth Century"/>
                <a:sym typeface="Twentieth Century"/>
              </a:defRPr>
            </a:lvl8pPr>
            <a:lvl9pPr indent="-228600" lvl="8" marL="4114800" marR="0" rtl="0" algn="l">
              <a:lnSpc>
                <a:spcPct val="100000"/>
              </a:lnSpc>
              <a:spcBef>
                <a:spcPts val="300"/>
              </a:spcBef>
              <a:spcAft>
                <a:spcPts val="0"/>
              </a:spcAft>
              <a:buSzPts val="1100"/>
              <a:buNone/>
              <a:defRPr b="0" i="0" sz="1500" u="none" cap="none" strike="noStrike">
                <a:solidFill>
                  <a:srgbClr val="023747"/>
                </a:solidFill>
                <a:latin typeface="Twentieth Century"/>
                <a:ea typeface="Twentieth Century"/>
                <a:cs typeface="Twentieth Century"/>
                <a:sym typeface="Twentieth Century"/>
              </a:defRPr>
            </a:lvl9pPr>
          </a:lstStyle>
          <a:p/>
        </p:txBody>
      </p:sp>
      <p:sp>
        <p:nvSpPr>
          <p:cNvPr id="56" name="Google Shape;56;p13"/>
          <p:cNvSpPr txBox="1"/>
          <p:nvPr>
            <p:ph idx="10" type="dt"/>
          </p:nvPr>
        </p:nvSpPr>
        <p:spPr>
          <a:xfrm>
            <a:off x="76220" y="4551759"/>
            <a:ext cx="2042453" cy="498871"/>
          </a:xfrm>
          <a:prstGeom prst="rect">
            <a:avLst/>
          </a:prstGeom>
          <a:noFill/>
          <a:ln>
            <a:noFill/>
          </a:ln>
        </p:spPr>
        <p:txBody>
          <a:bodyPr anchorCtr="0" anchor="ctr" bIns="35100" lIns="67500" spcFirstLastPara="1" rIns="67500" wrap="square" tIns="35100">
            <a:noAutofit/>
          </a:bodyPr>
          <a:lstStyle>
            <a:lvl1pPr lvl="0" marR="0" rtl="0" algn="ctr">
              <a:lnSpc>
                <a:spcPct val="100000"/>
              </a:lnSpc>
              <a:spcBef>
                <a:spcPts val="0"/>
              </a:spcBef>
              <a:spcAft>
                <a:spcPts val="0"/>
              </a:spcAft>
              <a:buSzPts val="1100"/>
              <a:buNone/>
              <a:defRPr b="0" i="0" sz="1500" u="non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100"/>
              <a:buNone/>
              <a:defRPr b="0" i="0" sz="1400" u="none" cap="none" strike="noStrike">
                <a:solidFill>
                  <a:srgbClr val="FFFFFF"/>
                </a:solidFill>
                <a:latin typeface="Twentieth Century"/>
                <a:ea typeface="Twentieth Century"/>
                <a:cs typeface="Twentieth Century"/>
                <a:sym typeface="Twentieth Century"/>
              </a:defRPr>
            </a:lvl9pPr>
          </a:lstStyle>
          <a:p/>
        </p:txBody>
      </p:sp>
      <p:sp>
        <p:nvSpPr>
          <p:cNvPr id="57" name="Google Shape;57;p13"/>
          <p:cNvSpPr/>
          <p:nvPr/>
        </p:nvSpPr>
        <p:spPr>
          <a:xfrm>
            <a:off x="2086518" y="177403"/>
            <a:ext cx="5867737" cy="273844"/>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rgbClr val="FFFFFF"/>
              </a:solidFill>
              <a:latin typeface="Twentieth Century"/>
              <a:ea typeface="Twentieth Century"/>
              <a:cs typeface="Twentieth Century"/>
              <a:sym typeface="Twentieth Century"/>
            </a:endParaRPr>
          </a:p>
        </p:txBody>
      </p:sp>
      <p:sp>
        <p:nvSpPr>
          <p:cNvPr id="58" name="Google Shape;58;p13"/>
          <p:cNvSpPr txBox="1"/>
          <p:nvPr>
            <p:ph idx="12" type="sldNum"/>
          </p:nvPr>
        </p:nvSpPr>
        <p:spPr>
          <a:xfrm>
            <a:off x="8001893" y="171450"/>
            <a:ext cx="822936" cy="270272"/>
          </a:xfrm>
          <a:prstGeom prst="rect">
            <a:avLst/>
          </a:prstGeom>
          <a:noFill/>
          <a:ln>
            <a:noFill/>
          </a:ln>
        </p:spPr>
        <p:txBody>
          <a:bodyPr anchorCtr="0" anchor="ctr" bIns="35100" lIns="67500" spcFirstLastPara="1" rIns="67500" wrap="square" tIns="35100">
            <a:noAutofit/>
          </a:bodyPr>
          <a:lstStyle>
            <a:lvl1pPr indent="0" lvl="0" marL="0" marR="0" rtl="0" algn="ctr">
              <a:lnSpc>
                <a:spcPct val="100000"/>
              </a:lnSpc>
              <a:spcBef>
                <a:spcPts val="0"/>
              </a:spcBef>
              <a:spcAft>
                <a:spcPts val="0"/>
              </a:spcAft>
              <a:buClr>
                <a:srgbClr val="023747"/>
              </a:buClr>
              <a:buSzPts val="1100"/>
              <a:buFont typeface="Times New Roman"/>
              <a:buNone/>
              <a:defRPr b="1" i="0" sz="1100" u="none">
                <a:solidFill>
                  <a:srgbClr val="023747"/>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23747"/>
              </a:buClr>
              <a:buSzPts val="1100"/>
              <a:buFont typeface="Times New Roman"/>
              <a:buNone/>
              <a:defRPr b="1" i="0" sz="1100" u="none">
                <a:solidFill>
                  <a:srgbClr val="023747"/>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23747"/>
              </a:buClr>
              <a:buSzPts val="1100"/>
              <a:buFont typeface="Times New Roman"/>
              <a:buNone/>
              <a:defRPr b="1" i="0" sz="1100" u="none">
                <a:solidFill>
                  <a:srgbClr val="023747"/>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23747"/>
              </a:buClr>
              <a:buSzPts val="1100"/>
              <a:buFont typeface="Times New Roman"/>
              <a:buNone/>
              <a:defRPr b="1" i="0" sz="1100" u="none">
                <a:solidFill>
                  <a:srgbClr val="023747"/>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23747"/>
              </a:buClr>
              <a:buSzPts val="1100"/>
              <a:buFont typeface="Times New Roman"/>
              <a:buNone/>
              <a:defRPr b="1" i="0" sz="1100" u="none">
                <a:solidFill>
                  <a:srgbClr val="023747"/>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23747"/>
              </a:buClr>
              <a:buSzPts val="1100"/>
              <a:buFont typeface="Times New Roman"/>
              <a:buNone/>
              <a:defRPr b="1" i="0" sz="1100" u="none">
                <a:solidFill>
                  <a:srgbClr val="023747"/>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23747"/>
              </a:buClr>
              <a:buSzPts val="1100"/>
              <a:buFont typeface="Times New Roman"/>
              <a:buNone/>
              <a:defRPr b="1" i="0" sz="1100" u="none">
                <a:solidFill>
                  <a:srgbClr val="023747"/>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23747"/>
              </a:buClr>
              <a:buSzPts val="1100"/>
              <a:buFont typeface="Times New Roman"/>
              <a:buNone/>
              <a:defRPr b="1" i="0" sz="1100" u="none">
                <a:solidFill>
                  <a:srgbClr val="023747"/>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23747"/>
              </a:buClr>
              <a:buSzPts val="1100"/>
              <a:buFont typeface="Times New Roman"/>
              <a:buNone/>
              <a:defRPr b="1" i="0" sz="1100" u="none">
                <a:solidFill>
                  <a:srgbClr val="023747"/>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3.jpg"/><Relationship Id="rId5"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3.png"/><Relationship Id="rId5" Type="http://schemas.openxmlformats.org/officeDocument/2006/relationships/hyperlink" Target="https://www.sli.do/features-google-slides?payload=eyJwcmVzZW50YXRpb25JZCI6IjFKQmdwRTZHa1BpeGROLUxoWVQwbkxtQy11Qko4WWN2ckRrcjM4V0o4UlpvIiwic2xpZGVJZCI6IlNMSURFU19BUEkxNjA4NzUyNjQ3XzAifQ%3D%3D" TargetMode="External"/><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0.png"/><Relationship Id="rId9" Type="http://schemas.openxmlformats.org/officeDocument/2006/relationships/image" Target="../media/image31.png"/><Relationship Id="rId5" Type="http://schemas.openxmlformats.org/officeDocument/2006/relationships/image" Target="../media/image37.png"/><Relationship Id="rId6" Type="http://schemas.openxmlformats.org/officeDocument/2006/relationships/image" Target="../media/image47.jpg"/><Relationship Id="rId7" Type="http://schemas.openxmlformats.org/officeDocument/2006/relationships/image" Target="../media/image45.png"/><Relationship Id="rId8"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19.png"/><Relationship Id="rId5" Type="http://schemas.openxmlformats.org/officeDocument/2006/relationships/image" Target="../media/image44.png"/><Relationship Id="rId6" Type="http://schemas.openxmlformats.org/officeDocument/2006/relationships/image" Target="../media/image36.png"/><Relationship Id="rId7" Type="http://schemas.openxmlformats.org/officeDocument/2006/relationships/image" Target="../media/image49.png"/></Relationships>
</file>

<file path=ppt/slides/_rels/slide19.xml.rels><?xml version="1.0" encoding="UTF-8" standalone="yes"?><Relationships xmlns="http://schemas.openxmlformats.org/package/2006/relationships"><Relationship Id="rId11" Type="http://schemas.openxmlformats.org/officeDocument/2006/relationships/image" Target="../media/image53.jpg"/><Relationship Id="rId10" Type="http://schemas.openxmlformats.org/officeDocument/2006/relationships/image" Target="../media/image43.jpg"/><Relationship Id="rId13" Type="http://schemas.openxmlformats.org/officeDocument/2006/relationships/image" Target="../media/image28.png"/><Relationship Id="rId12"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mailto:radovan.kavicky@gapdata.org" TargetMode="External"/><Relationship Id="rId4" Type="http://schemas.openxmlformats.org/officeDocument/2006/relationships/hyperlink" Target="mailto:radovan.kavicky@gmail.com" TargetMode="External"/><Relationship Id="rId9" Type="http://schemas.openxmlformats.org/officeDocument/2006/relationships/image" Target="../media/image33.jpg"/><Relationship Id="rId15" Type="http://schemas.openxmlformats.org/officeDocument/2006/relationships/image" Target="../media/image50.png"/><Relationship Id="rId14" Type="http://schemas.openxmlformats.org/officeDocument/2006/relationships/image" Target="../media/image51.png"/><Relationship Id="rId17" Type="http://schemas.openxmlformats.org/officeDocument/2006/relationships/image" Target="../media/image44.png"/><Relationship Id="rId16" Type="http://schemas.openxmlformats.org/officeDocument/2006/relationships/image" Target="../media/image48.jpg"/><Relationship Id="rId5" Type="http://schemas.openxmlformats.org/officeDocument/2006/relationships/hyperlink" Target="http://www.linkedin.com/in/radovankavicky" TargetMode="External"/><Relationship Id="rId6" Type="http://schemas.openxmlformats.org/officeDocument/2006/relationships/hyperlink" Target="https://gapdata.slack.com/" TargetMode="External"/><Relationship Id="rId18" Type="http://schemas.openxmlformats.org/officeDocument/2006/relationships/image" Target="../media/image27.png"/><Relationship Id="rId7" Type="http://schemas.openxmlformats.org/officeDocument/2006/relationships/hyperlink" Target="https://github.com/radovankavicky" TargetMode="External"/><Relationship Id="rId8"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www.sli.do/features-google-slides?interaction-type=Sm9pbg%3D%3D" TargetMode="External"/><Relationship Id="rId4" Type="http://schemas.openxmlformats.org/officeDocument/2006/relationships/image" Target="../media/image7.png"/><Relationship Id="rId5" Type="http://schemas.openxmlformats.org/officeDocument/2006/relationships/hyperlink" Target="https://www.sli.do/features-google-slides?payload=eyJwcmVzZW50YXRpb25JZCI6IjFKQmdwRTZHa1BpeGROLUxoWVQwbkxtQy11Qko4WWN2ckRrcjM4V0o4UlpvIiwic2xpZGVJZCI6IlNMSURFU19BUEk2MTI4NTk3NzFfMCJ9" TargetMode="External"/><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2.png"/><Relationship Id="rId4" Type="http://schemas.openxmlformats.org/officeDocument/2006/relationships/hyperlink" Target="https://www.meetup.com/Julia-Users-Group-Slovakia/" TargetMode="External"/><Relationship Id="rId5" Type="http://schemas.openxmlformats.org/officeDocument/2006/relationships/hyperlink" Target="https://www.facebook.com/groups/379292635993253/" TargetMode="External"/><Relationship Id="rId6" Type="http://schemas.openxmlformats.org/officeDocument/2006/relationships/image" Target="../media/image4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www.sli.do/features-google-slides?interaction-type=UUE%3D" TargetMode="External"/><Relationship Id="rId4" Type="http://schemas.openxmlformats.org/officeDocument/2006/relationships/image" Target="../media/image40.png"/><Relationship Id="rId5" Type="http://schemas.openxmlformats.org/officeDocument/2006/relationships/hyperlink" Target="https://www.sli.do/features-google-slides?payload=eyJwcmVzZW50YXRpb25JZCI6IjFKQmdwRTZHa1BpeGROLUxoWVQwbkxtQy11Qko4WWN2ckRrcjM4V0o4UlpvIiwic2xpZGVJZCI6IlNMSURFU19BUEkyMDYxNDkyMTY4XzAifQ%3D%3D" TargetMode="External"/><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4.png"/><Relationship Id="rId5" Type="http://schemas.openxmlformats.org/officeDocument/2006/relationships/hyperlink" Target="https://www.sli.do/features-google-slides?payload=eyJwcmVzZW50YXRpb25JZCI6IjFKQmdwRTZHa1BpeGROLUxoWVQwbkxtQy11Qko4WWN2ckRrcjM4V0o4UlpvIiwic2xpZGVJZCI6IlNMSURFU19BUEkxNTcwNDA5OTc5XzAifQ%3D%3D" TargetMode="External"/><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38.jpg"/><Relationship Id="rId13" Type="http://schemas.openxmlformats.org/officeDocument/2006/relationships/image" Target="../media/image16.png"/><Relationship Id="rId12"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justice.gov.sk/tlacovespravy/tlacova-sprava-1581/" TargetMode="External"/><Relationship Id="rId4" Type="http://schemas.openxmlformats.org/officeDocument/2006/relationships/image" Target="../media/image8.jpg"/><Relationship Id="rId9" Type="http://schemas.openxmlformats.org/officeDocument/2006/relationships/image" Target="../media/image32.jpg"/><Relationship Id="rId14" Type="http://schemas.openxmlformats.org/officeDocument/2006/relationships/image" Target="../media/image11.jpg"/><Relationship Id="rId5" Type="http://schemas.openxmlformats.org/officeDocument/2006/relationships/image" Target="../media/image25.jpg"/><Relationship Id="rId6" Type="http://schemas.openxmlformats.org/officeDocument/2006/relationships/image" Target="../media/image23.jpg"/><Relationship Id="rId7" Type="http://schemas.openxmlformats.org/officeDocument/2006/relationships/image" Target="../media/image14.jpg"/><Relationship Id="rId8"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3.png"/><Relationship Id="rId5" Type="http://schemas.openxmlformats.org/officeDocument/2006/relationships/hyperlink" Target="https://www.sli.do/features-google-slides?payload=eyJwcmVzZW50YXRpb25JZCI6IjFKQmdwRTZHa1BpeGROLUxoWVQwbkxtQy11Qko4WWN2ckRrcjM4V0o4UlpvIiwic2xpZGVJZCI6IlNMSURFU19BUEkxMzI5NDg4NDQzXzAifQ%3D%3D" TargetMode="External"/><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www.oecd.org/future-of-work/reports-and-data/what-happened-to-jobs-at-high-risk-of-automation-2021.pdf" TargetMode="External"/><Relationship Id="rId4" Type="http://schemas.openxmlformats.org/officeDocument/2006/relationships/hyperlink" Target="https://oecd.ai/en/dashboards/countries/Slovakia" TargetMode="External"/><Relationship Id="rId5" Type="http://schemas.openxmlformats.org/officeDocument/2006/relationships/hyperlink" Target="https://www.mckinsey.com/featured-insights/future-of-work/ai-automation-and-the-future-of-work-ten-things-to-solve-for" TargetMode="External"/><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5.jpg"/><Relationship Id="rId5" Type="http://schemas.openxmlformats.org/officeDocument/2006/relationships/image" Target="../media/image27.png"/></Relationships>
</file>

<file path=ppt/slides/_rels/slide8.xml.rels><?xml version="1.0" encoding="UTF-8" standalone="yes"?><Relationships xmlns="http://schemas.openxmlformats.org/package/2006/relationships"><Relationship Id="rId11" Type="http://schemas.openxmlformats.org/officeDocument/2006/relationships/image" Target="../media/image29.jpg"/><Relationship Id="rId10" Type="http://schemas.openxmlformats.org/officeDocument/2006/relationships/hyperlink" Target="https://captum.ai/" TargetMode="External"/><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towardsdatascience.com/explainable-ai-regression-problem-practical-guide-f4d1994df692" TargetMode="External"/><Relationship Id="rId4" Type="http://schemas.openxmlformats.org/officeDocument/2006/relationships/hyperlink" Target="https://github.com/marcotcr/lime" TargetMode="External"/><Relationship Id="rId9" Type="http://schemas.openxmlformats.org/officeDocument/2006/relationships/hyperlink" Target="https://towardsdatascience.com/explainable-ai-regression-problem-practical-guide-f4d1994df692" TargetMode="External"/><Relationship Id="rId5" Type="http://schemas.openxmlformats.org/officeDocument/2006/relationships/hyperlink" Target="https://towardsdatascience.com/explainable-ai-regression-problem-practical-guide-f4d1994df692" TargetMode="External"/><Relationship Id="rId6" Type="http://schemas.openxmlformats.org/officeDocument/2006/relationships/hyperlink" Target="https://github.com/slundberg/shap" TargetMode="External"/><Relationship Id="rId7" Type="http://schemas.openxmlformats.org/officeDocument/2006/relationships/hyperlink" Target="https://towardsdatascience.com/explainable-ai-regression-problem-practical-guide-f4d1994df692" TargetMode="External"/><Relationship Id="rId8" Type="http://schemas.openxmlformats.org/officeDocument/2006/relationships/hyperlink" Target="https://github.com/SeldonIO/alib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aislovakia.com/en/" TargetMode="External"/><Relationship Id="rId4" Type="http://schemas.openxmlformats.org/officeDocument/2006/relationships/image" Target="../media/image19.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3505" l="0" r="0" t="3496"/>
          <a:stretch/>
        </p:blipFill>
        <p:spPr>
          <a:xfrm>
            <a:off x="4870925" y="0"/>
            <a:ext cx="3498967" cy="3253980"/>
          </a:xfrm>
          <a:prstGeom prst="rect">
            <a:avLst/>
          </a:prstGeom>
          <a:noFill/>
          <a:ln>
            <a:noFill/>
          </a:ln>
        </p:spPr>
      </p:pic>
      <p:sp>
        <p:nvSpPr>
          <p:cNvPr id="68" name="Google Shape;68;p15"/>
          <p:cNvSpPr txBox="1"/>
          <p:nvPr/>
        </p:nvSpPr>
        <p:spPr>
          <a:xfrm>
            <a:off x="1508914" y="3321844"/>
            <a:ext cx="7057482" cy="723900"/>
          </a:xfrm>
          <a:prstGeom prst="rect">
            <a:avLst/>
          </a:prstGeom>
          <a:noFill/>
          <a:ln>
            <a:noFill/>
          </a:ln>
        </p:spPr>
        <p:txBody>
          <a:bodyPr anchorCtr="0" anchor="b" bIns="35100" lIns="67500" spcFirstLastPara="1" rIns="67500" wrap="square" tIns="35100">
            <a:noAutofit/>
          </a:bodyPr>
          <a:lstStyle/>
          <a:p>
            <a:pPr indent="0" lvl="0" marL="0" marR="0" rtl="0" algn="l">
              <a:lnSpc>
                <a:spcPct val="100000"/>
              </a:lnSpc>
              <a:spcBef>
                <a:spcPts val="0"/>
              </a:spcBef>
              <a:spcAft>
                <a:spcPts val="0"/>
              </a:spcAft>
              <a:buClr>
                <a:srgbClr val="023747"/>
              </a:buClr>
              <a:buSzPts val="1700"/>
              <a:buFont typeface="Garamond"/>
              <a:buNone/>
            </a:pPr>
            <a:r>
              <a:rPr b="1" i="0" lang="en" sz="1700" u="none">
                <a:solidFill>
                  <a:srgbClr val="023747"/>
                </a:solidFill>
                <a:latin typeface="Garamond"/>
                <a:ea typeface="Garamond"/>
                <a:cs typeface="Garamond"/>
                <a:sym typeface="Garamond"/>
              </a:rPr>
              <a:t>Ex</a:t>
            </a:r>
            <a:r>
              <a:rPr b="1" lang="en" sz="1700">
                <a:solidFill>
                  <a:srgbClr val="023747"/>
                </a:solidFill>
                <a:latin typeface="Garamond"/>
                <a:ea typeface="Garamond"/>
                <a:cs typeface="Garamond"/>
                <a:sym typeface="Garamond"/>
              </a:rPr>
              <a:t>plainable Machine Learning/A</a:t>
            </a:r>
            <a:r>
              <a:rPr b="1" i="0" lang="en" sz="1700" u="none">
                <a:solidFill>
                  <a:srgbClr val="023747"/>
                </a:solidFill>
                <a:latin typeface="Garamond"/>
                <a:ea typeface="Garamond"/>
                <a:cs typeface="Garamond"/>
                <a:sym typeface="Garamond"/>
              </a:rPr>
              <a:t>I (xAI) &amp; Future of A</a:t>
            </a:r>
            <a:r>
              <a:rPr b="1" lang="en" sz="1700">
                <a:solidFill>
                  <a:srgbClr val="023747"/>
                </a:solidFill>
                <a:latin typeface="Garamond"/>
                <a:ea typeface="Garamond"/>
                <a:cs typeface="Garamond"/>
                <a:sym typeface="Garamond"/>
              </a:rPr>
              <a:t>rtificial Intelligence</a:t>
            </a:r>
            <a:endParaRPr sz="1700"/>
          </a:p>
          <a:p>
            <a:pPr indent="0" lvl="0" marL="0" marR="0" rtl="0" algn="l">
              <a:lnSpc>
                <a:spcPct val="100000"/>
              </a:lnSpc>
              <a:spcBef>
                <a:spcPts val="0"/>
              </a:spcBef>
              <a:spcAft>
                <a:spcPts val="0"/>
              </a:spcAft>
              <a:buClr>
                <a:srgbClr val="023747"/>
              </a:buClr>
              <a:buSzPts val="1700"/>
              <a:buFont typeface="Garamond"/>
              <a:buNone/>
            </a:pPr>
            <a:r>
              <a:rPr b="1" lang="en" sz="1700">
                <a:solidFill>
                  <a:srgbClr val="023747"/>
                </a:solidFill>
                <a:latin typeface="Garamond"/>
                <a:ea typeface="Garamond"/>
                <a:cs typeface="Garamond"/>
                <a:sym typeface="Garamond"/>
              </a:rPr>
              <a:t>CODECON 2023 </a:t>
            </a:r>
            <a:r>
              <a:rPr b="1" lang="en" sz="1700">
                <a:solidFill>
                  <a:srgbClr val="023747"/>
                </a:solidFill>
                <a:latin typeface="Garamond"/>
                <a:ea typeface="Garamond"/>
                <a:cs typeface="Garamond"/>
                <a:sym typeface="Garamond"/>
              </a:rPr>
              <a:t>#AIslovakIA, #CODECON, #CODECON2023</a:t>
            </a:r>
            <a:r>
              <a:rPr b="1" lang="en" sz="1700">
                <a:solidFill>
                  <a:srgbClr val="023747"/>
                </a:solidFill>
                <a:latin typeface="Garamond"/>
                <a:ea typeface="Garamond"/>
                <a:cs typeface="Garamond"/>
                <a:sym typeface="Garamond"/>
              </a:rPr>
              <a:t>  </a:t>
            </a:r>
            <a:endParaRPr sz="1700"/>
          </a:p>
        </p:txBody>
      </p:sp>
      <p:sp>
        <p:nvSpPr>
          <p:cNvPr id="69" name="Google Shape;69;p15"/>
          <p:cNvSpPr txBox="1"/>
          <p:nvPr/>
        </p:nvSpPr>
        <p:spPr>
          <a:xfrm>
            <a:off x="2439035" y="4516040"/>
            <a:ext cx="6706155" cy="51435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FFFFFF"/>
              </a:buClr>
              <a:buSzPts val="2300"/>
              <a:buFont typeface="Garamond"/>
              <a:buNone/>
            </a:pPr>
            <a:r>
              <a:rPr b="1" i="0" lang="en" sz="2300" u="none">
                <a:solidFill>
                  <a:srgbClr val="FFFFFF"/>
                </a:solidFill>
                <a:latin typeface="Garamond"/>
                <a:ea typeface="Garamond"/>
                <a:cs typeface="Garamond"/>
                <a:sym typeface="Garamond"/>
              </a:rPr>
              <a:t>Radovan Kavický, GapData Institute &amp; AIslovakIA</a:t>
            </a:r>
            <a:endParaRPr sz="1100"/>
          </a:p>
        </p:txBody>
      </p:sp>
      <p:sp>
        <p:nvSpPr>
          <p:cNvPr id="70" name="Google Shape;70;p15"/>
          <p:cNvSpPr txBox="1"/>
          <p:nvPr/>
        </p:nvSpPr>
        <p:spPr>
          <a:xfrm>
            <a:off x="179831" y="4516040"/>
            <a:ext cx="2123437" cy="51435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FFFFFF"/>
              </a:buClr>
              <a:buSzPts val="2000"/>
              <a:buFont typeface="Garamond"/>
              <a:buNone/>
            </a:pPr>
            <a:r>
              <a:rPr b="1" i="0" lang="en" sz="2000" u="none">
                <a:solidFill>
                  <a:srgbClr val="FFFFFF"/>
                </a:solidFill>
                <a:latin typeface="Garamond"/>
                <a:ea typeface="Garamond"/>
                <a:cs typeface="Garamond"/>
                <a:sym typeface="Garamond"/>
              </a:rPr>
              <a:t>1</a:t>
            </a:r>
            <a:r>
              <a:rPr b="1" lang="en" sz="2000">
                <a:solidFill>
                  <a:srgbClr val="FFFFFF"/>
                </a:solidFill>
                <a:latin typeface="Garamond"/>
                <a:ea typeface="Garamond"/>
                <a:cs typeface="Garamond"/>
                <a:sym typeface="Garamond"/>
              </a:rPr>
              <a:t>1</a:t>
            </a:r>
            <a:r>
              <a:rPr b="1" i="0" lang="en" sz="2000" u="none">
                <a:solidFill>
                  <a:srgbClr val="FFFFFF"/>
                </a:solidFill>
                <a:latin typeface="Garamond"/>
                <a:ea typeface="Garamond"/>
                <a:cs typeface="Garamond"/>
                <a:sym typeface="Garamond"/>
              </a:rPr>
              <a:t>. </a:t>
            </a:r>
            <a:r>
              <a:rPr b="1" lang="en" sz="2000">
                <a:solidFill>
                  <a:srgbClr val="FFFFFF"/>
                </a:solidFill>
                <a:latin typeface="Garamond"/>
                <a:ea typeface="Garamond"/>
                <a:cs typeface="Garamond"/>
                <a:sym typeface="Garamond"/>
              </a:rPr>
              <a:t>5</a:t>
            </a:r>
            <a:r>
              <a:rPr b="1" i="0" lang="en" sz="2000" u="none">
                <a:solidFill>
                  <a:srgbClr val="FFFFFF"/>
                </a:solidFill>
                <a:latin typeface="Garamond"/>
                <a:ea typeface="Garamond"/>
                <a:cs typeface="Garamond"/>
                <a:sym typeface="Garamond"/>
              </a:rPr>
              <a:t>. </a:t>
            </a:r>
            <a:r>
              <a:rPr b="1" lang="en" sz="2000">
                <a:solidFill>
                  <a:srgbClr val="FFFFFF"/>
                </a:solidFill>
                <a:latin typeface="Garamond"/>
                <a:ea typeface="Garamond"/>
                <a:cs typeface="Garamond"/>
                <a:sym typeface="Garamond"/>
              </a:rPr>
              <a:t>2023</a:t>
            </a:r>
            <a:endParaRPr sz="1100"/>
          </a:p>
        </p:txBody>
      </p:sp>
      <p:sp>
        <p:nvSpPr>
          <p:cNvPr id="71" name="Google Shape;71;p15"/>
          <p:cNvSpPr txBox="1"/>
          <p:nvPr/>
        </p:nvSpPr>
        <p:spPr>
          <a:xfrm>
            <a:off x="1466041" y="3907631"/>
            <a:ext cx="6986025" cy="594122"/>
          </a:xfrm>
          <a:prstGeom prst="rect">
            <a:avLst/>
          </a:prstGeom>
          <a:noFill/>
          <a:ln>
            <a:noFill/>
          </a:ln>
        </p:spPr>
        <p:txBody>
          <a:bodyPr anchorCtr="0" anchor="b" bIns="35100" lIns="67500" spcFirstLastPara="1" rIns="67500" wrap="square" tIns="35100">
            <a:noAutofit/>
          </a:bodyPr>
          <a:lstStyle/>
          <a:p>
            <a:pPr indent="0" lvl="0" marL="0" marR="0" rtl="0" algn="l">
              <a:lnSpc>
                <a:spcPct val="100000"/>
              </a:lnSpc>
              <a:spcBef>
                <a:spcPts val="0"/>
              </a:spcBef>
              <a:spcAft>
                <a:spcPts val="0"/>
              </a:spcAft>
              <a:buClr>
                <a:srgbClr val="FFFFFF"/>
              </a:buClr>
              <a:buSzPts val="1200"/>
              <a:buFont typeface="Twentieth Century"/>
              <a:buNone/>
            </a:pPr>
            <a:r>
              <a:t/>
            </a:r>
            <a:endParaRPr b="1" i="0" sz="1200" u="none">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b="1" i="0" lang="en" sz="1200" u="none">
                <a:solidFill>
                  <a:srgbClr val="023747"/>
                </a:solidFill>
                <a:latin typeface="Garamond"/>
                <a:ea typeface="Garamond"/>
                <a:cs typeface="Garamond"/>
                <a:sym typeface="Garamond"/>
              </a:rPr>
              <a:t>(#</a:t>
            </a:r>
            <a:r>
              <a:rPr b="1" lang="en" sz="1200">
                <a:solidFill>
                  <a:srgbClr val="023747"/>
                </a:solidFill>
                <a:latin typeface="Garamond"/>
                <a:ea typeface="Garamond"/>
                <a:cs typeface="Garamond"/>
                <a:sym typeface="Garamond"/>
              </a:rPr>
              <a:t>AIslovakIA</a:t>
            </a:r>
            <a:r>
              <a:rPr b="1" i="0" lang="en" sz="1200" u="none">
                <a:solidFill>
                  <a:srgbClr val="023747"/>
                </a:solidFill>
                <a:latin typeface="Garamond"/>
                <a:ea typeface="Garamond"/>
                <a:cs typeface="Garamond"/>
                <a:sym typeface="Garamond"/>
              </a:rPr>
              <a:t>, #CODECON, </a:t>
            </a:r>
            <a:r>
              <a:rPr b="1" lang="en" sz="1200">
                <a:solidFill>
                  <a:srgbClr val="023747"/>
                </a:solidFill>
                <a:latin typeface="Garamond"/>
                <a:ea typeface="Garamond"/>
                <a:cs typeface="Garamond"/>
                <a:sym typeface="Garamond"/>
              </a:rPr>
              <a:t>#CODECON2023,</a:t>
            </a:r>
            <a:r>
              <a:rPr b="1" i="0" lang="en" sz="1200" u="none">
                <a:solidFill>
                  <a:srgbClr val="023747"/>
                </a:solidFill>
                <a:latin typeface="Garamond"/>
                <a:ea typeface="Garamond"/>
                <a:cs typeface="Garamond"/>
                <a:sym typeface="Garamond"/>
              </a:rPr>
              <a:t> </a:t>
            </a:r>
            <a:r>
              <a:rPr b="1" lang="en" sz="1200">
                <a:solidFill>
                  <a:srgbClr val="023747"/>
                </a:solidFill>
                <a:latin typeface="Garamond"/>
                <a:ea typeface="Garamond"/>
                <a:cs typeface="Garamond"/>
                <a:sym typeface="Garamond"/>
              </a:rPr>
              <a:t>Stará Tržnica</a:t>
            </a:r>
            <a:r>
              <a:rPr b="1" i="0" lang="en" sz="1200" u="none">
                <a:solidFill>
                  <a:srgbClr val="023747"/>
                </a:solidFill>
                <a:latin typeface="Garamond"/>
                <a:ea typeface="Garamond"/>
                <a:cs typeface="Garamond"/>
                <a:sym typeface="Garamond"/>
              </a:rPr>
              <a:t>, </a:t>
            </a:r>
            <a:r>
              <a:rPr b="1" lang="en" sz="1200">
                <a:solidFill>
                  <a:srgbClr val="023747"/>
                </a:solidFill>
                <a:latin typeface="Garamond"/>
                <a:ea typeface="Garamond"/>
                <a:cs typeface="Garamond"/>
                <a:sym typeface="Garamond"/>
              </a:rPr>
              <a:t>Bratislava</a:t>
            </a:r>
            <a:r>
              <a:rPr b="1" i="0" lang="en" sz="1200" u="none">
                <a:solidFill>
                  <a:srgbClr val="023747"/>
                </a:solidFill>
                <a:latin typeface="Garamond"/>
                <a:ea typeface="Garamond"/>
                <a:cs typeface="Garamond"/>
                <a:sym typeface="Garamond"/>
              </a:rPr>
              <a:t>, </a:t>
            </a:r>
            <a:r>
              <a:rPr b="1" lang="en" sz="1200">
                <a:solidFill>
                  <a:srgbClr val="023747"/>
                </a:solidFill>
                <a:latin typeface="Garamond"/>
                <a:ea typeface="Garamond"/>
                <a:cs typeface="Garamond"/>
                <a:sym typeface="Garamond"/>
              </a:rPr>
              <a:t>Slovaki</a:t>
            </a:r>
            <a:r>
              <a:rPr b="1" i="0" lang="en" sz="1200" u="none">
                <a:solidFill>
                  <a:srgbClr val="023747"/>
                </a:solidFill>
                <a:latin typeface="Garamond"/>
                <a:ea typeface="Garamond"/>
                <a:cs typeface="Garamond"/>
                <a:sym typeface="Garamond"/>
              </a:rPr>
              <a:t>a)</a:t>
            </a:r>
            <a:br>
              <a:rPr b="1" i="0" lang="en" sz="1200" u="none">
                <a:solidFill>
                  <a:srgbClr val="023747"/>
                </a:solidFill>
                <a:latin typeface="Garamond"/>
                <a:ea typeface="Garamond"/>
                <a:cs typeface="Garamond"/>
                <a:sym typeface="Garamond"/>
              </a:rPr>
            </a:br>
            <a:endParaRPr sz="1100"/>
          </a:p>
        </p:txBody>
      </p:sp>
      <p:pic>
        <p:nvPicPr>
          <p:cNvPr id="72" name="Google Shape;72;p15"/>
          <p:cNvPicPr preferRelativeResize="0"/>
          <p:nvPr/>
        </p:nvPicPr>
        <p:blipFill rotWithShape="1">
          <a:blip r:embed="rId4">
            <a:alphaModFix/>
          </a:blip>
          <a:srcRect b="2785" l="0" r="0" t="2785"/>
          <a:stretch/>
        </p:blipFill>
        <p:spPr>
          <a:xfrm>
            <a:off x="786017" y="-11906"/>
            <a:ext cx="3498969" cy="3303984"/>
          </a:xfrm>
          <a:prstGeom prst="rect">
            <a:avLst/>
          </a:prstGeom>
          <a:noFill/>
          <a:ln>
            <a:noFill/>
          </a:ln>
        </p:spPr>
      </p:pic>
      <p:pic>
        <p:nvPicPr>
          <p:cNvPr id="73" name="Google Shape;73;p15"/>
          <p:cNvPicPr preferRelativeResize="0"/>
          <p:nvPr/>
        </p:nvPicPr>
        <p:blipFill rotWithShape="1">
          <a:blip r:embed="rId5">
            <a:alphaModFix/>
          </a:blip>
          <a:srcRect b="0" l="0" r="0" t="0"/>
          <a:stretch/>
        </p:blipFill>
        <p:spPr>
          <a:xfrm>
            <a:off x="116712" y="3359944"/>
            <a:ext cx="1050131" cy="102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164" name="Shape 164"/>
        <p:cNvGrpSpPr/>
        <p:nvPr/>
      </p:nvGrpSpPr>
      <p:grpSpPr>
        <a:xfrm>
          <a:off x="0" y="0"/>
          <a:ext cx="0" cy="0"/>
          <a:chOff x="0" y="0"/>
          <a:chExt cx="0" cy="0"/>
        </a:xfrm>
      </p:grpSpPr>
      <p:sp>
        <p:nvSpPr>
          <p:cNvPr id="165" name="Google Shape;165;p24"/>
          <p:cNvSpPr txBox="1"/>
          <p:nvPr/>
        </p:nvSpPr>
        <p:spPr>
          <a:xfrm>
            <a:off x="196504" y="205978"/>
            <a:ext cx="8790292" cy="74295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023747"/>
              </a:buClr>
              <a:buSzPts val="2900"/>
              <a:buFont typeface="Garamond"/>
              <a:buNone/>
            </a:pPr>
            <a:r>
              <a:rPr b="1" i="0" lang="en" sz="2900" u="none">
                <a:solidFill>
                  <a:srgbClr val="023747"/>
                </a:solidFill>
                <a:latin typeface="Garamond"/>
                <a:ea typeface="Garamond"/>
                <a:cs typeface="Garamond"/>
                <a:sym typeface="Garamond"/>
              </a:rPr>
              <a:t>Future of AI/ML and Data Science</a:t>
            </a:r>
            <a:endParaRPr sz="1100"/>
          </a:p>
        </p:txBody>
      </p:sp>
      <p:sp>
        <p:nvSpPr>
          <p:cNvPr id="166" name="Google Shape;166;p24"/>
          <p:cNvSpPr txBox="1"/>
          <p:nvPr/>
        </p:nvSpPr>
        <p:spPr>
          <a:xfrm>
            <a:off x="246523" y="954881"/>
            <a:ext cx="5995168" cy="3364706"/>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023747"/>
              </a:buClr>
              <a:buSzPts val="1400"/>
              <a:buFont typeface="Garamond"/>
              <a:buNone/>
            </a:pPr>
            <a:r>
              <a:rPr b="1" i="0" lang="en" sz="1400" u="none">
                <a:solidFill>
                  <a:srgbClr val="023747"/>
                </a:solidFill>
                <a:latin typeface="Garamond"/>
                <a:ea typeface="Garamond"/>
                <a:cs typeface="Garamond"/>
                <a:sym typeface="Garamond"/>
              </a:rPr>
              <a:t>- Back to Basics</a:t>
            </a:r>
            <a:endParaRPr sz="1100"/>
          </a:p>
          <a:p>
            <a:pPr indent="0" lvl="0" marL="0" marR="0" rtl="0" algn="l">
              <a:lnSpc>
                <a:spcPct val="100000"/>
              </a:lnSpc>
              <a:spcBef>
                <a:spcPts val="400"/>
              </a:spcBef>
              <a:spcAft>
                <a:spcPts val="0"/>
              </a:spcAft>
              <a:buClr>
                <a:srgbClr val="023747"/>
              </a:buClr>
              <a:buSzPts val="1400"/>
              <a:buFont typeface="Garamond"/>
              <a:buNone/>
            </a:pPr>
            <a:r>
              <a:rPr b="1" i="0" lang="en" sz="1400" u="none">
                <a:solidFill>
                  <a:srgbClr val="023747"/>
                </a:solidFill>
                <a:latin typeface="Garamond"/>
                <a:ea typeface="Garamond"/>
                <a:cs typeface="Garamond"/>
                <a:sym typeface="Garamond"/>
              </a:rPr>
              <a:t>What Machine Learning/Artificial Intelligence is? What Data Science is?</a:t>
            </a:r>
            <a:endParaRPr sz="1100"/>
          </a:p>
          <a:p>
            <a:pPr indent="0" lvl="0" marL="0" marR="0" rtl="0" algn="l">
              <a:lnSpc>
                <a:spcPct val="100000"/>
              </a:lnSpc>
              <a:spcBef>
                <a:spcPts val="400"/>
              </a:spcBef>
              <a:spcAft>
                <a:spcPts val="0"/>
              </a:spcAft>
              <a:buClr>
                <a:srgbClr val="FFFFFF"/>
              </a:buClr>
              <a:buSzPts val="400"/>
              <a:buFont typeface="Twentieth Century"/>
              <a:buNone/>
            </a:pPr>
            <a:r>
              <a:t/>
            </a:r>
            <a:endParaRPr b="1" i="0" sz="400" u="none">
              <a:solidFill>
                <a:srgbClr val="023747"/>
              </a:solidFill>
              <a:latin typeface="Garamond"/>
              <a:ea typeface="Garamond"/>
              <a:cs typeface="Garamond"/>
              <a:sym typeface="Garamond"/>
            </a:endParaRPr>
          </a:p>
          <a:p>
            <a:pPr indent="0" lvl="0" marL="0" marR="0" rtl="0" algn="l">
              <a:lnSpc>
                <a:spcPct val="100000"/>
              </a:lnSpc>
              <a:spcBef>
                <a:spcPts val="400"/>
              </a:spcBef>
              <a:spcAft>
                <a:spcPts val="0"/>
              </a:spcAft>
              <a:buClr>
                <a:srgbClr val="023747"/>
              </a:buClr>
              <a:buSzPts val="1400"/>
              <a:buFont typeface="Garamond"/>
              <a:buNone/>
            </a:pPr>
            <a:r>
              <a:rPr b="1" i="0" lang="en" sz="1400" u="none">
                <a:solidFill>
                  <a:srgbClr val="023747"/>
                </a:solidFill>
                <a:latin typeface="Garamond"/>
                <a:ea typeface="Garamond"/>
                <a:cs typeface="Garamond"/>
                <a:sym typeface="Garamond"/>
              </a:rPr>
              <a:t>“Artificial intelligence is the science of making machines do things that would require intelligence if done by men.” </a:t>
            </a:r>
            <a:endParaRPr sz="1100"/>
          </a:p>
          <a:p>
            <a:pPr indent="0" lvl="0" marL="0" marR="0" rtl="0" algn="l">
              <a:lnSpc>
                <a:spcPct val="100000"/>
              </a:lnSpc>
              <a:spcBef>
                <a:spcPts val="400"/>
              </a:spcBef>
              <a:spcAft>
                <a:spcPts val="0"/>
              </a:spcAft>
              <a:buClr>
                <a:srgbClr val="023747"/>
              </a:buClr>
              <a:buSzPts val="1400"/>
              <a:buFont typeface="Garamond"/>
              <a:buNone/>
            </a:pPr>
            <a:r>
              <a:rPr b="1" i="0" lang="en" sz="1400" u="none">
                <a:solidFill>
                  <a:srgbClr val="023747"/>
                </a:solidFill>
                <a:latin typeface="Garamond"/>
                <a:ea typeface="Garamond"/>
                <a:cs typeface="Garamond"/>
                <a:sym typeface="Garamond"/>
              </a:rPr>
              <a:t>-- Marvin Minsky </a:t>
            </a:r>
            <a:endParaRPr sz="1100"/>
          </a:p>
          <a:p>
            <a:pPr indent="0" lvl="0" marL="0" marR="0" rtl="0" algn="l">
              <a:lnSpc>
                <a:spcPct val="100000"/>
              </a:lnSpc>
              <a:spcBef>
                <a:spcPts val="400"/>
              </a:spcBef>
              <a:spcAft>
                <a:spcPts val="0"/>
              </a:spcAft>
              <a:buClr>
                <a:srgbClr val="FFFFFF"/>
              </a:buClr>
              <a:buSzPts val="400"/>
              <a:buFont typeface="Twentieth Century"/>
              <a:buNone/>
            </a:pPr>
            <a:r>
              <a:t/>
            </a:r>
            <a:endParaRPr b="1" i="0" sz="400" u="none">
              <a:solidFill>
                <a:srgbClr val="023747"/>
              </a:solidFill>
              <a:latin typeface="Garamond"/>
              <a:ea typeface="Garamond"/>
              <a:cs typeface="Garamond"/>
              <a:sym typeface="Garamond"/>
            </a:endParaRPr>
          </a:p>
          <a:p>
            <a:pPr indent="0" lvl="0" marL="0" marR="0" rtl="0" algn="l">
              <a:lnSpc>
                <a:spcPct val="100000"/>
              </a:lnSpc>
              <a:spcBef>
                <a:spcPts val="400"/>
              </a:spcBef>
              <a:spcAft>
                <a:spcPts val="0"/>
              </a:spcAft>
              <a:buClr>
                <a:srgbClr val="023747"/>
              </a:buClr>
              <a:buSzPts val="1400"/>
              <a:buFont typeface="Garamond"/>
              <a:buNone/>
            </a:pPr>
            <a:r>
              <a:rPr b="1" i="0" lang="en" sz="1400" u="none">
                <a:solidFill>
                  <a:srgbClr val="023747"/>
                </a:solidFill>
                <a:latin typeface="Garamond"/>
                <a:ea typeface="Garamond"/>
                <a:cs typeface="Garamond"/>
                <a:sym typeface="Garamond"/>
              </a:rPr>
              <a:t>- Data Science (definition): collection of scientific results and methods for transformation of data from raw form to meaningful information, knowledge and wisdom, which should support better decisions</a:t>
            </a:r>
            <a:endParaRPr sz="1100"/>
          </a:p>
          <a:p>
            <a:pPr indent="0" lvl="0" marL="0" marR="0" rtl="0" algn="l">
              <a:lnSpc>
                <a:spcPct val="100000"/>
              </a:lnSpc>
              <a:spcBef>
                <a:spcPts val="400"/>
              </a:spcBef>
              <a:spcAft>
                <a:spcPts val="0"/>
              </a:spcAft>
              <a:buClr>
                <a:srgbClr val="FFFFFF"/>
              </a:buClr>
              <a:buSzPts val="400"/>
              <a:buFont typeface="Twentieth Century"/>
              <a:buNone/>
            </a:pPr>
            <a:r>
              <a:t/>
            </a:r>
            <a:endParaRPr b="1" i="0" sz="400" u="none">
              <a:solidFill>
                <a:srgbClr val="023747"/>
              </a:solidFill>
              <a:latin typeface="Garamond"/>
              <a:ea typeface="Garamond"/>
              <a:cs typeface="Garamond"/>
              <a:sym typeface="Garamond"/>
            </a:endParaRPr>
          </a:p>
          <a:p>
            <a:pPr indent="0" lvl="0" marL="0" marR="0" rtl="0" algn="l">
              <a:lnSpc>
                <a:spcPct val="100000"/>
              </a:lnSpc>
              <a:spcBef>
                <a:spcPts val="400"/>
              </a:spcBef>
              <a:spcAft>
                <a:spcPts val="0"/>
              </a:spcAft>
              <a:buClr>
                <a:srgbClr val="023747"/>
              </a:buClr>
              <a:buSzPts val="1400"/>
              <a:buFont typeface="Garamond"/>
              <a:buNone/>
            </a:pPr>
            <a:r>
              <a:rPr b="1" i="0" lang="en" sz="1400" u="none">
                <a:solidFill>
                  <a:srgbClr val="023747"/>
                </a:solidFill>
                <a:latin typeface="Garamond"/>
                <a:ea typeface="Garamond"/>
                <a:cs typeface="Garamond"/>
                <a:sym typeface="Garamond"/>
              </a:rPr>
              <a:t>- Data Science: Statistics + programming; data analysis + Computer Science, modelling + Econometrics, Big Data, ML/DL</a:t>
            </a:r>
            <a:endParaRPr sz="1100"/>
          </a:p>
          <a:p>
            <a:pPr indent="0" lvl="0" marL="0" marR="0" rtl="0" algn="l">
              <a:lnSpc>
                <a:spcPct val="100000"/>
              </a:lnSpc>
              <a:spcBef>
                <a:spcPts val="400"/>
              </a:spcBef>
              <a:spcAft>
                <a:spcPts val="0"/>
              </a:spcAft>
              <a:buClr>
                <a:srgbClr val="023747"/>
              </a:buClr>
              <a:buSzPts val="1400"/>
              <a:buFont typeface="Garamond"/>
              <a:buNone/>
            </a:pPr>
            <a:r>
              <a:rPr b="1" i="0" lang="en" sz="1400" u="none">
                <a:solidFill>
                  <a:srgbClr val="023747"/>
                </a:solidFill>
                <a:latin typeface="Garamond"/>
                <a:ea typeface="Garamond"/>
                <a:cs typeface="Garamond"/>
                <a:sym typeface="Garamond"/>
              </a:rPr>
              <a:t>- Expectation/Prediction: Data Scientists, one of the first “victims” of automation</a:t>
            </a:r>
            <a:endParaRPr sz="1100"/>
          </a:p>
          <a:p>
            <a:pPr indent="0" lvl="0" marL="0" marR="0" rtl="0" algn="l">
              <a:lnSpc>
                <a:spcPct val="100000"/>
              </a:lnSpc>
              <a:spcBef>
                <a:spcPts val="400"/>
              </a:spcBef>
              <a:spcAft>
                <a:spcPts val="0"/>
              </a:spcAft>
              <a:buClr>
                <a:srgbClr val="023747"/>
              </a:buClr>
              <a:buSzPts val="1400"/>
              <a:buFont typeface="Garamond"/>
              <a:buNone/>
            </a:pPr>
            <a:r>
              <a:rPr b="1" i="0" lang="en" sz="1400" u="none">
                <a:solidFill>
                  <a:srgbClr val="023747"/>
                </a:solidFill>
                <a:latin typeface="Garamond"/>
                <a:ea typeface="Garamond"/>
                <a:cs typeface="Garamond"/>
                <a:sym typeface="Garamond"/>
              </a:rPr>
              <a:t>- Is Data Reality? Do we model reality? (noise/signal)</a:t>
            </a:r>
            <a:endParaRPr sz="1100"/>
          </a:p>
        </p:txBody>
      </p:sp>
      <p:sp>
        <p:nvSpPr>
          <p:cNvPr id="167" name="Google Shape;167;p24"/>
          <p:cNvSpPr/>
          <p:nvPr/>
        </p:nvSpPr>
        <p:spPr>
          <a:xfrm>
            <a:off x="3420366" y="2571750"/>
            <a:ext cx="1223090" cy="378619"/>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rgbClr val="FFFFFF"/>
              </a:solidFill>
              <a:latin typeface="Twentieth Century"/>
              <a:ea typeface="Twentieth Century"/>
              <a:cs typeface="Twentieth Century"/>
              <a:sym typeface="Twentieth Century"/>
            </a:endParaRPr>
          </a:p>
        </p:txBody>
      </p:sp>
      <p:pic>
        <p:nvPicPr>
          <p:cNvPr id="168" name="Google Shape;168;p24"/>
          <p:cNvPicPr preferRelativeResize="0"/>
          <p:nvPr/>
        </p:nvPicPr>
        <p:blipFill rotWithShape="1">
          <a:blip r:embed="rId3">
            <a:alphaModFix/>
          </a:blip>
          <a:srcRect b="0" l="0" r="0" t="0"/>
          <a:stretch/>
        </p:blipFill>
        <p:spPr>
          <a:xfrm>
            <a:off x="6516797" y="1022747"/>
            <a:ext cx="2400925" cy="3092053"/>
          </a:xfrm>
          <a:prstGeom prst="rect">
            <a:avLst/>
          </a:prstGeom>
          <a:noFill/>
          <a:ln>
            <a:noFill/>
          </a:ln>
        </p:spPr>
      </p:pic>
      <p:sp>
        <p:nvSpPr>
          <p:cNvPr id="169" name="Google Shape;169;p24"/>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lang="en" sz="1200">
                <a:solidFill>
                  <a:srgbClr val="FFFFFF"/>
                </a:solidFill>
                <a:latin typeface="Garamond"/>
                <a:ea typeface="Garamond"/>
                <a:cs typeface="Garamond"/>
                <a:sym typeface="Garamond"/>
              </a:rPr>
              <a:t>6</a:t>
            </a: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170" name="Google Shape;170;p24"/>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174" name="Shape 174"/>
        <p:cNvGrpSpPr/>
        <p:nvPr/>
      </p:nvGrpSpPr>
      <p:grpSpPr>
        <a:xfrm>
          <a:off x="0" y="0"/>
          <a:ext cx="0" cy="0"/>
          <a:chOff x="0" y="0"/>
          <a:chExt cx="0" cy="0"/>
        </a:xfrm>
      </p:grpSpPr>
      <p:pic>
        <p:nvPicPr>
          <p:cNvPr id="175" name="Google Shape;175;p25"/>
          <p:cNvPicPr preferRelativeResize="0"/>
          <p:nvPr/>
        </p:nvPicPr>
        <p:blipFill rotWithShape="1">
          <a:blip r:embed="rId3">
            <a:alphaModFix/>
          </a:blip>
          <a:srcRect b="0" l="0" r="0" t="0"/>
          <a:stretch/>
        </p:blipFill>
        <p:spPr>
          <a:xfrm>
            <a:off x="822936" y="0"/>
            <a:ext cx="6859787" cy="4462462"/>
          </a:xfrm>
          <a:prstGeom prst="rect">
            <a:avLst/>
          </a:prstGeom>
          <a:noFill/>
          <a:ln>
            <a:noFill/>
          </a:ln>
        </p:spPr>
      </p:pic>
      <p:sp>
        <p:nvSpPr>
          <p:cNvPr id="176" name="Google Shape;176;p25"/>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lang="en" sz="1200">
                <a:solidFill>
                  <a:srgbClr val="FFFFFF"/>
                </a:solidFill>
                <a:latin typeface="Garamond"/>
                <a:ea typeface="Garamond"/>
                <a:cs typeface="Garamond"/>
                <a:sym typeface="Garamond"/>
              </a:rPr>
              <a:t>7</a:t>
            </a: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177" name="Google Shape;177;p25"/>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pic>
        <p:nvPicPr>
          <p:cNvPr descr="poll-type-id" id="182" name="Google Shape;182;p2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83" name="Google Shape;183;p2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84" name="Google Shape;184;p2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Is data reality?</a:t>
            </a:r>
            <a:endParaRPr b="1" sz="3600">
              <a:solidFill>
                <a:srgbClr val="5B5B5B"/>
              </a:solidFill>
              <a:latin typeface="Roboto"/>
              <a:ea typeface="Roboto"/>
              <a:cs typeface="Roboto"/>
              <a:sym typeface="Roboto"/>
            </a:endParaRPr>
          </a:p>
        </p:txBody>
      </p:sp>
      <p:sp>
        <p:nvSpPr>
          <p:cNvPr descr="footer-id" id="185" name="Google Shape;185;p26"/>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
        <p:nvSpPr>
          <p:cNvPr id="186" name="Google Shape;186;p26"/>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lang="en" sz="1200">
                <a:solidFill>
                  <a:srgbClr val="FFFFFF"/>
                </a:solidFill>
                <a:latin typeface="Garamond"/>
                <a:ea typeface="Garamond"/>
                <a:cs typeface="Garamond"/>
                <a:sym typeface="Garamond"/>
              </a:rPr>
              <a:t>8</a:t>
            </a: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187" name="Google Shape;187;p26"/>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191" name="Shape 191"/>
        <p:cNvGrpSpPr/>
        <p:nvPr/>
      </p:nvGrpSpPr>
      <p:grpSpPr>
        <a:xfrm>
          <a:off x="0" y="0"/>
          <a:ext cx="0" cy="0"/>
          <a:chOff x="0" y="0"/>
          <a:chExt cx="0" cy="0"/>
        </a:xfrm>
      </p:grpSpPr>
      <p:sp>
        <p:nvSpPr>
          <p:cNvPr id="192" name="Google Shape;192;p27"/>
          <p:cNvSpPr txBox="1"/>
          <p:nvPr/>
        </p:nvSpPr>
        <p:spPr>
          <a:xfrm>
            <a:off x="468037" y="897731"/>
            <a:ext cx="8677153" cy="2538413"/>
          </a:xfrm>
          <a:prstGeom prst="rect">
            <a:avLst/>
          </a:prstGeom>
          <a:noFill/>
          <a:ln>
            <a:noFill/>
          </a:ln>
        </p:spPr>
        <p:txBody>
          <a:bodyPr anchorCtr="0" anchor="ctr" bIns="35100" lIns="67500" spcFirstLastPara="1" rIns="67500" wrap="square" tIns="35100">
            <a:noAutofit/>
          </a:bodyPr>
          <a:lstStyle/>
          <a:p>
            <a:pPr indent="0" lvl="0" marL="0" marR="0" rtl="0" algn="ctr">
              <a:lnSpc>
                <a:spcPct val="100000"/>
              </a:lnSpc>
              <a:spcBef>
                <a:spcPts val="0"/>
              </a:spcBef>
              <a:spcAft>
                <a:spcPts val="0"/>
              </a:spcAft>
              <a:buClr>
                <a:srgbClr val="023747"/>
              </a:buClr>
              <a:buSzPts val="6000"/>
              <a:buFont typeface="Garamond"/>
              <a:buNone/>
            </a:pPr>
            <a:r>
              <a:rPr b="1" i="0" lang="en" sz="6000" u="none">
                <a:solidFill>
                  <a:srgbClr val="023747"/>
                </a:solidFill>
                <a:latin typeface="Garamond"/>
                <a:ea typeface="Garamond"/>
                <a:cs typeface="Garamond"/>
                <a:sym typeface="Garamond"/>
              </a:rPr>
              <a:t>Data is not reality. </a:t>
            </a:r>
            <a:br>
              <a:rPr b="1" i="0" lang="en" sz="6000" u="none">
                <a:solidFill>
                  <a:srgbClr val="023747"/>
                </a:solidFill>
                <a:latin typeface="Garamond"/>
                <a:ea typeface="Garamond"/>
                <a:cs typeface="Garamond"/>
                <a:sym typeface="Garamond"/>
              </a:rPr>
            </a:br>
            <a:r>
              <a:rPr b="1" i="0" lang="en" sz="6000" u="none">
                <a:solidFill>
                  <a:srgbClr val="023747"/>
                </a:solidFill>
                <a:latin typeface="Garamond"/>
                <a:ea typeface="Garamond"/>
                <a:cs typeface="Garamond"/>
                <a:sym typeface="Garamond"/>
              </a:rPr>
              <a:t>And if you think so, you should quit your job… right now. </a:t>
            </a:r>
            <a:endParaRPr sz="1100"/>
          </a:p>
        </p:txBody>
      </p:sp>
      <p:sp>
        <p:nvSpPr>
          <p:cNvPr id="193" name="Google Shape;193;p27"/>
          <p:cNvSpPr txBox="1"/>
          <p:nvPr/>
        </p:nvSpPr>
        <p:spPr>
          <a:xfrm>
            <a:off x="80425" y="3962325"/>
            <a:ext cx="8889600" cy="3249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1300"/>
              <a:buFont typeface="Garamond"/>
              <a:buNone/>
            </a:pPr>
            <a:r>
              <a:rPr b="0" i="0" lang="en" sz="1300" u="none">
                <a:solidFill>
                  <a:srgbClr val="000000"/>
                </a:solidFill>
                <a:latin typeface="Garamond"/>
                <a:ea typeface="Garamond"/>
                <a:cs typeface="Garamond"/>
                <a:sym typeface="Garamond"/>
              </a:rPr>
              <a:t>Source: Me :), H2O.ai Meetup, Prague 2019, https://www.meetup.com/Prague-Artificial-Intelligence-Deep-Learning/events/264335458/</a:t>
            </a:r>
            <a:endParaRPr sz="1100"/>
          </a:p>
        </p:txBody>
      </p:sp>
      <p:sp>
        <p:nvSpPr>
          <p:cNvPr id="194" name="Google Shape;194;p27"/>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lang="en" sz="1200">
                <a:solidFill>
                  <a:srgbClr val="FFFFFF"/>
                </a:solidFill>
                <a:latin typeface="Garamond"/>
                <a:ea typeface="Garamond"/>
                <a:cs typeface="Garamond"/>
                <a:sym typeface="Garamond"/>
              </a:rPr>
              <a:t>9</a:t>
            </a: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195" name="Google Shape;195;p27"/>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199"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b="0" l="0" r="0" t="0"/>
          <a:stretch/>
        </p:blipFill>
        <p:spPr>
          <a:xfrm>
            <a:off x="1028968" y="13096"/>
            <a:ext cx="7063978" cy="4582715"/>
          </a:xfrm>
          <a:prstGeom prst="rect">
            <a:avLst/>
          </a:prstGeom>
          <a:noFill/>
          <a:ln>
            <a:noFill/>
          </a:ln>
        </p:spPr>
      </p:pic>
      <p:sp>
        <p:nvSpPr>
          <p:cNvPr id="201" name="Google Shape;201;p28"/>
          <p:cNvSpPr/>
          <p:nvPr/>
        </p:nvSpPr>
        <p:spPr>
          <a:xfrm>
            <a:off x="2439035" y="4516040"/>
            <a:ext cx="6706155" cy="51435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rgbClr val="FFFFFF"/>
              </a:solidFill>
              <a:latin typeface="Twentieth Century"/>
              <a:ea typeface="Twentieth Century"/>
              <a:cs typeface="Twentieth Century"/>
              <a:sym typeface="Twentieth Century"/>
            </a:endParaRPr>
          </a:p>
        </p:txBody>
      </p:sp>
      <p:sp>
        <p:nvSpPr>
          <p:cNvPr id="202" name="Google Shape;202;p28"/>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0</a:t>
            </a: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203" name="Google Shape;203;p28"/>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207" name="Shape 207"/>
        <p:cNvGrpSpPr/>
        <p:nvPr/>
      </p:nvGrpSpPr>
      <p:grpSpPr>
        <a:xfrm>
          <a:off x="0" y="0"/>
          <a:ext cx="0" cy="0"/>
          <a:chOff x="0" y="0"/>
          <a:chExt cx="0" cy="0"/>
        </a:xfrm>
      </p:grpSpPr>
      <p:sp>
        <p:nvSpPr>
          <p:cNvPr id="208" name="Google Shape;208;p29"/>
          <p:cNvSpPr txBox="1"/>
          <p:nvPr/>
        </p:nvSpPr>
        <p:spPr>
          <a:xfrm>
            <a:off x="539493" y="222647"/>
            <a:ext cx="8605697" cy="74295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023747"/>
              </a:buClr>
              <a:buSzPts val="2400"/>
              <a:buFont typeface="Garamond"/>
              <a:buNone/>
            </a:pPr>
            <a:r>
              <a:rPr b="1" i="0" lang="en" sz="2400" u="none">
                <a:solidFill>
                  <a:srgbClr val="023747"/>
                </a:solidFill>
                <a:latin typeface="Garamond"/>
                <a:ea typeface="Garamond"/>
                <a:cs typeface="Garamond"/>
                <a:sym typeface="Garamond"/>
              </a:rPr>
              <a:t>AI &amp; Ethics (food for thought &amp; main challenges for the future)</a:t>
            </a:r>
            <a:endParaRPr sz="1100"/>
          </a:p>
        </p:txBody>
      </p:sp>
      <p:sp>
        <p:nvSpPr>
          <p:cNvPr id="209" name="Google Shape;209;p29"/>
          <p:cNvSpPr txBox="1"/>
          <p:nvPr/>
        </p:nvSpPr>
        <p:spPr>
          <a:xfrm>
            <a:off x="479946" y="822722"/>
            <a:ext cx="8231744" cy="3565922"/>
          </a:xfrm>
          <a:prstGeom prst="rect">
            <a:avLst/>
          </a:prstGeom>
          <a:noFill/>
          <a:ln>
            <a:noFill/>
          </a:ln>
        </p:spPr>
        <p:txBody>
          <a:bodyPr anchorCtr="0" anchor="t" bIns="35100" lIns="67500" spcFirstLastPara="1" rIns="67500" wrap="square" tIns="35100">
            <a:noAutofit/>
          </a:bodyPr>
          <a:lstStyle/>
          <a:p>
            <a:pPr indent="0" lvl="0" marL="0" marR="0" rtl="0" algn="l">
              <a:lnSpc>
                <a:spcPct val="115000"/>
              </a:lnSpc>
              <a:spcBef>
                <a:spcPts val="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we should all be humble &amp; think all the time about ethical implications of our work</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data in not (at least our) reality &amp; need of transparency (explainable AI/HLAI/Superintelligence)</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we have no programming of common sense (fails/CYC)</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we need both left and right brain/lobe thinking</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a:t>
            </a:r>
            <a:r>
              <a:rPr b="1" i="0" lang="en" sz="1300" u="none">
                <a:solidFill>
                  <a:srgbClr val="023747"/>
                </a:solidFill>
                <a:latin typeface="Calibri"/>
                <a:ea typeface="Calibri"/>
                <a:cs typeface="Calibri"/>
                <a:sym typeface="Calibri"/>
              </a:rPr>
              <a:t> </a:t>
            </a:r>
            <a:r>
              <a:rPr b="1" i="0" lang="en" sz="1300" u="none">
                <a:solidFill>
                  <a:srgbClr val="023747"/>
                </a:solidFill>
                <a:latin typeface="Garamond"/>
                <a:ea typeface="Garamond"/>
                <a:cs typeface="Garamond"/>
                <a:sym typeface="Garamond"/>
              </a:rPr>
              <a:t>we don't know how we really think (and if you think you know, well… good luck)</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we don't know what intelligence is (unknown processes)</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we are not walking neural nets (but if some of you are, please, let me know)</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design perceptron (imitate brain without knowing how the brain really works), real research of brain started (Brain Initiative/public and private research, 2013 +DARPA, IARPA)</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we need to rethink the basic design of neural nets (mathematics of deep learning)</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we can count all the neurons in our brains (10's of billions and 1000’s of billions synapses)</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we need rules (ethical &amp; law standards/technology is currently before ethics)</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“But the big feature of human-level intelligence is not what it does when it works but what it does when it's stuck.”</a:t>
            </a:r>
            <a:endParaRPr sz="1100"/>
          </a:p>
          <a:p>
            <a:pPr indent="0" lvl="0" marL="0" marR="0" rtl="0" algn="l">
              <a:lnSpc>
                <a:spcPct val="115000"/>
              </a:lnSpc>
              <a:spcBef>
                <a:spcPts val="300"/>
              </a:spcBef>
              <a:spcAft>
                <a:spcPts val="0"/>
              </a:spcAft>
              <a:buClr>
                <a:srgbClr val="023747"/>
              </a:buClr>
              <a:buSzPts val="1300"/>
              <a:buFont typeface="Garamond"/>
              <a:buNone/>
            </a:pPr>
            <a:r>
              <a:rPr b="1" i="0" lang="en" sz="1300" u="none">
                <a:solidFill>
                  <a:srgbClr val="023747"/>
                </a:solidFill>
                <a:latin typeface="Garamond"/>
                <a:ea typeface="Garamond"/>
                <a:cs typeface="Garamond"/>
                <a:sym typeface="Garamond"/>
              </a:rPr>
              <a:t>-- Marvin Minsky</a:t>
            </a:r>
            <a:endParaRPr sz="1100"/>
          </a:p>
        </p:txBody>
      </p:sp>
      <p:sp>
        <p:nvSpPr>
          <p:cNvPr id="210" name="Google Shape;210;p29"/>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1</a:t>
            </a: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211" name="Google Shape;211;p29"/>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215" name="Shape 215"/>
        <p:cNvGrpSpPr/>
        <p:nvPr/>
      </p:nvGrpSpPr>
      <p:grpSpPr>
        <a:xfrm>
          <a:off x="0" y="0"/>
          <a:ext cx="0" cy="0"/>
          <a:chOff x="0" y="0"/>
          <a:chExt cx="0" cy="0"/>
        </a:xfrm>
      </p:grpSpPr>
      <p:sp>
        <p:nvSpPr>
          <p:cNvPr id="216" name="Google Shape;216;p30"/>
          <p:cNvSpPr txBox="1"/>
          <p:nvPr/>
        </p:nvSpPr>
        <p:spPr>
          <a:xfrm>
            <a:off x="468037" y="897731"/>
            <a:ext cx="8677153" cy="2538413"/>
          </a:xfrm>
          <a:prstGeom prst="rect">
            <a:avLst/>
          </a:prstGeom>
          <a:noFill/>
          <a:ln>
            <a:noFill/>
          </a:ln>
        </p:spPr>
        <p:txBody>
          <a:bodyPr anchorCtr="0" anchor="ctr" bIns="35100" lIns="67500" spcFirstLastPara="1" rIns="67500" wrap="square" tIns="35100">
            <a:noAutofit/>
          </a:bodyPr>
          <a:lstStyle/>
          <a:p>
            <a:pPr indent="0" lvl="0" marL="0" marR="0" rtl="0" algn="ctr">
              <a:lnSpc>
                <a:spcPct val="100000"/>
              </a:lnSpc>
              <a:spcBef>
                <a:spcPts val="0"/>
              </a:spcBef>
              <a:spcAft>
                <a:spcPts val="0"/>
              </a:spcAft>
              <a:buClr>
                <a:srgbClr val="023747"/>
              </a:buClr>
              <a:buSzPts val="6000"/>
              <a:buFont typeface="Garamond"/>
              <a:buNone/>
            </a:pPr>
            <a:r>
              <a:rPr b="1" i="0" lang="en" sz="6000" u="none">
                <a:solidFill>
                  <a:srgbClr val="023747"/>
                </a:solidFill>
                <a:latin typeface="Garamond"/>
                <a:ea typeface="Garamond"/>
                <a:cs typeface="Garamond"/>
                <a:sym typeface="Garamond"/>
              </a:rPr>
              <a:t>Future is awesome. </a:t>
            </a:r>
            <a:br>
              <a:rPr b="1" i="0" lang="en" sz="6000" u="none">
                <a:solidFill>
                  <a:srgbClr val="023747"/>
                </a:solidFill>
                <a:latin typeface="Garamond"/>
                <a:ea typeface="Garamond"/>
                <a:cs typeface="Garamond"/>
                <a:sym typeface="Garamond"/>
              </a:rPr>
            </a:br>
            <a:r>
              <a:rPr b="1" i="0" lang="en" sz="6000" u="none">
                <a:solidFill>
                  <a:srgbClr val="023747"/>
                </a:solidFill>
                <a:latin typeface="Garamond"/>
                <a:ea typeface="Garamond"/>
                <a:cs typeface="Garamond"/>
                <a:sym typeface="Garamond"/>
              </a:rPr>
              <a:t>All we have to do now is to build it. </a:t>
            </a:r>
            <a:endParaRPr sz="1100"/>
          </a:p>
        </p:txBody>
      </p:sp>
      <p:pic>
        <p:nvPicPr>
          <p:cNvPr id="217" name="Google Shape;217;p30"/>
          <p:cNvPicPr preferRelativeResize="0"/>
          <p:nvPr/>
        </p:nvPicPr>
        <p:blipFill rotWithShape="1">
          <a:blip r:embed="rId3">
            <a:alphaModFix/>
          </a:blip>
          <a:srcRect b="0" l="0" r="0" t="0"/>
          <a:stretch/>
        </p:blipFill>
        <p:spPr>
          <a:xfrm>
            <a:off x="0" y="0"/>
            <a:ext cx="9144000" cy="4183856"/>
          </a:xfrm>
          <a:prstGeom prst="rect">
            <a:avLst/>
          </a:prstGeom>
          <a:noFill/>
          <a:ln>
            <a:noFill/>
          </a:ln>
        </p:spPr>
      </p:pic>
      <p:sp>
        <p:nvSpPr>
          <p:cNvPr id="218" name="Google Shape;218;p30"/>
          <p:cNvSpPr txBox="1"/>
          <p:nvPr/>
        </p:nvSpPr>
        <p:spPr>
          <a:xfrm>
            <a:off x="69075" y="4132650"/>
            <a:ext cx="8957700" cy="3252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1400"/>
              <a:buFont typeface="Garamond"/>
              <a:buNone/>
            </a:pPr>
            <a:r>
              <a:rPr b="1" i="0" lang="en" sz="1400" u="none">
                <a:solidFill>
                  <a:srgbClr val="000000"/>
                </a:solidFill>
                <a:latin typeface="Garamond"/>
                <a:ea typeface="Garamond"/>
                <a:cs typeface="Garamond"/>
                <a:sym typeface="Garamond"/>
              </a:rPr>
              <a:t>Source: PyData Berlin 2017, Talk on YouTube: https://www.youtube.com/watch?v=I5578BhU4sE</a:t>
            </a:r>
            <a:endParaRPr b="1" sz="1100"/>
          </a:p>
        </p:txBody>
      </p:sp>
      <p:sp>
        <p:nvSpPr>
          <p:cNvPr id="219" name="Google Shape;219;p30"/>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200" u="none">
                <a:solidFill>
                  <a:srgbClr val="FFFFFF"/>
                </a:solidFill>
                <a:latin typeface="Garamond"/>
                <a:ea typeface="Garamond"/>
                <a:cs typeface="Garamond"/>
                <a:sym typeface="Garamond"/>
              </a:rPr>
              <a:t>12/1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220" name="Google Shape;220;p30"/>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224" name="Shape 224"/>
        <p:cNvGrpSpPr/>
        <p:nvPr/>
      </p:nvGrpSpPr>
      <p:grpSpPr>
        <a:xfrm>
          <a:off x="0" y="0"/>
          <a:ext cx="0" cy="0"/>
          <a:chOff x="0" y="0"/>
          <a:chExt cx="0" cy="0"/>
        </a:xfrm>
      </p:grpSpPr>
      <p:sp>
        <p:nvSpPr>
          <p:cNvPr id="225" name="Google Shape;225;p31"/>
          <p:cNvSpPr txBox="1"/>
          <p:nvPr/>
        </p:nvSpPr>
        <p:spPr>
          <a:xfrm>
            <a:off x="610949" y="195263"/>
            <a:ext cx="8154333" cy="742950"/>
          </a:xfrm>
          <a:prstGeom prst="rect">
            <a:avLst/>
          </a:prstGeom>
          <a:noFill/>
          <a:ln>
            <a:noFill/>
          </a:ln>
        </p:spPr>
        <p:txBody>
          <a:bodyPr anchorCtr="0" anchor="ctr" bIns="35100" lIns="67500" spcFirstLastPara="1" rIns="67500" wrap="square" tIns="35100">
            <a:noAutofit/>
          </a:bodyPr>
          <a:lstStyle/>
          <a:p>
            <a:pPr indent="0" lvl="0" marL="0" marR="0" rtl="0" algn="l">
              <a:lnSpc>
                <a:spcPct val="80000"/>
              </a:lnSpc>
              <a:spcBef>
                <a:spcPts val="0"/>
              </a:spcBef>
              <a:spcAft>
                <a:spcPts val="0"/>
              </a:spcAft>
              <a:buClr>
                <a:srgbClr val="023747"/>
              </a:buClr>
              <a:buSzPts val="2400"/>
              <a:buFont typeface="Garamond"/>
              <a:buNone/>
            </a:pPr>
            <a:r>
              <a:rPr b="1" i="0" lang="en" sz="2400" u="none">
                <a:solidFill>
                  <a:srgbClr val="023747"/>
                </a:solidFill>
                <a:latin typeface="Garamond"/>
                <a:ea typeface="Garamond"/>
                <a:cs typeface="Garamond"/>
                <a:sym typeface="Garamond"/>
              </a:rPr>
              <a:t>PyData </a:t>
            </a:r>
            <a:r>
              <a:rPr b="1" lang="en" sz="2400">
                <a:solidFill>
                  <a:srgbClr val="023747"/>
                </a:solidFill>
                <a:latin typeface="Garamond"/>
                <a:ea typeface="Garamond"/>
                <a:cs typeface="Garamond"/>
                <a:sym typeface="Garamond"/>
              </a:rPr>
              <a:t>Slovaki</a:t>
            </a:r>
            <a:r>
              <a:rPr b="1" i="0" lang="en" sz="2400" u="none">
                <a:solidFill>
                  <a:srgbClr val="023747"/>
                </a:solidFill>
                <a:latin typeface="Garamond"/>
                <a:ea typeface="Garamond"/>
                <a:cs typeface="Garamond"/>
                <a:sym typeface="Garamond"/>
              </a:rPr>
              <a:t>a (19.-21. 4</a:t>
            </a:r>
            <a:r>
              <a:rPr b="1" lang="en" sz="2400">
                <a:solidFill>
                  <a:srgbClr val="023747"/>
                </a:solidFill>
                <a:latin typeface="Garamond"/>
                <a:ea typeface="Garamond"/>
                <a:cs typeface="Garamond"/>
                <a:sym typeface="Garamond"/>
              </a:rPr>
              <a:t>. 2024, Aula Ekonomickej univerzity v Bratislave</a:t>
            </a:r>
            <a:r>
              <a:rPr b="1" i="0" lang="en" sz="2400" u="none">
                <a:solidFill>
                  <a:srgbClr val="023747"/>
                </a:solidFill>
                <a:latin typeface="Garamond"/>
                <a:ea typeface="Garamond"/>
                <a:cs typeface="Garamond"/>
                <a:sym typeface="Garamond"/>
              </a:rPr>
              <a:t>) &amp; activities within CEE + V4</a:t>
            </a:r>
            <a:endParaRPr sz="1100"/>
          </a:p>
        </p:txBody>
      </p:sp>
      <p:sp>
        <p:nvSpPr>
          <p:cNvPr id="226" name="Google Shape;226;p31"/>
          <p:cNvSpPr txBox="1"/>
          <p:nvPr/>
        </p:nvSpPr>
        <p:spPr>
          <a:xfrm>
            <a:off x="3360819" y="1113234"/>
            <a:ext cx="5475920" cy="3132534"/>
          </a:xfrm>
          <a:prstGeom prst="rect">
            <a:avLst/>
          </a:prstGeom>
          <a:noFill/>
          <a:ln>
            <a:noFill/>
          </a:ln>
        </p:spPr>
        <p:txBody>
          <a:bodyPr anchorCtr="0" anchor="t" bIns="35100" lIns="67500" spcFirstLastPara="1" rIns="67500" wrap="square" tIns="35100">
            <a:noAutofit/>
          </a:bodyPr>
          <a:lstStyle/>
          <a:p>
            <a:pPr indent="-203200" lvl="1" marL="469900" marR="0" rtl="0" algn="l">
              <a:lnSpc>
                <a:spcPct val="100000"/>
              </a:lnSpc>
              <a:spcBef>
                <a:spcPts val="0"/>
              </a:spcBef>
              <a:spcAft>
                <a:spcPts val="0"/>
              </a:spcAft>
              <a:buClr>
                <a:srgbClr val="023747"/>
              </a:buClr>
              <a:buSzPts val="1200"/>
              <a:buFont typeface="Noto Sans Symbols"/>
              <a:buChar char="🞑"/>
            </a:pPr>
            <a:r>
              <a:rPr b="1" i="0" lang="en" sz="1700" u="none" cap="none" strike="noStrike">
                <a:solidFill>
                  <a:srgbClr val="023747"/>
                </a:solidFill>
                <a:latin typeface="Garamond"/>
                <a:ea typeface="Garamond"/>
                <a:cs typeface="Garamond"/>
                <a:sym typeface="Garamond"/>
              </a:rPr>
              <a:t>300+ members</a:t>
            </a:r>
            <a:endParaRPr sz="1100"/>
          </a:p>
          <a:p>
            <a:pPr indent="-203200" lvl="1" marL="469900" marR="0" rtl="0" algn="l">
              <a:lnSpc>
                <a:spcPct val="100000"/>
              </a:lnSpc>
              <a:spcBef>
                <a:spcPts val="400"/>
              </a:spcBef>
              <a:spcAft>
                <a:spcPts val="0"/>
              </a:spcAft>
              <a:buClr>
                <a:srgbClr val="023747"/>
              </a:buClr>
              <a:buSzPts val="1200"/>
              <a:buFont typeface="Noto Sans Symbols"/>
              <a:buChar char="🞑"/>
            </a:pPr>
            <a:r>
              <a:rPr b="1" lang="en" sz="1700">
                <a:solidFill>
                  <a:srgbClr val="023747"/>
                </a:solidFill>
                <a:latin typeface="Garamond"/>
                <a:ea typeface="Garamond"/>
                <a:cs typeface="Garamond"/>
                <a:sym typeface="Garamond"/>
              </a:rPr>
              <a:t>3000</a:t>
            </a:r>
            <a:r>
              <a:rPr b="1" i="0" lang="en" sz="1700" u="none" cap="none" strike="noStrike">
                <a:solidFill>
                  <a:srgbClr val="023747"/>
                </a:solidFill>
                <a:latin typeface="Garamond"/>
                <a:ea typeface="Garamond"/>
                <a:cs typeface="Garamond"/>
                <a:sym typeface="Garamond"/>
              </a:rPr>
              <a:t>+ on mailing list</a:t>
            </a:r>
            <a:endParaRPr sz="1100"/>
          </a:p>
          <a:p>
            <a:pPr indent="-203200" lvl="1" marL="469900" marR="0" rtl="0" algn="l">
              <a:lnSpc>
                <a:spcPct val="100000"/>
              </a:lnSpc>
              <a:spcBef>
                <a:spcPts val="400"/>
              </a:spcBef>
              <a:spcAft>
                <a:spcPts val="0"/>
              </a:spcAft>
              <a:buClr>
                <a:srgbClr val="023747"/>
              </a:buClr>
              <a:buSzPts val="1200"/>
              <a:buFont typeface="Noto Sans Symbols"/>
              <a:buChar char="🞑"/>
            </a:pPr>
            <a:r>
              <a:rPr b="1" i="0" lang="en" sz="1700" u="none" cap="none" strike="noStrike">
                <a:solidFill>
                  <a:srgbClr val="023747"/>
                </a:solidFill>
                <a:latin typeface="Garamond"/>
                <a:ea typeface="Garamond"/>
                <a:cs typeface="Garamond"/>
                <a:sym typeface="Garamond"/>
              </a:rPr>
              <a:t>800+ followers</a:t>
            </a:r>
            <a:endParaRPr sz="1100"/>
          </a:p>
          <a:p>
            <a:pPr indent="-203200" lvl="1" marL="469900" marR="0" rtl="0" algn="l">
              <a:lnSpc>
                <a:spcPct val="100000"/>
              </a:lnSpc>
              <a:spcBef>
                <a:spcPts val="400"/>
              </a:spcBef>
              <a:spcAft>
                <a:spcPts val="0"/>
              </a:spcAft>
              <a:buClr>
                <a:srgbClr val="023747"/>
              </a:buClr>
              <a:buSzPts val="1200"/>
              <a:buFont typeface="Noto Sans Symbols"/>
              <a:buChar char="🞑"/>
            </a:pPr>
            <a:r>
              <a:rPr b="1" i="0" lang="en" sz="1700" u="none" cap="none" strike="noStrike">
                <a:solidFill>
                  <a:srgbClr val="023747"/>
                </a:solidFill>
                <a:latin typeface="Garamond"/>
                <a:ea typeface="Garamond"/>
                <a:cs typeface="Garamond"/>
                <a:sym typeface="Garamond"/>
              </a:rPr>
              <a:t>Partners: O'Reilly, robime.it</a:t>
            </a:r>
            <a:r>
              <a:rPr b="1" lang="en" sz="1700">
                <a:solidFill>
                  <a:srgbClr val="023747"/>
                </a:solidFill>
                <a:latin typeface="Garamond"/>
                <a:ea typeface="Garamond"/>
                <a:cs typeface="Garamond"/>
                <a:sym typeface="Garamond"/>
              </a:rPr>
              <a:t>, codecon.sk, TouchIT.sk</a:t>
            </a:r>
            <a:endParaRPr sz="1100"/>
          </a:p>
          <a:p>
            <a:pPr indent="-203200" lvl="1" marL="469900" marR="0" rtl="0" algn="l">
              <a:lnSpc>
                <a:spcPct val="100000"/>
              </a:lnSpc>
              <a:spcBef>
                <a:spcPts val="400"/>
              </a:spcBef>
              <a:spcAft>
                <a:spcPts val="0"/>
              </a:spcAft>
              <a:buClr>
                <a:srgbClr val="023747"/>
              </a:buClr>
              <a:buSzPts val="1200"/>
              <a:buFont typeface="Noto Sans Symbols"/>
              <a:buChar char="🞑"/>
            </a:pPr>
            <a:r>
              <a:rPr b="1" i="0" lang="en" sz="1700" u="none" cap="none" strike="noStrike">
                <a:solidFill>
                  <a:srgbClr val="023747"/>
                </a:solidFill>
                <a:latin typeface="Garamond"/>
                <a:ea typeface="Garamond"/>
                <a:cs typeface="Garamond"/>
                <a:sym typeface="Garamond"/>
              </a:rPr>
              <a:t>Sponsors: H2O.ai, Mi</a:t>
            </a:r>
            <a:r>
              <a:rPr b="1" lang="en" sz="1700">
                <a:solidFill>
                  <a:srgbClr val="023747"/>
                </a:solidFill>
                <a:latin typeface="Garamond"/>
                <a:ea typeface="Garamond"/>
                <a:cs typeface="Garamond"/>
                <a:sym typeface="Garamond"/>
              </a:rPr>
              <a:t>crosoft,</a:t>
            </a:r>
            <a:r>
              <a:rPr b="1" i="0" lang="en" sz="1700" u="none" cap="none" strike="noStrike">
                <a:solidFill>
                  <a:srgbClr val="023747"/>
                </a:solidFill>
                <a:latin typeface="Garamond"/>
                <a:ea typeface="Garamond"/>
                <a:cs typeface="Garamond"/>
                <a:sym typeface="Garamond"/>
              </a:rPr>
              <a:t> kiwi.com</a:t>
            </a:r>
            <a:endParaRPr sz="1100"/>
          </a:p>
          <a:p>
            <a:pPr indent="-203200" lvl="1" marL="469900" marR="0" rtl="0" algn="l">
              <a:lnSpc>
                <a:spcPct val="100000"/>
              </a:lnSpc>
              <a:spcBef>
                <a:spcPts val="400"/>
              </a:spcBef>
              <a:spcAft>
                <a:spcPts val="0"/>
              </a:spcAft>
              <a:buClr>
                <a:srgbClr val="023747"/>
              </a:buClr>
              <a:buSzPts val="1200"/>
              <a:buFont typeface="Noto Sans Symbols"/>
              <a:buChar char="🞑"/>
            </a:pPr>
            <a:r>
              <a:rPr b="1" i="0" lang="en" sz="1700" u="none" cap="none" strike="noStrike">
                <a:solidFill>
                  <a:srgbClr val="023747"/>
                </a:solidFill>
                <a:latin typeface="Garamond"/>
                <a:ea typeface="Garamond"/>
                <a:cs typeface="Garamond"/>
                <a:sym typeface="Garamond"/>
              </a:rPr>
              <a:t>WeAreDevelopers World Congress (“GAPDATA-25” &amp; “PYDATA-25”), </a:t>
            </a:r>
            <a:r>
              <a:rPr b="1" lang="en" sz="1700">
                <a:solidFill>
                  <a:srgbClr val="023747"/>
                </a:solidFill>
                <a:latin typeface="Garamond"/>
                <a:ea typeface="Garamond"/>
                <a:cs typeface="Garamond"/>
                <a:sym typeface="Garamond"/>
              </a:rPr>
              <a:t>Berlin</a:t>
            </a:r>
            <a:r>
              <a:rPr b="1" i="0" lang="en" sz="1700" u="none" cap="none" strike="noStrike">
                <a:solidFill>
                  <a:srgbClr val="023747"/>
                </a:solidFill>
                <a:latin typeface="Garamond"/>
                <a:ea typeface="Garamond"/>
                <a:cs typeface="Garamond"/>
                <a:sym typeface="Garamond"/>
              </a:rPr>
              <a:t>, </a:t>
            </a:r>
            <a:r>
              <a:rPr b="1" lang="en" sz="1700">
                <a:solidFill>
                  <a:srgbClr val="023747"/>
                </a:solidFill>
                <a:latin typeface="Garamond"/>
                <a:ea typeface="Garamond"/>
                <a:cs typeface="Garamond"/>
                <a:sym typeface="Garamond"/>
              </a:rPr>
              <a:t>27</a:t>
            </a:r>
            <a:r>
              <a:rPr b="1" i="0" lang="en" sz="1700" u="none" cap="none" strike="noStrike">
                <a:solidFill>
                  <a:srgbClr val="023747"/>
                </a:solidFill>
                <a:latin typeface="Garamond"/>
                <a:ea typeface="Garamond"/>
                <a:cs typeface="Garamond"/>
                <a:sym typeface="Garamond"/>
              </a:rPr>
              <a:t>.-2</a:t>
            </a:r>
            <a:r>
              <a:rPr b="1" lang="en" sz="1700">
                <a:solidFill>
                  <a:srgbClr val="023747"/>
                </a:solidFill>
                <a:latin typeface="Garamond"/>
                <a:ea typeface="Garamond"/>
                <a:cs typeface="Garamond"/>
                <a:sym typeface="Garamond"/>
              </a:rPr>
              <a:t>8</a:t>
            </a:r>
            <a:r>
              <a:rPr b="1" i="0" lang="en" sz="1700" u="none" cap="none" strike="noStrike">
                <a:solidFill>
                  <a:srgbClr val="023747"/>
                </a:solidFill>
                <a:latin typeface="Garamond"/>
                <a:ea typeface="Garamond"/>
                <a:cs typeface="Garamond"/>
                <a:sym typeface="Garamond"/>
              </a:rPr>
              <a:t>. </a:t>
            </a:r>
            <a:r>
              <a:rPr b="1" lang="en" sz="1700">
                <a:solidFill>
                  <a:srgbClr val="023747"/>
                </a:solidFill>
                <a:latin typeface="Garamond"/>
                <a:ea typeface="Garamond"/>
                <a:cs typeface="Garamond"/>
                <a:sym typeface="Garamond"/>
              </a:rPr>
              <a:t>July 2023</a:t>
            </a:r>
            <a:endParaRPr sz="1100"/>
          </a:p>
          <a:p>
            <a:pPr indent="-203200" lvl="1" marL="469900" marR="0" rtl="0" algn="l">
              <a:lnSpc>
                <a:spcPct val="100000"/>
              </a:lnSpc>
              <a:spcBef>
                <a:spcPts val="400"/>
              </a:spcBef>
              <a:spcAft>
                <a:spcPts val="0"/>
              </a:spcAft>
              <a:buClr>
                <a:srgbClr val="023747"/>
              </a:buClr>
              <a:buSzPts val="1200"/>
              <a:buFont typeface="Noto Sans Symbols"/>
              <a:buChar char="🞑"/>
            </a:pPr>
            <a:r>
              <a:rPr b="1" lang="en" sz="1700">
                <a:solidFill>
                  <a:srgbClr val="023747"/>
                </a:solidFill>
                <a:latin typeface="Garamond"/>
                <a:ea typeface="Garamond"/>
                <a:cs typeface="Garamond"/>
                <a:sym typeface="Garamond"/>
              </a:rPr>
              <a:t>Machine Learning Prague</a:t>
            </a:r>
            <a:r>
              <a:rPr b="1" i="0" lang="en" sz="1700" u="none" cap="none" strike="noStrike">
                <a:solidFill>
                  <a:srgbClr val="023747"/>
                </a:solidFill>
                <a:latin typeface="Garamond"/>
                <a:ea typeface="Garamond"/>
                <a:cs typeface="Garamond"/>
                <a:sym typeface="Garamond"/>
              </a:rPr>
              <a:t> (“</a:t>
            </a:r>
            <a:r>
              <a:rPr b="1" lang="en" sz="1700">
                <a:solidFill>
                  <a:srgbClr val="023747"/>
                </a:solidFill>
                <a:latin typeface="Garamond"/>
                <a:ea typeface="Garamond"/>
                <a:cs typeface="Garamond"/>
                <a:sym typeface="Garamond"/>
              </a:rPr>
              <a:t>pydatask15</a:t>
            </a:r>
            <a:r>
              <a:rPr b="1" i="0" lang="en" sz="1700" u="none" cap="none" strike="noStrike">
                <a:solidFill>
                  <a:srgbClr val="023747"/>
                </a:solidFill>
                <a:latin typeface="Garamond"/>
                <a:ea typeface="Garamond"/>
                <a:cs typeface="Garamond"/>
                <a:sym typeface="Garamond"/>
              </a:rPr>
              <a:t>” for </a:t>
            </a:r>
            <a:r>
              <a:rPr b="1" lang="en" sz="1700">
                <a:solidFill>
                  <a:srgbClr val="023747"/>
                </a:solidFill>
                <a:latin typeface="Garamond"/>
                <a:ea typeface="Garamond"/>
                <a:cs typeface="Garamond"/>
                <a:sym typeface="Garamond"/>
              </a:rPr>
              <a:t>15</a:t>
            </a:r>
            <a:r>
              <a:rPr b="1" i="0" lang="en" sz="1700" u="none" cap="none" strike="noStrike">
                <a:solidFill>
                  <a:srgbClr val="023747"/>
                </a:solidFill>
                <a:latin typeface="Garamond"/>
                <a:ea typeface="Garamond"/>
                <a:cs typeface="Garamond"/>
                <a:sym typeface="Garamond"/>
              </a:rPr>
              <a:t>% discount), </a:t>
            </a:r>
            <a:r>
              <a:rPr b="1" lang="en" sz="1700">
                <a:solidFill>
                  <a:srgbClr val="023747"/>
                </a:solidFill>
                <a:latin typeface="Garamond"/>
                <a:ea typeface="Garamond"/>
                <a:cs typeface="Garamond"/>
                <a:sym typeface="Garamond"/>
              </a:rPr>
              <a:t>Prague/O2 </a:t>
            </a:r>
            <a:r>
              <a:rPr b="1" i="0" lang="en" sz="1700" u="none" cap="none" strike="noStrike">
                <a:solidFill>
                  <a:srgbClr val="023747"/>
                </a:solidFill>
                <a:latin typeface="Garamond"/>
                <a:ea typeface="Garamond"/>
                <a:cs typeface="Garamond"/>
                <a:sym typeface="Garamond"/>
              </a:rPr>
              <a:t>, 2.-</a:t>
            </a:r>
            <a:r>
              <a:rPr b="1" lang="en" sz="1700">
                <a:solidFill>
                  <a:srgbClr val="023747"/>
                </a:solidFill>
                <a:latin typeface="Garamond"/>
                <a:ea typeface="Garamond"/>
                <a:cs typeface="Garamond"/>
                <a:sym typeface="Garamond"/>
              </a:rPr>
              <a:t>4</a:t>
            </a:r>
            <a:r>
              <a:rPr b="1" i="0" lang="en" sz="1700" u="none" cap="none" strike="noStrike">
                <a:solidFill>
                  <a:srgbClr val="023747"/>
                </a:solidFill>
                <a:latin typeface="Garamond"/>
                <a:ea typeface="Garamond"/>
                <a:cs typeface="Garamond"/>
                <a:sym typeface="Garamond"/>
              </a:rPr>
              <a:t>. </a:t>
            </a:r>
            <a:r>
              <a:rPr b="1" lang="en" sz="1700">
                <a:solidFill>
                  <a:srgbClr val="023747"/>
                </a:solidFill>
                <a:latin typeface="Garamond"/>
                <a:ea typeface="Garamond"/>
                <a:cs typeface="Garamond"/>
                <a:sym typeface="Garamond"/>
              </a:rPr>
              <a:t>June </a:t>
            </a:r>
            <a:r>
              <a:rPr b="1" i="0" lang="en" sz="1700" u="none" cap="none" strike="noStrike">
                <a:solidFill>
                  <a:srgbClr val="023747"/>
                </a:solidFill>
                <a:latin typeface="Garamond"/>
                <a:ea typeface="Garamond"/>
                <a:cs typeface="Garamond"/>
                <a:sym typeface="Garamond"/>
              </a:rPr>
              <a:t>20</a:t>
            </a:r>
            <a:r>
              <a:rPr b="1" lang="en" sz="1700">
                <a:solidFill>
                  <a:srgbClr val="023747"/>
                </a:solidFill>
                <a:latin typeface="Garamond"/>
                <a:ea typeface="Garamond"/>
                <a:cs typeface="Garamond"/>
                <a:sym typeface="Garamond"/>
              </a:rPr>
              <a:t>23</a:t>
            </a:r>
            <a:endParaRPr sz="1100"/>
          </a:p>
          <a:p>
            <a:pPr indent="-203200" lvl="1" marL="469900" marR="0" rtl="0" algn="l">
              <a:lnSpc>
                <a:spcPct val="100000"/>
              </a:lnSpc>
              <a:spcBef>
                <a:spcPts val="400"/>
              </a:spcBef>
              <a:spcAft>
                <a:spcPts val="0"/>
              </a:spcAft>
              <a:buClr>
                <a:srgbClr val="023747"/>
              </a:buClr>
              <a:buSzPts val="1200"/>
              <a:buFont typeface="Noto Sans Symbols"/>
              <a:buChar char="🞑"/>
            </a:pPr>
            <a:r>
              <a:rPr b="1" i="0" lang="en" sz="1700" u="none" cap="none" strike="noStrike">
                <a:solidFill>
                  <a:srgbClr val="023747"/>
                </a:solidFill>
                <a:latin typeface="Garamond"/>
                <a:ea typeface="Garamond"/>
                <a:cs typeface="Garamond"/>
                <a:sym typeface="Garamond"/>
              </a:rPr>
              <a:t>Our </a:t>
            </a:r>
            <a:r>
              <a:rPr b="1" lang="en" sz="1700">
                <a:solidFill>
                  <a:srgbClr val="023747"/>
                </a:solidFill>
                <a:latin typeface="Garamond"/>
                <a:ea typeface="Garamond"/>
                <a:cs typeface="Garamond"/>
                <a:sym typeface="Garamond"/>
              </a:rPr>
              <a:t>meetups</a:t>
            </a:r>
            <a:r>
              <a:rPr b="1" i="0" lang="en" sz="1700" u="none" cap="none" strike="noStrike">
                <a:solidFill>
                  <a:srgbClr val="023747"/>
                </a:solidFill>
                <a:latin typeface="Garamond"/>
                <a:ea typeface="Garamond"/>
                <a:cs typeface="Garamond"/>
                <a:sym typeface="Garamond"/>
              </a:rPr>
              <a:t> (</a:t>
            </a:r>
            <a:r>
              <a:rPr b="1" lang="en" sz="1700">
                <a:solidFill>
                  <a:srgbClr val="023747"/>
                </a:solidFill>
                <a:latin typeface="Garamond"/>
                <a:ea typeface="Garamond"/>
                <a:cs typeface="Garamond"/>
                <a:sym typeface="Garamond"/>
              </a:rPr>
              <a:t>15.5.</a:t>
            </a:r>
            <a:r>
              <a:rPr b="1" i="0" lang="en" sz="1700" u="none" cap="none" strike="noStrike">
                <a:solidFill>
                  <a:srgbClr val="023747"/>
                </a:solidFill>
                <a:latin typeface="Garamond"/>
                <a:ea typeface="Garamond"/>
                <a:cs typeface="Garamond"/>
                <a:sym typeface="Garamond"/>
              </a:rPr>
              <a:t>, 17</a:t>
            </a:r>
            <a:r>
              <a:rPr b="1" lang="en" sz="1700">
                <a:solidFill>
                  <a:srgbClr val="023747"/>
                </a:solidFill>
                <a:latin typeface="Garamond"/>
                <a:ea typeface="Garamond"/>
                <a:cs typeface="Garamond"/>
                <a:sym typeface="Garamond"/>
              </a:rPr>
              <a:t>:00 </a:t>
            </a:r>
            <a:r>
              <a:rPr b="1" i="0" lang="en" sz="1700" u="none" cap="none" strike="noStrike">
                <a:solidFill>
                  <a:srgbClr val="023747"/>
                </a:solidFill>
                <a:latin typeface="Garamond"/>
                <a:ea typeface="Garamond"/>
                <a:cs typeface="Garamond"/>
                <a:sym typeface="Garamond"/>
              </a:rPr>
              <a:t>PyData Slovakia &amp; Bratislava 16:00 skczTUG/</a:t>
            </a:r>
            <a:r>
              <a:rPr b="1" lang="en" sz="1700">
                <a:solidFill>
                  <a:srgbClr val="023747"/>
                </a:solidFill>
                <a:latin typeface="Garamond"/>
                <a:ea typeface="Garamond"/>
                <a:cs typeface="Garamond"/>
                <a:sym typeface="Garamond"/>
              </a:rPr>
              <a:t>SK &amp; CZ Tableau User</a:t>
            </a:r>
            <a:r>
              <a:rPr b="1" i="0" lang="en" sz="1700" u="none" cap="none" strike="noStrike">
                <a:solidFill>
                  <a:srgbClr val="023747"/>
                </a:solidFill>
                <a:latin typeface="Garamond"/>
                <a:ea typeface="Garamond"/>
                <a:cs typeface="Garamond"/>
                <a:sym typeface="Garamond"/>
              </a:rPr>
              <a:t>)</a:t>
            </a:r>
            <a:endParaRPr sz="1100"/>
          </a:p>
          <a:p>
            <a:pPr indent="0" lvl="0" marL="0" marR="0" rtl="0" algn="l">
              <a:lnSpc>
                <a:spcPct val="100000"/>
              </a:lnSpc>
              <a:spcBef>
                <a:spcPts val="0"/>
              </a:spcBef>
              <a:spcAft>
                <a:spcPts val="0"/>
              </a:spcAft>
              <a:buNone/>
            </a:pPr>
            <a:r>
              <a:t/>
            </a:r>
            <a:endParaRPr b="1" i="0" sz="1700" u="none" cap="none" strike="noStrike">
              <a:solidFill>
                <a:srgbClr val="023747"/>
              </a:solidFill>
              <a:latin typeface="Garamond"/>
              <a:ea typeface="Garamond"/>
              <a:cs typeface="Garamond"/>
              <a:sym typeface="Garamond"/>
            </a:endParaRPr>
          </a:p>
        </p:txBody>
      </p:sp>
      <p:pic>
        <p:nvPicPr>
          <p:cNvPr id="227" name="Google Shape;227;p31"/>
          <p:cNvPicPr preferRelativeResize="0"/>
          <p:nvPr/>
        </p:nvPicPr>
        <p:blipFill rotWithShape="1">
          <a:blip r:embed="rId3">
            <a:alphaModFix/>
          </a:blip>
          <a:srcRect b="0" l="0" r="0" t="0"/>
          <a:stretch/>
        </p:blipFill>
        <p:spPr>
          <a:xfrm>
            <a:off x="-136957" y="754856"/>
            <a:ext cx="2556937" cy="1302544"/>
          </a:xfrm>
          <a:prstGeom prst="rect">
            <a:avLst/>
          </a:prstGeom>
          <a:noFill/>
          <a:ln>
            <a:noFill/>
          </a:ln>
        </p:spPr>
      </p:pic>
      <p:pic>
        <p:nvPicPr>
          <p:cNvPr id="228" name="Google Shape;228;p31"/>
          <p:cNvPicPr preferRelativeResize="0"/>
          <p:nvPr/>
        </p:nvPicPr>
        <p:blipFill rotWithShape="1">
          <a:blip r:embed="rId4">
            <a:alphaModFix/>
          </a:blip>
          <a:srcRect b="0" l="0" r="0" t="0"/>
          <a:stretch/>
        </p:blipFill>
        <p:spPr>
          <a:xfrm>
            <a:off x="1577989" y="2194321"/>
            <a:ext cx="1920978" cy="959644"/>
          </a:xfrm>
          <a:prstGeom prst="rect">
            <a:avLst/>
          </a:prstGeom>
          <a:noFill/>
          <a:ln>
            <a:noFill/>
          </a:ln>
        </p:spPr>
      </p:pic>
      <p:pic>
        <p:nvPicPr>
          <p:cNvPr id="229" name="Google Shape;229;p31"/>
          <p:cNvPicPr preferRelativeResize="0"/>
          <p:nvPr/>
        </p:nvPicPr>
        <p:blipFill rotWithShape="1">
          <a:blip r:embed="rId5">
            <a:alphaModFix/>
          </a:blip>
          <a:srcRect b="0" l="0" r="0" t="0"/>
          <a:stretch/>
        </p:blipFill>
        <p:spPr>
          <a:xfrm>
            <a:off x="7146" y="2075259"/>
            <a:ext cx="1707801" cy="1147763"/>
          </a:xfrm>
          <a:prstGeom prst="rect">
            <a:avLst/>
          </a:prstGeom>
          <a:noFill/>
          <a:ln>
            <a:noFill/>
          </a:ln>
        </p:spPr>
      </p:pic>
      <p:pic>
        <p:nvPicPr>
          <p:cNvPr id="230" name="Google Shape;230;p31"/>
          <p:cNvPicPr preferRelativeResize="0"/>
          <p:nvPr/>
        </p:nvPicPr>
        <p:blipFill rotWithShape="1">
          <a:blip r:embed="rId6">
            <a:alphaModFix/>
          </a:blip>
          <a:srcRect b="0" l="0" r="0" t="0"/>
          <a:stretch/>
        </p:blipFill>
        <p:spPr>
          <a:xfrm>
            <a:off x="2743915" y="3498056"/>
            <a:ext cx="755053" cy="479822"/>
          </a:xfrm>
          <a:prstGeom prst="rect">
            <a:avLst/>
          </a:prstGeom>
          <a:noFill/>
          <a:ln>
            <a:noFill/>
          </a:ln>
        </p:spPr>
      </p:pic>
      <p:pic>
        <p:nvPicPr>
          <p:cNvPr id="231" name="Google Shape;231;p31"/>
          <p:cNvPicPr preferRelativeResize="0"/>
          <p:nvPr/>
        </p:nvPicPr>
        <p:blipFill rotWithShape="1">
          <a:blip r:embed="rId7">
            <a:alphaModFix/>
          </a:blip>
          <a:srcRect b="0" l="0" r="0" t="0"/>
          <a:stretch/>
        </p:blipFill>
        <p:spPr>
          <a:xfrm>
            <a:off x="1920978" y="753665"/>
            <a:ext cx="1851904" cy="1440656"/>
          </a:xfrm>
          <a:prstGeom prst="rect">
            <a:avLst/>
          </a:prstGeom>
          <a:noFill/>
          <a:ln>
            <a:noFill/>
          </a:ln>
        </p:spPr>
      </p:pic>
      <p:pic>
        <p:nvPicPr>
          <p:cNvPr id="232" name="Google Shape;232;p31"/>
          <p:cNvPicPr preferRelativeResize="0"/>
          <p:nvPr/>
        </p:nvPicPr>
        <p:blipFill rotWithShape="1">
          <a:blip r:embed="rId8">
            <a:alphaModFix/>
          </a:blip>
          <a:srcRect b="0" l="0" r="0" t="0"/>
          <a:stretch/>
        </p:blipFill>
        <p:spPr>
          <a:xfrm>
            <a:off x="136957" y="3429000"/>
            <a:ext cx="2606957" cy="754856"/>
          </a:xfrm>
          <a:prstGeom prst="rect">
            <a:avLst/>
          </a:prstGeom>
          <a:noFill/>
          <a:ln>
            <a:noFill/>
          </a:ln>
        </p:spPr>
      </p:pic>
      <p:sp>
        <p:nvSpPr>
          <p:cNvPr id="233" name="Google Shape;233;p31"/>
          <p:cNvSpPr txBox="1"/>
          <p:nvPr/>
        </p:nvSpPr>
        <p:spPr>
          <a:xfrm>
            <a:off x="136950" y="4639098"/>
            <a:ext cx="1944900" cy="3294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500" u="none">
                <a:solidFill>
                  <a:srgbClr val="FFFFFF"/>
                </a:solidFill>
                <a:latin typeface="Garamond"/>
                <a:ea typeface="Garamond"/>
                <a:cs typeface="Garamond"/>
                <a:sym typeface="Garamond"/>
              </a:rPr>
              <a:t>#</a:t>
            </a:r>
            <a:r>
              <a:rPr b="1" lang="en" sz="1500">
                <a:solidFill>
                  <a:srgbClr val="FFFFFF"/>
                </a:solidFill>
                <a:latin typeface="Garamond"/>
                <a:ea typeface="Garamond"/>
                <a:cs typeface="Garamond"/>
                <a:sym typeface="Garamond"/>
              </a:rPr>
              <a:t>AIslovakIA</a:t>
            </a:r>
            <a:r>
              <a:rPr b="1" i="0" lang="en" sz="1500" u="none">
                <a:solidFill>
                  <a:srgbClr val="FFFFFF"/>
                </a:solidFill>
                <a:latin typeface="Garamond"/>
                <a:ea typeface="Garamond"/>
                <a:cs typeface="Garamond"/>
                <a:sym typeface="Garamond"/>
              </a:rPr>
              <a:t> @ sli.do</a:t>
            </a:r>
            <a:endParaRPr sz="1300"/>
          </a:p>
        </p:txBody>
      </p:sp>
      <p:sp>
        <p:nvSpPr>
          <p:cNvPr id="234" name="Google Shape;234;p31"/>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pic>
        <p:nvPicPr>
          <p:cNvPr id="235" name="Google Shape;235;p31"/>
          <p:cNvPicPr preferRelativeResize="0"/>
          <p:nvPr/>
        </p:nvPicPr>
        <p:blipFill>
          <a:blip r:embed="rId9">
            <a:alphaModFix/>
          </a:blip>
          <a:stretch>
            <a:fillRect/>
          </a:stretch>
        </p:blipFill>
        <p:spPr>
          <a:xfrm>
            <a:off x="6161150" y="685438"/>
            <a:ext cx="2743924" cy="13719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239" name="Shape 239"/>
        <p:cNvGrpSpPr/>
        <p:nvPr/>
      </p:nvGrpSpPr>
      <p:grpSpPr>
        <a:xfrm>
          <a:off x="0" y="0"/>
          <a:ext cx="0" cy="0"/>
          <a:chOff x="0" y="0"/>
          <a:chExt cx="0" cy="0"/>
        </a:xfrm>
      </p:grpSpPr>
      <p:sp>
        <p:nvSpPr>
          <p:cNvPr id="240" name="Google Shape;240;p32"/>
          <p:cNvSpPr txBox="1"/>
          <p:nvPr/>
        </p:nvSpPr>
        <p:spPr>
          <a:xfrm>
            <a:off x="539493" y="195263"/>
            <a:ext cx="8605697" cy="74295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023747"/>
              </a:buClr>
              <a:buSzPts val="2400"/>
              <a:buFont typeface="Garamond"/>
              <a:buNone/>
            </a:pPr>
            <a:r>
              <a:rPr b="1" i="0" lang="en" sz="2400" u="none">
                <a:solidFill>
                  <a:srgbClr val="023747"/>
                </a:solidFill>
                <a:latin typeface="Garamond"/>
                <a:ea typeface="Garamond"/>
                <a:cs typeface="Garamond"/>
                <a:sym typeface="Garamond"/>
              </a:rPr>
              <a:t>GapData Institute (GDI) and how to support us.</a:t>
            </a:r>
            <a:endParaRPr sz="1100"/>
          </a:p>
        </p:txBody>
      </p:sp>
      <p:sp>
        <p:nvSpPr>
          <p:cNvPr id="241" name="Google Shape;241;p32"/>
          <p:cNvSpPr txBox="1"/>
          <p:nvPr/>
        </p:nvSpPr>
        <p:spPr>
          <a:xfrm>
            <a:off x="1784021" y="1016794"/>
            <a:ext cx="5144840" cy="3371850"/>
          </a:xfrm>
          <a:prstGeom prst="rect">
            <a:avLst/>
          </a:prstGeom>
          <a:noFill/>
          <a:ln>
            <a:noFill/>
          </a:ln>
        </p:spPr>
        <p:txBody>
          <a:bodyPr anchorCtr="0" anchor="t" bIns="35100" lIns="67500" spcFirstLastPara="1" rIns="67500" wrap="square" tIns="35100">
            <a:noAutofit/>
          </a:bodyPr>
          <a:lstStyle/>
          <a:p>
            <a:pPr indent="-196850" lvl="1" marL="469900" marR="0" rtl="0" algn="l">
              <a:lnSpc>
                <a:spcPct val="100000"/>
              </a:lnSpc>
              <a:spcBef>
                <a:spcPts val="0"/>
              </a:spcBef>
              <a:spcAft>
                <a:spcPts val="0"/>
              </a:spcAft>
              <a:buClr>
                <a:srgbClr val="023747"/>
              </a:buClr>
              <a:buSzPts val="1100"/>
              <a:buFont typeface="Noto Sans Symbols"/>
              <a:buChar char="🞑"/>
            </a:pPr>
            <a:r>
              <a:rPr b="1" i="0" lang="en" sz="1500" u="none" cap="none" strike="noStrike">
                <a:solidFill>
                  <a:srgbClr val="023747"/>
                </a:solidFill>
                <a:latin typeface="Garamond"/>
                <a:ea typeface="Garamond"/>
                <a:cs typeface="Garamond"/>
                <a:sym typeface="Garamond"/>
              </a:rPr>
              <a:t>Economic Research &amp; Public Policy &amp; Data Science think-tank (data-tank)</a:t>
            </a:r>
            <a:endParaRPr sz="1100"/>
          </a:p>
          <a:p>
            <a:pPr indent="-196850" lvl="1" marL="469900" marR="0" rtl="0" algn="l">
              <a:lnSpc>
                <a:spcPct val="100000"/>
              </a:lnSpc>
              <a:spcBef>
                <a:spcPts val="400"/>
              </a:spcBef>
              <a:spcAft>
                <a:spcPts val="0"/>
              </a:spcAft>
              <a:buClr>
                <a:srgbClr val="023747"/>
              </a:buClr>
              <a:buSzPts val="1100"/>
              <a:buFont typeface="Noto Sans Symbols"/>
              <a:buChar char="🞑"/>
            </a:pPr>
            <a:r>
              <a:rPr b="1" i="0" lang="en" sz="1500" u="none" cap="none" strike="noStrike">
                <a:solidFill>
                  <a:srgbClr val="023747"/>
                </a:solidFill>
                <a:latin typeface="Garamond"/>
                <a:ea typeface="Garamond"/>
                <a:cs typeface="Garamond"/>
                <a:sym typeface="Garamond"/>
              </a:rPr>
              <a:t>Data. Think. Change. </a:t>
            </a:r>
            <a:endParaRPr sz="1100"/>
          </a:p>
          <a:p>
            <a:pPr indent="-196850" lvl="1" marL="469900" marR="0" rtl="0" algn="l">
              <a:lnSpc>
                <a:spcPct val="100000"/>
              </a:lnSpc>
              <a:spcBef>
                <a:spcPts val="400"/>
              </a:spcBef>
              <a:spcAft>
                <a:spcPts val="0"/>
              </a:spcAft>
              <a:buClr>
                <a:srgbClr val="023747"/>
              </a:buClr>
              <a:buSzPts val="1100"/>
              <a:buFont typeface="Noto Sans Symbols"/>
              <a:buChar char="🞑"/>
            </a:pPr>
            <a:r>
              <a:rPr b="1" i="0" lang="en" sz="1500" u="none" cap="none" strike="noStrike">
                <a:solidFill>
                  <a:srgbClr val="023747"/>
                </a:solidFill>
                <a:latin typeface="Garamond"/>
                <a:ea typeface="Garamond"/>
                <a:cs typeface="Garamond"/>
                <a:sym typeface="Garamond"/>
              </a:rPr>
              <a:t>GapData Institute (GDI) is a non-profit nonpartisan research institution harnessing power of data &amp; wisdom of economics for public good.</a:t>
            </a:r>
            <a:endParaRPr sz="1100"/>
          </a:p>
          <a:p>
            <a:pPr indent="-196850" lvl="1" marL="469900" marR="0" rtl="0" algn="l">
              <a:lnSpc>
                <a:spcPct val="100000"/>
              </a:lnSpc>
              <a:spcBef>
                <a:spcPts val="400"/>
              </a:spcBef>
              <a:spcAft>
                <a:spcPts val="0"/>
              </a:spcAft>
              <a:buClr>
                <a:srgbClr val="023747"/>
              </a:buClr>
              <a:buSzPts val="1100"/>
              <a:buFont typeface="Noto Sans Symbols"/>
              <a:buChar char="🞑"/>
            </a:pPr>
            <a:r>
              <a:rPr b="1" i="0" lang="en" sz="1500" u="none" cap="none" strike="noStrike">
                <a:solidFill>
                  <a:srgbClr val="023747"/>
                </a:solidFill>
                <a:latin typeface="Garamond"/>
                <a:ea typeface="Garamond"/>
                <a:cs typeface="Garamond"/>
                <a:sym typeface="Garamond"/>
              </a:rPr>
              <a:t>Transparent account (from day #1; SK7383300000002200933920 https://www.fio.sk/ib2/transparent?a=2200933920)</a:t>
            </a:r>
            <a:endParaRPr sz="1100"/>
          </a:p>
          <a:p>
            <a:pPr indent="-196850" lvl="1" marL="469900" marR="0" rtl="0" algn="l">
              <a:lnSpc>
                <a:spcPct val="100000"/>
              </a:lnSpc>
              <a:spcBef>
                <a:spcPts val="400"/>
              </a:spcBef>
              <a:spcAft>
                <a:spcPts val="0"/>
              </a:spcAft>
              <a:buClr>
                <a:srgbClr val="023747"/>
              </a:buClr>
              <a:buSzPts val="1100"/>
              <a:buFont typeface="Noto Sans Symbols"/>
              <a:buChar char="🞑"/>
            </a:pPr>
            <a:r>
              <a:rPr b="1" i="0" lang="en" sz="1500" u="none" cap="none" strike="noStrike">
                <a:solidFill>
                  <a:srgbClr val="023747"/>
                </a:solidFill>
                <a:latin typeface="Garamond"/>
                <a:ea typeface="Garamond"/>
                <a:cs typeface="Garamond"/>
                <a:sym typeface="Garamond"/>
              </a:rPr>
              <a:t>Partnership (openness, transparency)</a:t>
            </a:r>
            <a:endParaRPr sz="1100"/>
          </a:p>
          <a:p>
            <a:pPr indent="-196850" lvl="1" marL="469900" marR="0" rtl="0" algn="l">
              <a:lnSpc>
                <a:spcPct val="100000"/>
              </a:lnSpc>
              <a:spcBef>
                <a:spcPts val="400"/>
              </a:spcBef>
              <a:spcAft>
                <a:spcPts val="0"/>
              </a:spcAft>
              <a:buClr>
                <a:srgbClr val="023747"/>
              </a:buClr>
              <a:buSzPts val="1100"/>
              <a:buFont typeface="Noto Sans Symbols"/>
              <a:buChar char="🞑"/>
            </a:pPr>
            <a:r>
              <a:rPr b="1" i="0" lang="en" sz="1500" u="none" cap="none" strike="noStrike">
                <a:solidFill>
                  <a:srgbClr val="023747"/>
                </a:solidFill>
                <a:latin typeface="Garamond"/>
                <a:ea typeface="Garamond"/>
                <a:cs typeface="Garamond"/>
                <a:sym typeface="Garamond"/>
              </a:rPr>
              <a:t>Slides (this talk): tiny.cc/</a:t>
            </a:r>
            <a:r>
              <a:rPr b="1" lang="en" sz="1500">
                <a:solidFill>
                  <a:srgbClr val="023747"/>
                </a:solidFill>
                <a:latin typeface="Garamond"/>
                <a:ea typeface="Garamond"/>
                <a:cs typeface="Garamond"/>
                <a:sym typeface="Garamond"/>
              </a:rPr>
              <a:t>codecon2023bratislava</a:t>
            </a:r>
            <a:endParaRPr sz="1100"/>
          </a:p>
          <a:p>
            <a:pPr indent="-196850" lvl="1" marL="469900" marR="0" rtl="0" algn="l">
              <a:lnSpc>
                <a:spcPct val="100000"/>
              </a:lnSpc>
              <a:spcBef>
                <a:spcPts val="400"/>
              </a:spcBef>
              <a:spcAft>
                <a:spcPts val="0"/>
              </a:spcAft>
              <a:buClr>
                <a:srgbClr val="023747"/>
              </a:buClr>
              <a:buSzPts val="1100"/>
              <a:buFont typeface="Noto Sans Symbols"/>
              <a:buChar char="🞑"/>
            </a:pPr>
            <a:r>
              <a:rPr b="1" i="0" lang="en" sz="1500" u="none" cap="none" strike="noStrike">
                <a:solidFill>
                  <a:srgbClr val="023747"/>
                </a:solidFill>
                <a:latin typeface="Garamond"/>
                <a:ea typeface="Garamond"/>
                <a:cs typeface="Garamond"/>
                <a:sym typeface="Garamond"/>
              </a:rPr>
              <a:t>https://github.com/radovankavicky/</a:t>
            </a:r>
            <a:r>
              <a:rPr b="1" lang="en" sz="1500">
                <a:solidFill>
                  <a:srgbClr val="023747"/>
                </a:solidFill>
                <a:latin typeface="Garamond"/>
                <a:ea typeface="Garamond"/>
                <a:cs typeface="Garamond"/>
                <a:sym typeface="Garamond"/>
              </a:rPr>
              <a:t>codecon</a:t>
            </a:r>
            <a:r>
              <a:rPr b="1" i="0" lang="en" sz="1500" u="none" cap="none" strike="noStrike">
                <a:solidFill>
                  <a:srgbClr val="023747"/>
                </a:solidFill>
                <a:latin typeface="Garamond"/>
                <a:ea typeface="Garamond"/>
                <a:cs typeface="Garamond"/>
                <a:sym typeface="Garamond"/>
              </a:rPr>
              <a:t>20</a:t>
            </a:r>
            <a:r>
              <a:rPr b="1" lang="en" sz="1500">
                <a:solidFill>
                  <a:srgbClr val="023747"/>
                </a:solidFill>
                <a:latin typeface="Garamond"/>
                <a:ea typeface="Garamond"/>
                <a:cs typeface="Garamond"/>
                <a:sym typeface="Garamond"/>
              </a:rPr>
              <a:t>23</a:t>
            </a:r>
            <a:endParaRPr sz="1100"/>
          </a:p>
        </p:txBody>
      </p:sp>
      <p:pic>
        <p:nvPicPr>
          <p:cNvPr id="242" name="Google Shape;242;p32"/>
          <p:cNvPicPr preferRelativeResize="0"/>
          <p:nvPr/>
        </p:nvPicPr>
        <p:blipFill rotWithShape="1">
          <a:blip r:embed="rId3">
            <a:alphaModFix/>
          </a:blip>
          <a:srcRect b="0" l="0" r="0" t="0"/>
          <a:stretch/>
        </p:blipFill>
        <p:spPr>
          <a:xfrm>
            <a:off x="251287" y="1006078"/>
            <a:ext cx="1532334" cy="1510903"/>
          </a:xfrm>
          <a:prstGeom prst="rect">
            <a:avLst/>
          </a:prstGeom>
          <a:noFill/>
          <a:ln>
            <a:noFill/>
          </a:ln>
        </p:spPr>
      </p:pic>
      <p:pic>
        <p:nvPicPr>
          <p:cNvPr id="243" name="Google Shape;243;p32"/>
          <p:cNvPicPr preferRelativeResize="0"/>
          <p:nvPr/>
        </p:nvPicPr>
        <p:blipFill rotWithShape="1">
          <a:blip r:embed="rId4">
            <a:alphaModFix/>
          </a:blip>
          <a:srcRect b="0" l="0" r="0" t="0"/>
          <a:stretch/>
        </p:blipFill>
        <p:spPr>
          <a:xfrm>
            <a:off x="251287" y="2842022"/>
            <a:ext cx="1669691" cy="741759"/>
          </a:xfrm>
          <a:prstGeom prst="rect">
            <a:avLst/>
          </a:prstGeom>
          <a:noFill/>
          <a:ln>
            <a:noFill/>
          </a:ln>
        </p:spPr>
      </p:pic>
      <p:pic>
        <p:nvPicPr>
          <p:cNvPr id="244" name="Google Shape;244;p32"/>
          <p:cNvPicPr preferRelativeResize="0"/>
          <p:nvPr/>
        </p:nvPicPr>
        <p:blipFill rotWithShape="1">
          <a:blip r:embed="rId5">
            <a:alphaModFix/>
          </a:blip>
          <a:srcRect b="0" l="0" r="0" t="0"/>
          <a:stretch/>
        </p:blipFill>
        <p:spPr>
          <a:xfrm>
            <a:off x="251287" y="3583781"/>
            <a:ext cx="1463659" cy="757237"/>
          </a:xfrm>
          <a:prstGeom prst="rect">
            <a:avLst/>
          </a:prstGeom>
          <a:noFill/>
          <a:ln>
            <a:noFill/>
          </a:ln>
        </p:spPr>
      </p:pic>
      <p:pic>
        <p:nvPicPr>
          <p:cNvPr id="245" name="Google Shape;245;p32"/>
          <p:cNvPicPr preferRelativeResize="0"/>
          <p:nvPr/>
        </p:nvPicPr>
        <p:blipFill rotWithShape="1">
          <a:blip r:embed="rId6">
            <a:alphaModFix/>
          </a:blip>
          <a:srcRect b="0" l="0" r="0" t="0"/>
          <a:stretch/>
        </p:blipFill>
        <p:spPr>
          <a:xfrm>
            <a:off x="6996743" y="225028"/>
            <a:ext cx="2057936" cy="1969294"/>
          </a:xfrm>
          <a:prstGeom prst="rect">
            <a:avLst/>
          </a:prstGeom>
          <a:noFill/>
          <a:ln>
            <a:noFill/>
          </a:ln>
        </p:spPr>
      </p:pic>
      <p:pic>
        <p:nvPicPr>
          <p:cNvPr id="246" name="Google Shape;246;p32"/>
          <p:cNvPicPr preferRelativeResize="0"/>
          <p:nvPr/>
        </p:nvPicPr>
        <p:blipFill rotWithShape="1">
          <a:blip r:embed="rId7">
            <a:alphaModFix/>
          </a:blip>
          <a:srcRect b="0" l="0" r="0" t="0"/>
          <a:stretch/>
        </p:blipFill>
        <p:spPr>
          <a:xfrm>
            <a:off x="6996743" y="2253853"/>
            <a:ext cx="2147256" cy="2203847"/>
          </a:xfrm>
          <a:prstGeom prst="rect">
            <a:avLst/>
          </a:prstGeom>
          <a:noFill/>
          <a:ln>
            <a:noFill/>
          </a:ln>
        </p:spPr>
      </p:pic>
      <p:sp>
        <p:nvSpPr>
          <p:cNvPr id="247" name="Google Shape;247;p32"/>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
        <p:nvSpPr>
          <p:cNvPr id="248" name="Google Shape;248;p32"/>
          <p:cNvSpPr txBox="1"/>
          <p:nvPr/>
        </p:nvSpPr>
        <p:spPr>
          <a:xfrm>
            <a:off x="136950" y="4639098"/>
            <a:ext cx="1944900" cy="3294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500" u="none">
                <a:solidFill>
                  <a:srgbClr val="FFFFFF"/>
                </a:solidFill>
                <a:latin typeface="Garamond"/>
                <a:ea typeface="Garamond"/>
                <a:cs typeface="Garamond"/>
                <a:sym typeface="Garamond"/>
              </a:rPr>
              <a:t>#</a:t>
            </a:r>
            <a:r>
              <a:rPr b="1" lang="en" sz="1500">
                <a:solidFill>
                  <a:srgbClr val="FFFFFF"/>
                </a:solidFill>
                <a:latin typeface="Garamond"/>
                <a:ea typeface="Garamond"/>
                <a:cs typeface="Garamond"/>
                <a:sym typeface="Garamond"/>
              </a:rPr>
              <a:t>AIslovakIA</a:t>
            </a:r>
            <a:r>
              <a:rPr b="1" i="0" lang="en" sz="1500" u="none">
                <a:solidFill>
                  <a:srgbClr val="FFFFFF"/>
                </a:solidFill>
                <a:latin typeface="Garamond"/>
                <a:ea typeface="Garamond"/>
                <a:cs typeface="Garamond"/>
                <a:sym typeface="Garamond"/>
              </a:rPr>
              <a:t> @ sli.do</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252" name="Shape 252"/>
        <p:cNvGrpSpPr/>
        <p:nvPr/>
      </p:nvGrpSpPr>
      <p:grpSpPr>
        <a:xfrm>
          <a:off x="0" y="0"/>
          <a:ext cx="0" cy="0"/>
          <a:chOff x="0" y="0"/>
          <a:chExt cx="0" cy="0"/>
        </a:xfrm>
      </p:grpSpPr>
      <p:sp>
        <p:nvSpPr>
          <p:cNvPr id="253" name="Google Shape;253;p33"/>
          <p:cNvSpPr txBox="1"/>
          <p:nvPr/>
        </p:nvSpPr>
        <p:spPr>
          <a:xfrm>
            <a:off x="684787" y="141684"/>
            <a:ext cx="8154333" cy="917971"/>
          </a:xfrm>
          <a:prstGeom prst="rect">
            <a:avLst/>
          </a:prstGeom>
          <a:noFill/>
          <a:ln>
            <a:noFill/>
          </a:ln>
        </p:spPr>
        <p:txBody>
          <a:bodyPr anchorCtr="0" anchor="ctr" bIns="35100" lIns="67500" spcFirstLastPara="1" rIns="67500" wrap="square" tIns="35100">
            <a:noAutofit/>
          </a:bodyPr>
          <a:lstStyle/>
          <a:p>
            <a:pPr indent="0" lvl="0" marL="0" marR="0" rtl="0" algn="l">
              <a:lnSpc>
                <a:spcPct val="80000"/>
              </a:lnSpc>
              <a:spcBef>
                <a:spcPts val="0"/>
              </a:spcBef>
              <a:spcAft>
                <a:spcPts val="0"/>
              </a:spcAft>
              <a:buClr>
                <a:srgbClr val="023747"/>
              </a:buClr>
              <a:buSzPts val="3000"/>
              <a:buFont typeface="Garamond"/>
              <a:buNone/>
            </a:pPr>
            <a:r>
              <a:rPr b="1" i="0" lang="en" sz="3000" u="none">
                <a:solidFill>
                  <a:srgbClr val="023747"/>
                </a:solidFill>
                <a:latin typeface="Garamond"/>
                <a:ea typeface="Garamond"/>
                <a:cs typeface="Garamond"/>
                <a:sym typeface="Garamond"/>
              </a:rPr>
              <a:t>Thank you for your attention</a:t>
            </a:r>
            <a:endParaRPr sz="1100"/>
          </a:p>
        </p:txBody>
      </p:sp>
      <p:sp>
        <p:nvSpPr>
          <p:cNvPr id="254" name="Google Shape;254;p33"/>
          <p:cNvSpPr txBox="1"/>
          <p:nvPr/>
        </p:nvSpPr>
        <p:spPr>
          <a:xfrm>
            <a:off x="395390" y="897731"/>
            <a:ext cx="8154333" cy="3371850"/>
          </a:xfrm>
          <a:prstGeom prst="rect">
            <a:avLst/>
          </a:prstGeom>
          <a:noFill/>
          <a:ln>
            <a:noFill/>
          </a:ln>
        </p:spPr>
        <p:txBody>
          <a:bodyPr anchorCtr="0" anchor="t" bIns="35100" lIns="67500" spcFirstLastPara="1" rIns="67500" wrap="square" tIns="35100">
            <a:noAutofit/>
          </a:bodyPr>
          <a:lstStyle/>
          <a:p>
            <a:pPr indent="-190500" lvl="1" marL="482600" marR="0" rtl="0" algn="l">
              <a:lnSpc>
                <a:spcPct val="100000"/>
              </a:lnSpc>
              <a:spcBef>
                <a:spcPts val="0"/>
              </a:spcBef>
              <a:spcAft>
                <a:spcPts val="0"/>
              </a:spcAft>
              <a:buClr>
                <a:srgbClr val="000000"/>
              </a:buClr>
              <a:buSzPts val="1600"/>
              <a:buFont typeface="Garamond"/>
              <a:buNone/>
            </a:pPr>
            <a:r>
              <a:rPr b="1" i="0" lang="en" sz="1600" u="sng" cap="none" strike="noStrike">
                <a:latin typeface="Garamond"/>
                <a:ea typeface="Garamond"/>
                <a:cs typeface="Garamond"/>
                <a:sym typeface="Garamond"/>
              </a:rPr>
              <a:t>Contact:</a:t>
            </a:r>
            <a:endParaRPr sz="1100"/>
          </a:p>
          <a:p>
            <a:pPr indent="-190500" lvl="1" marL="482600" marR="0" rtl="0" algn="l">
              <a:lnSpc>
                <a:spcPct val="100000"/>
              </a:lnSpc>
              <a:spcBef>
                <a:spcPts val="400"/>
              </a:spcBef>
              <a:spcAft>
                <a:spcPts val="0"/>
              </a:spcAft>
              <a:buClr>
                <a:srgbClr val="000000"/>
              </a:buClr>
              <a:buSzPts val="1500"/>
              <a:buFont typeface="Garamond"/>
              <a:buNone/>
            </a:pPr>
            <a:r>
              <a:rPr b="1" i="0" lang="en" sz="1500" u="none" cap="none" strike="noStrike">
                <a:latin typeface="Garamond"/>
                <a:ea typeface="Garamond"/>
                <a:cs typeface="Garamond"/>
                <a:sym typeface="Garamond"/>
              </a:rPr>
              <a:t>Radovan Kavicky</a:t>
            </a:r>
            <a:endParaRPr sz="1100"/>
          </a:p>
          <a:p>
            <a:pPr indent="-190500" lvl="1" marL="482600" marR="0" rtl="0" algn="l">
              <a:lnSpc>
                <a:spcPct val="100000"/>
              </a:lnSpc>
              <a:spcBef>
                <a:spcPts val="400"/>
              </a:spcBef>
              <a:spcAft>
                <a:spcPts val="0"/>
              </a:spcAft>
              <a:buClr>
                <a:srgbClr val="000000"/>
              </a:buClr>
              <a:buSzPts val="1500"/>
              <a:buFont typeface="Twentieth Century"/>
              <a:buNone/>
            </a:pPr>
            <a:r>
              <a:rPr b="1" i="0" lang="en" sz="1500" u="sng" cap="none" strike="noStrike">
                <a:latin typeface="Twentieth Century"/>
                <a:ea typeface="Twentieth Century"/>
                <a:cs typeface="Twentieth Century"/>
                <a:sym typeface="Twentieth Century"/>
                <a:hlinkClick r:id="rId3"/>
              </a:rPr>
              <a:t>radovan.kavicky@gapdata.org</a:t>
            </a:r>
            <a:endParaRPr sz="1500">
              <a:latin typeface="Twentieth Century"/>
              <a:ea typeface="Twentieth Century"/>
              <a:cs typeface="Twentieth Century"/>
              <a:sym typeface="Twentieth Century"/>
            </a:endParaRPr>
          </a:p>
          <a:p>
            <a:pPr indent="-190500" lvl="1" marL="482600" marR="0" rtl="0" algn="l">
              <a:lnSpc>
                <a:spcPct val="100000"/>
              </a:lnSpc>
              <a:spcBef>
                <a:spcPts val="400"/>
              </a:spcBef>
              <a:spcAft>
                <a:spcPts val="0"/>
              </a:spcAft>
              <a:buClr>
                <a:srgbClr val="000000"/>
              </a:buClr>
              <a:buSzPts val="1500"/>
              <a:buFont typeface="Twentieth Century"/>
              <a:buNone/>
            </a:pPr>
            <a:r>
              <a:rPr b="1" lang="en" sz="1500" u="sng">
                <a:latin typeface="Twentieth Century"/>
                <a:ea typeface="Twentieth Century"/>
                <a:cs typeface="Twentieth Century"/>
                <a:sym typeface="Twentieth Century"/>
              </a:rPr>
              <a:t>radovan.kavicky@aislovakia.com</a:t>
            </a:r>
            <a:endParaRPr b="1" sz="1500" u="sng">
              <a:latin typeface="Twentieth Century"/>
              <a:ea typeface="Twentieth Century"/>
              <a:cs typeface="Twentieth Century"/>
              <a:sym typeface="Twentieth Century"/>
            </a:endParaRPr>
          </a:p>
          <a:p>
            <a:pPr indent="-190500" lvl="1" marL="482600" marR="0" rtl="0" algn="l">
              <a:lnSpc>
                <a:spcPct val="100000"/>
              </a:lnSpc>
              <a:spcBef>
                <a:spcPts val="400"/>
              </a:spcBef>
              <a:spcAft>
                <a:spcPts val="0"/>
              </a:spcAft>
              <a:buClr>
                <a:srgbClr val="000000"/>
              </a:buClr>
              <a:buSzPts val="1500"/>
              <a:buFont typeface="Twentieth Century"/>
              <a:buNone/>
            </a:pPr>
            <a:r>
              <a:rPr b="1" i="0" lang="en" sz="1500" u="sng" cap="none" strike="noStrike">
                <a:latin typeface="Twentieth Century"/>
                <a:ea typeface="Twentieth Century"/>
                <a:cs typeface="Twentieth Century"/>
                <a:sym typeface="Twentieth Century"/>
                <a:hlinkClick r:id="rId4"/>
              </a:rPr>
              <a:t>radovan.kavicky@gmail.com</a:t>
            </a:r>
            <a:endParaRPr sz="1500">
              <a:latin typeface="Twentieth Century"/>
              <a:ea typeface="Twentieth Century"/>
              <a:cs typeface="Twentieth Century"/>
              <a:sym typeface="Twentieth Century"/>
            </a:endParaRPr>
          </a:p>
          <a:p>
            <a:pPr indent="-190500" lvl="1" marL="482600" marR="0" rtl="0" algn="l">
              <a:lnSpc>
                <a:spcPct val="100000"/>
              </a:lnSpc>
              <a:spcBef>
                <a:spcPts val="400"/>
              </a:spcBef>
              <a:spcAft>
                <a:spcPts val="0"/>
              </a:spcAft>
              <a:buClr>
                <a:srgbClr val="000000"/>
              </a:buClr>
              <a:buSzPts val="1500"/>
              <a:buFont typeface="Garamond"/>
              <a:buNone/>
            </a:pPr>
            <a:r>
              <a:rPr b="1" i="0" lang="en" sz="1500" u="none" cap="none" strike="noStrike">
                <a:latin typeface="Garamond"/>
                <a:ea typeface="Garamond"/>
                <a:cs typeface="Garamond"/>
                <a:sym typeface="Garamond"/>
              </a:rPr>
              <a:t>+420 777 595 262 (CZ)</a:t>
            </a:r>
            <a:endParaRPr sz="1100"/>
          </a:p>
          <a:p>
            <a:pPr indent="-190500" lvl="1" marL="482600" marR="0" rtl="0" algn="l">
              <a:lnSpc>
                <a:spcPct val="100000"/>
              </a:lnSpc>
              <a:spcBef>
                <a:spcPts val="400"/>
              </a:spcBef>
              <a:spcAft>
                <a:spcPts val="0"/>
              </a:spcAft>
              <a:buClr>
                <a:srgbClr val="000000"/>
              </a:buClr>
              <a:buSzPts val="1500"/>
              <a:buFont typeface="Garamond"/>
              <a:buNone/>
            </a:pPr>
            <a:r>
              <a:rPr b="1" i="0" lang="en" sz="1500" u="none" cap="none" strike="noStrike">
                <a:latin typeface="Garamond"/>
                <a:ea typeface="Garamond"/>
                <a:cs typeface="Garamond"/>
                <a:sym typeface="Garamond"/>
              </a:rPr>
              <a:t>+421 949 716 214 (SK)</a:t>
            </a:r>
            <a:endParaRPr sz="1100"/>
          </a:p>
          <a:p>
            <a:pPr indent="-190500" lvl="1" marL="482600" marR="0" rtl="0" algn="l">
              <a:lnSpc>
                <a:spcPct val="100000"/>
              </a:lnSpc>
              <a:spcBef>
                <a:spcPts val="400"/>
              </a:spcBef>
              <a:spcAft>
                <a:spcPts val="0"/>
              </a:spcAft>
              <a:buClr>
                <a:srgbClr val="000000"/>
              </a:buClr>
              <a:buSzPts val="1500"/>
              <a:buFont typeface="Twentieth Century"/>
              <a:buNone/>
            </a:pPr>
            <a:r>
              <a:rPr b="1" i="0" lang="en" sz="1500" u="sng" cap="none" strike="noStrike">
                <a:latin typeface="Twentieth Century"/>
                <a:ea typeface="Twentieth Century"/>
                <a:cs typeface="Twentieth Century"/>
                <a:sym typeface="Twentieth Century"/>
                <a:hlinkClick r:id="rId5"/>
              </a:rPr>
              <a:t>http://www.linkedin.com/in/radovankavicky</a:t>
            </a:r>
            <a:endParaRPr sz="1100"/>
          </a:p>
          <a:p>
            <a:pPr indent="-190500" lvl="1" marL="482600" marR="0" rtl="0" algn="l">
              <a:lnSpc>
                <a:spcPct val="100000"/>
              </a:lnSpc>
              <a:spcBef>
                <a:spcPts val="400"/>
              </a:spcBef>
              <a:spcAft>
                <a:spcPts val="0"/>
              </a:spcAft>
              <a:buClr>
                <a:srgbClr val="000000"/>
              </a:buClr>
              <a:buSzPts val="1500"/>
              <a:buFont typeface="Twentieth Century"/>
              <a:buNone/>
            </a:pPr>
            <a:r>
              <a:rPr b="1" i="0" lang="en" sz="1500" u="sng" cap="none" strike="noStrike">
                <a:latin typeface="Twentieth Century"/>
                <a:ea typeface="Twentieth Century"/>
                <a:cs typeface="Twentieth Century"/>
                <a:sym typeface="Twentieth Century"/>
                <a:hlinkClick r:id="rId6"/>
              </a:rPr>
              <a:t>https://gapdata.slack.com/</a:t>
            </a:r>
            <a:endParaRPr sz="1100"/>
          </a:p>
          <a:p>
            <a:pPr indent="-190500" lvl="1" marL="482600" marR="0" rtl="0" algn="l">
              <a:lnSpc>
                <a:spcPct val="100000"/>
              </a:lnSpc>
              <a:spcBef>
                <a:spcPts val="400"/>
              </a:spcBef>
              <a:spcAft>
                <a:spcPts val="0"/>
              </a:spcAft>
              <a:buClr>
                <a:srgbClr val="000000"/>
              </a:buClr>
              <a:buSzPts val="1400"/>
              <a:buFont typeface="Garamond"/>
              <a:buNone/>
            </a:pPr>
            <a:r>
              <a:rPr b="1" i="0" lang="en" sz="1400" u="none" cap="none" strike="noStrike">
                <a:latin typeface="Garamond"/>
                <a:ea typeface="Garamond"/>
                <a:cs typeface="Garamond"/>
                <a:sym typeface="Garamond"/>
              </a:rPr>
              <a:t>Invitations (e-mail): https://gapdata.herokuapp.com</a:t>
            </a:r>
            <a:r>
              <a:rPr b="0" i="0" lang="en" sz="1400" u="none" cap="none" strike="noStrike">
                <a:latin typeface="Garamond"/>
                <a:ea typeface="Garamond"/>
                <a:cs typeface="Garamond"/>
                <a:sym typeface="Garamond"/>
              </a:rPr>
              <a:t>/</a:t>
            </a:r>
            <a:endParaRPr sz="1100"/>
          </a:p>
        </p:txBody>
      </p:sp>
      <p:sp>
        <p:nvSpPr>
          <p:cNvPr id="255" name="Google Shape;255;p33"/>
          <p:cNvSpPr txBox="1"/>
          <p:nvPr/>
        </p:nvSpPr>
        <p:spPr>
          <a:xfrm>
            <a:off x="395400" y="3327800"/>
            <a:ext cx="6120300" cy="2108700"/>
          </a:xfrm>
          <a:prstGeom prst="rect">
            <a:avLst/>
          </a:prstGeom>
          <a:noFill/>
          <a:ln>
            <a:noFill/>
          </a:ln>
        </p:spPr>
        <p:txBody>
          <a:bodyPr anchorCtr="0" anchor="t" bIns="35100" lIns="67500" spcFirstLastPara="1" rIns="67500" wrap="square" tIns="35100">
            <a:noAutofit/>
          </a:bodyPr>
          <a:lstStyle/>
          <a:p>
            <a:pPr indent="-190500" lvl="1" marL="482600" marR="0" rtl="0" algn="l">
              <a:lnSpc>
                <a:spcPct val="100000"/>
              </a:lnSpc>
              <a:spcBef>
                <a:spcPts val="0"/>
              </a:spcBef>
              <a:spcAft>
                <a:spcPts val="0"/>
              </a:spcAft>
              <a:buClr>
                <a:srgbClr val="FFFFFF"/>
              </a:buClr>
              <a:buSzPts val="1600"/>
              <a:buFont typeface="Twentieth Century"/>
              <a:buNone/>
            </a:pPr>
            <a:r>
              <a:t/>
            </a:r>
            <a:endParaRPr b="1" i="0" sz="1600" u="none" cap="none" strike="noStrike">
              <a:latin typeface="Garamond"/>
              <a:ea typeface="Garamond"/>
              <a:cs typeface="Garamond"/>
              <a:sym typeface="Garamond"/>
            </a:endParaRPr>
          </a:p>
          <a:p>
            <a:pPr indent="-190500" lvl="0" marL="482600" marR="0" rtl="0" algn="l">
              <a:lnSpc>
                <a:spcPct val="100000"/>
              </a:lnSpc>
              <a:spcBef>
                <a:spcPts val="400"/>
              </a:spcBef>
              <a:spcAft>
                <a:spcPts val="0"/>
              </a:spcAft>
              <a:buClr>
                <a:srgbClr val="000000"/>
              </a:buClr>
              <a:buSzPts val="1400"/>
              <a:buFont typeface="Twentieth Century"/>
              <a:buNone/>
            </a:pPr>
            <a:r>
              <a:rPr b="1" i="0" lang="en" sz="1400" u="sng">
                <a:latin typeface="Twentieth Century"/>
                <a:ea typeface="Twentieth Century"/>
                <a:cs typeface="Twentieth Century"/>
                <a:sym typeface="Twentieth Century"/>
                <a:hlinkClick r:id="rId7"/>
              </a:rPr>
              <a:t>https://github.com/radovankavicky</a:t>
            </a:r>
            <a:endParaRPr sz="1100"/>
          </a:p>
          <a:p>
            <a:pPr indent="-190500" lvl="0" marL="482600" marR="0" rtl="0" algn="l">
              <a:lnSpc>
                <a:spcPct val="100000"/>
              </a:lnSpc>
              <a:spcBef>
                <a:spcPts val="400"/>
              </a:spcBef>
              <a:spcAft>
                <a:spcPts val="0"/>
              </a:spcAft>
              <a:buClr>
                <a:srgbClr val="000000"/>
              </a:buClr>
              <a:buSzPts val="1400"/>
              <a:buFont typeface="Garamond"/>
              <a:buNone/>
            </a:pPr>
            <a:r>
              <a:rPr b="1" i="0" lang="en" sz="1400" u="none">
                <a:latin typeface="Garamond"/>
                <a:ea typeface="Garamond"/>
                <a:cs typeface="Garamond"/>
                <a:sym typeface="Garamond"/>
              </a:rPr>
              <a:t>https://www.facebook.com/groups/356635138031671</a:t>
            </a:r>
            <a:endParaRPr sz="1100"/>
          </a:p>
          <a:p>
            <a:pPr indent="-190500" lvl="1" marL="482600" marR="0" rtl="0" algn="l">
              <a:lnSpc>
                <a:spcPct val="100000"/>
              </a:lnSpc>
              <a:spcBef>
                <a:spcPts val="400"/>
              </a:spcBef>
              <a:spcAft>
                <a:spcPts val="0"/>
              </a:spcAft>
              <a:buClr>
                <a:srgbClr val="000000"/>
              </a:buClr>
              <a:buSzPts val="1400"/>
              <a:buFont typeface="Garamond"/>
              <a:buNone/>
            </a:pPr>
            <a:r>
              <a:rPr b="1" i="0" lang="en" sz="1400" u="none" cap="none" strike="noStrike">
                <a:latin typeface="Garamond"/>
                <a:ea typeface="Garamond"/>
                <a:cs typeface="Garamond"/>
                <a:sym typeface="Garamond"/>
              </a:rPr>
              <a:t>@radovankavicky, @PyDataBA, @GapDataInst</a:t>
            </a:r>
            <a:endParaRPr sz="1100"/>
          </a:p>
          <a:p>
            <a:pPr indent="-190500" lvl="1" marL="482600" marR="0" rtl="0" algn="l">
              <a:lnSpc>
                <a:spcPct val="100000"/>
              </a:lnSpc>
              <a:spcBef>
                <a:spcPts val="400"/>
              </a:spcBef>
              <a:spcAft>
                <a:spcPts val="0"/>
              </a:spcAft>
              <a:buClr>
                <a:srgbClr val="000000"/>
              </a:buClr>
              <a:buSzPts val="1600"/>
              <a:buFont typeface="Garamond"/>
              <a:buNone/>
            </a:pPr>
            <a:r>
              <a:rPr b="1" i="0" lang="en" sz="1600" u="none" cap="none" strike="noStrike">
                <a:latin typeface="Garamond"/>
                <a:ea typeface="Garamond"/>
                <a:cs typeface="Garamond"/>
                <a:sym typeface="Garamond"/>
              </a:rPr>
              <a:t> </a:t>
            </a:r>
            <a:endParaRPr sz="1100"/>
          </a:p>
        </p:txBody>
      </p:sp>
      <p:pic>
        <p:nvPicPr>
          <p:cNvPr id="256" name="Google Shape;256;p33"/>
          <p:cNvPicPr preferRelativeResize="0"/>
          <p:nvPr/>
        </p:nvPicPr>
        <p:blipFill rotWithShape="1">
          <a:blip r:embed="rId8">
            <a:alphaModFix/>
          </a:blip>
          <a:srcRect b="0" l="0" r="0" t="0"/>
          <a:stretch/>
        </p:blipFill>
        <p:spPr>
          <a:xfrm>
            <a:off x="251287" y="3489722"/>
            <a:ext cx="366808" cy="323850"/>
          </a:xfrm>
          <a:prstGeom prst="rect">
            <a:avLst/>
          </a:prstGeom>
          <a:noFill/>
          <a:ln>
            <a:noFill/>
          </a:ln>
        </p:spPr>
      </p:pic>
      <p:pic>
        <p:nvPicPr>
          <p:cNvPr id="257" name="Google Shape;257;p33"/>
          <p:cNvPicPr preferRelativeResize="0"/>
          <p:nvPr/>
        </p:nvPicPr>
        <p:blipFill rotWithShape="1">
          <a:blip r:embed="rId9">
            <a:alphaModFix/>
          </a:blip>
          <a:srcRect b="0" l="0" r="0" t="0"/>
          <a:stretch/>
        </p:blipFill>
        <p:spPr>
          <a:xfrm>
            <a:off x="251287" y="4030265"/>
            <a:ext cx="366808" cy="322659"/>
          </a:xfrm>
          <a:prstGeom prst="rect">
            <a:avLst/>
          </a:prstGeom>
          <a:noFill/>
          <a:ln>
            <a:noFill/>
          </a:ln>
        </p:spPr>
      </p:pic>
      <p:pic>
        <p:nvPicPr>
          <p:cNvPr id="258" name="Google Shape;258;p33"/>
          <p:cNvPicPr preferRelativeResize="0"/>
          <p:nvPr/>
        </p:nvPicPr>
        <p:blipFill rotWithShape="1">
          <a:blip r:embed="rId10">
            <a:alphaModFix/>
          </a:blip>
          <a:srcRect b="0" l="0" r="0" t="0"/>
          <a:stretch/>
        </p:blipFill>
        <p:spPr>
          <a:xfrm>
            <a:off x="251287" y="2193131"/>
            <a:ext cx="366808" cy="345281"/>
          </a:xfrm>
          <a:prstGeom prst="rect">
            <a:avLst/>
          </a:prstGeom>
          <a:noFill/>
          <a:ln>
            <a:noFill/>
          </a:ln>
        </p:spPr>
      </p:pic>
      <p:pic>
        <p:nvPicPr>
          <p:cNvPr id="259" name="Google Shape;259;p33"/>
          <p:cNvPicPr preferRelativeResize="0"/>
          <p:nvPr/>
        </p:nvPicPr>
        <p:blipFill rotWithShape="1">
          <a:blip r:embed="rId11">
            <a:alphaModFix/>
          </a:blip>
          <a:srcRect b="0" l="0" r="0" t="0"/>
          <a:stretch/>
        </p:blipFill>
        <p:spPr>
          <a:xfrm>
            <a:off x="251287" y="1653778"/>
            <a:ext cx="366808" cy="323850"/>
          </a:xfrm>
          <a:prstGeom prst="rect">
            <a:avLst/>
          </a:prstGeom>
          <a:noFill/>
          <a:ln>
            <a:noFill/>
          </a:ln>
        </p:spPr>
      </p:pic>
      <p:sp>
        <p:nvSpPr>
          <p:cNvPr id="260" name="Google Shape;260;p33"/>
          <p:cNvSpPr txBox="1"/>
          <p:nvPr/>
        </p:nvSpPr>
        <p:spPr>
          <a:xfrm>
            <a:off x="2439035" y="4516040"/>
            <a:ext cx="6706155" cy="51435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FFFFFF"/>
              </a:buClr>
              <a:buSzPts val="2000"/>
              <a:buFont typeface="Garamond"/>
              <a:buNone/>
            </a:pPr>
            <a:r>
              <a:rPr b="1" i="0" lang="en" sz="2000" u="none">
                <a:solidFill>
                  <a:srgbClr val="FFFFFF"/>
                </a:solidFill>
                <a:latin typeface="Garamond"/>
                <a:ea typeface="Garamond"/>
                <a:cs typeface="Garamond"/>
                <a:sym typeface="Garamond"/>
              </a:rPr>
              <a:t>In case you have any question, feel free to ask.</a:t>
            </a:r>
            <a:endParaRPr sz="1100"/>
          </a:p>
        </p:txBody>
      </p:sp>
      <p:pic>
        <p:nvPicPr>
          <p:cNvPr id="261" name="Google Shape;261;p33"/>
          <p:cNvPicPr preferRelativeResize="0"/>
          <p:nvPr/>
        </p:nvPicPr>
        <p:blipFill rotWithShape="1">
          <a:blip r:embed="rId12">
            <a:alphaModFix/>
          </a:blip>
          <a:srcRect b="0" l="0" r="0" t="0"/>
          <a:stretch/>
        </p:blipFill>
        <p:spPr>
          <a:xfrm>
            <a:off x="5144840" y="138113"/>
            <a:ext cx="3855057" cy="1782365"/>
          </a:xfrm>
          <a:prstGeom prst="rect">
            <a:avLst/>
          </a:prstGeom>
          <a:noFill/>
          <a:ln>
            <a:noFill/>
          </a:ln>
        </p:spPr>
      </p:pic>
      <p:pic>
        <p:nvPicPr>
          <p:cNvPr id="262" name="Google Shape;262;p33"/>
          <p:cNvPicPr preferRelativeResize="0"/>
          <p:nvPr/>
        </p:nvPicPr>
        <p:blipFill rotWithShape="1">
          <a:blip r:embed="rId13">
            <a:alphaModFix/>
          </a:blip>
          <a:srcRect b="0" l="0" r="0" t="0"/>
          <a:stretch/>
        </p:blipFill>
        <p:spPr>
          <a:xfrm>
            <a:off x="5037656" y="2409825"/>
            <a:ext cx="1890713" cy="1924050"/>
          </a:xfrm>
          <a:prstGeom prst="rect">
            <a:avLst/>
          </a:prstGeom>
          <a:noFill/>
          <a:ln>
            <a:noFill/>
          </a:ln>
        </p:spPr>
      </p:pic>
      <p:pic>
        <p:nvPicPr>
          <p:cNvPr id="263" name="Google Shape;263;p33"/>
          <p:cNvPicPr preferRelativeResize="0"/>
          <p:nvPr/>
        </p:nvPicPr>
        <p:blipFill rotWithShape="1">
          <a:blip r:embed="rId14">
            <a:alphaModFix/>
          </a:blip>
          <a:srcRect b="0" l="0" r="0" t="0"/>
          <a:stretch/>
        </p:blipFill>
        <p:spPr>
          <a:xfrm>
            <a:off x="251287" y="2625328"/>
            <a:ext cx="366808" cy="296465"/>
          </a:xfrm>
          <a:prstGeom prst="rect">
            <a:avLst/>
          </a:prstGeom>
          <a:noFill/>
          <a:ln>
            <a:noFill/>
          </a:ln>
        </p:spPr>
      </p:pic>
      <p:pic>
        <p:nvPicPr>
          <p:cNvPr id="264" name="Google Shape;264;p33"/>
          <p:cNvPicPr preferRelativeResize="0"/>
          <p:nvPr/>
        </p:nvPicPr>
        <p:blipFill rotWithShape="1">
          <a:blip r:embed="rId15">
            <a:alphaModFix/>
          </a:blip>
          <a:srcRect b="0" l="0" r="0" t="0"/>
          <a:stretch/>
        </p:blipFill>
        <p:spPr>
          <a:xfrm>
            <a:off x="251287" y="3003947"/>
            <a:ext cx="366808" cy="323850"/>
          </a:xfrm>
          <a:prstGeom prst="rect">
            <a:avLst/>
          </a:prstGeom>
          <a:noFill/>
          <a:ln>
            <a:noFill/>
          </a:ln>
        </p:spPr>
      </p:pic>
      <p:pic>
        <p:nvPicPr>
          <p:cNvPr id="265" name="Google Shape;265;p33"/>
          <p:cNvPicPr preferRelativeResize="0"/>
          <p:nvPr/>
        </p:nvPicPr>
        <p:blipFill rotWithShape="1">
          <a:blip r:embed="rId16">
            <a:alphaModFix/>
          </a:blip>
          <a:srcRect b="0" l="0" r="0" t="0"/>
          <a:stretch/>
        </p:blipFill>
        <p:spPr>
          <a:xfrm>
            <a:off x="6996743" y="2400300"/>
            <a:ext cx="2143125" cy="1933575"/>
          </a:xfrm>
          <a:prstGeom prst="rect">
            <a:avLst/>
          </a:prstGeom>
          <a:noFill/>
          <a:ln>
            <a:noFill/>
          </a:ln>
        </p:spPr>
      </p:pic>
      <p:pic>
        <p:nvPicPr>
          <p:cNvPr id="266" name="Google Shape;266;p33"/>
          <p:cNvPicPr preferRelativeResize="0"/>
          <p:nvPr/>
        </p:nvPicPr>
        <p:blipFill rotWithShape="1">
          <a:blip r:embed="rId17">
            <a:alphaModFix/>
          </a:blip>
          <a:srcRect b="0" l="0" r="0" t="0"/>
          <a:stretch/>
        </p:blipFill>
        <p:spPr>
          <a:xfrm>
            <a:off x="5144840" y="1506140"/>
            <a:ext cx="1463659" cy="757237"/>
          </a:xfrm>
          <a:prstGeom prst="rect">
            <a:avLst/>
          </a:prstGeom>
          <a:noFill/>
          <a:ln>
            <a:noFill/>
          </a:ln>
        </p:spPr>
      </p:pic>
      <p:pic>
        <p:nvPicPr>
          <p:cNvPr id="267" name="Google Shape;267;p33"/>
          <p:cNvPicPr preferRelativeResize="0"/>
          <p:nvPr/>
        </p:nvPicPr>
        <p:blipFill rotWithShape="1">
          <a:blip r:embed="rId18">
            <a:alphaModFix/>
          </a:blip>
          <a:srcRect b="0" l="0" r="0" t="0"/>
          <a:stretch/>
        </p:blipFill>
        <p:spPr>
          <a:xfrm>
            <a:off x="7545765" y="1371600"/>
            <a:ext cx="959894" cy="907256"/>
          </a:xfrm>
          <a:prstGeom prst="rect">
            <a:avLst/>
          </a:prstGeom>
          <a:noFill/>
          <a:ln>
            <a:noFill/>
          </a:ln>
        </p:spPr>
      </p:pic>
      <p:sp>
        <p:nvSpPr>
          <p:cNvPr id="268" name="Google Shape;268;p33"/>
          <p:cNvSpPr txBox="1"/>
          <p:nvPr/>
        </p:nvSpPr>
        <p:spPr>
          <a:xfrm>
            <a:off x="136950" y="4639098"/>
            <a:ext cx="1944900" cy="3294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500" u="none">
                <a:solidFill>
                  <a:srgbClr val="FFFFFF"/>
                </a:solidFill>
                <a:latin typeface="Garamond"/>
                <a:ea typeface="Garamond"/>
                <a:cs typeface="Garamond"/>
                <a:sym typeface="Garamond"/>
              </a:rPr>
              <a:t>#</a:t>
            </a:r>
            <a:r>
              <a:rPr b="1" lang="en" sz="1500">
                <a:solidFill>
                  <a:srgbClr val="FFFFFF"/>
                </a:solidFill>
                <a:latin typeface="Garamond"/>
                <a:ea typeface="Garamond"/>
                <a:cs typeface="Garamond"/>
                <a:sym typeface="Garamond"/>
              </a:rPr>
              <a:t>AIslovakIA</a:t>
            </a:r>
            <a:r>
              <a:rPr b="1" i="0" lang="en" sz="1500" u="none">
                <a:solidFill>
                  <a:srgbClr val="FFFFFF"/>
                </a:solidFill>
                <a:latin typeface="Garamond"/>
                <a:ea typeface="Garamond"/>
                <a:cs typeface="Garamond"/>
                <a:sym typeface="Garamond"/>
              </a:rPr>
              <a:t> @ sli.do</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pic>
        <p:nvPicPr>
          <p:cNvPr descr="poll-type-id" id="78" name="Google Shape;78;p1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79" name="Google Shape;79;p1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80" name="Google Shape;80;p1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Join at slido.com</a:t>
            </a:r>
            <a:br>
              <a:rPr b="1" lang="en" sz="3600">
                <a:solidFill>
                  <a:srgbClr val="5B5B5B"/>
                </a:solidFill>
                <a:latin typeface="Roboto"/>
                <a:ea typeface="Roboto"/>
                <a:cs typeface="Roboto"/>
                <a:sym typeface="Roboto"/>
              </a:rPr>
            </a:br>
            <a:r>
              <a:rPr b="1" lang="en" sz="3600">
                <a:solidFill>
                  <a:srgbClr val="5B5B5B"/>
                </a:solidFill>
                <a:latin typeface="Roboto"/>
                <a:ea typeface="Roboto"/>
                <a:cs typeface="Roboto"/>
                <a:sym typeface="Roboto"/>
              </a:rPr>
              <a:t>#AIslovakIA</a:t>
            </a:r>
            <a:endParaRPr b="1" sz="3600">
              <a:solidFill>
                <a:srgbClr val="5B5B5B"/>
              </a:solidFill>
              <a:latin typeface="Roboto"/>
              <a:ea typeface="Roboto"/>
              <a:cs typeface="Roboto"/>
              <a:sym typeface="Roboto"/>
            </a:endParaRPr>
          </a:p>
        </p:txBody>
      </p:sp>
      <p:sp>
        <p:nvSpPr>
          <p:cNvPr descr="footer-id" id="81" name="Google Shape;81;p16"/>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joining instructions on this slide.</a:t>
            </a:r>
            <a:endParaRPr>
              <a:solidFill>
                <a:srgbClr val="5B5B5B"/>
              </a:solidFill>
              <a:latin typeface="Roboto"/>
              <a:ea typeface="Roboto"/>
              <a:cs typeface="Roboto"/>
              <a:sym typeface="Roboto"/>
            </a:endParaRPr>
          </a:p>
        </p:txBody>
      </p:sp>
      <p:sp>
        <p:nvSpPr>
          <p:cNvPr id="82" name="Google Shape;82;p16"/>
          <p:cNvSpPr txBox="1"/>
          <p:nvPr/>
        </p:nvSpPr>
        <p:spPr>
          <a:xfrm>
            <a:off x="136950" y="4639098"/>
            <a:ext cx="1944900" cy="3294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500" u="none">
                <a:solidFill>
                  <a:srgbClr val="FFFFFF"/>
                </a:solidFill>
                <a:latin typeface="Garamond"/>
                <a:ea typeface="Garamond"/>
                <a:cs typeface="Garamond"/>
                <a:sym typeface="Garamond"/>
              </a:rPr>
              <a:t>#</a:t>
            </a:r>
            <a:r>
              <a:rPr b="1" lang="en" sz="1500">
                <a:solidFill>
                  <a:srgbClr val="FFFFFF"/>
                </a:solidFill>
                <a:latin typeface="Garamond"/>
                <a:ea typeface="Garamond"/>
                <a:cs typeface="Garamond"/>
                <a:sym typeface="Garamond"/>
              </a:rPr>
              <a:t>AIslovakIA</a:t>
            </a:r>
            <a:r>
              <a:rPr b="1" i="0" lang="en" sz="1500" u="none">
                <a:solidFill>
                  <a:srgbClr val="FFFFFF"/>
                </a:solidFill>
                <a:latin typeface="Garamond"/>
                <a:ea typeface="Garamond"/>
                <a:cs typeface="Garamond"/>
                <a:sym typeface="Garamond"/>
              </a:rPr>
              <a:t> @ sli.do</a:t>
            </a:r>
            <a:endParaRPr sz="1300"/>
          </a:p>
        </p:txBody>
      </p:sp>
      <p:sp>
        <p:nvSpPr>
          <p:cNvPr id="83" name="Google Shape;83;p16"/>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272" name="Shape 272"/>
        <p:cNvGrpSpPr/>
        <p:nvPr/>
      </p:nvGrpSpPr>
      <p:grpSpPr>
        <a:xfrm>
          <a:off x="0" y="0"/>
          <a:ext cx="0" cy="0"/>
          <a:chOff x="0" y="0"/>
          <a:chExt cx="0" cy="0"/>
        </a:xfrm>
      </p:grpSpPr>
      <p:sp>
        <p:nvSpPr>
          <p:cNvPr id="273" name="Google Shape;273;p34"/>
          <p:cNvSpPr txBox="1"/>
          <p:nvPr/>
        </p:nvSpPr>
        <p:spPr>
          <a:xfrm>
            <a:off x="613331" y="171450"/>
            <a:ext cx="8154333" cy="742950"/>
          </a:xfrm>
          <a:prstGeom prst="rect">
            <a:avLst/>
          </a:prstGeom>
          <a:noFill/>
          <a:ln>
            <a:noFill/>
          </a:ln>
        </p:spPr>
        <p:txBody>
          <a:bodyPr anchorCtr="0" anchor="ctr" bIns="35100" lIns="67500" spcFirstLastPara="1" rIns="67500" wrap="square" tIns="35100">
            <a:noAutofit/>
          </a:bodyPr>
          <a:lstStyle/>
          <a:p>
            <a:pPr indent="0" lvl="0" marL="0" marR="0" rtl="0" algn="l">
              <a:lnSpc>
                <a:spcPct val="80000"/>
              </a:lnSpc>
              <a:spcBef>
                <a:spcPts val="0"/>
              </a:spcBef>
              <a:spcAft>
                <a:spcPts val="0"/>
              </a:spcAft>
              <a:buClr>
                <a:srgbClr val="023747"/>
              </a:buClr>
              <a:buSzPts val="2400"/>
              <a:buFont typeface="Garamond"/>
              <a:buNone/>
            </a:pPr>
            <a:r>
              <a:rPr b="1" i="0" lang="en" sz="2400" u="none">
                <a:solidFill>
                  <a:srgbClr val="023747"/>
                </a:solidFill>
                <a:latin typeface="Garamond"/>
                <a:ea typeface="Garamond"/>
                <a:cs typeface="Garamond"/>
                <a:sym typeface="Garamond"/>
              </a:rPr>
              <a:t>Oh, and one more thing… :)</a:t>
            </a:r>
            <a:endParaRPr sz="1100"/>
          </a:p>
        </p:txBody>
      </p:sp>
      <p:pic>
        <p:nvPicPr>
          <p:cNvPr id="274" name="Google Shape;274;p34"/>
          <p:cNvPicPr preferRelativeResize="0"/>
          <p:nvPr/>
        </p:nvPicPr>
        <p:blipFill rotWithShape="1">
          <a:blip r:embed="rId3">
            <a:alphaModFix/>
          </a:blip>
          <a:srcRect b="0" l="0" r="0" t="0"/>
          <a:stretch/>
        </p:blipFill>
        <p:spPr>
          <a:xfrm>
            <a:off x="-410872" y="1028700"/>
            <a:ext cx="5144840" cy="3017044"/>
          </a:xfrm>
          <a:prstGeom prst="rect">
            <a:avLst/>
          </a:prstGeom>
          <a:noFill/>
          <a:ln>
            <a:noFill/>
          </a:ln>
        </p:spPr>
      </p:pic>
      <p:sp>
        <p:nvSpPr>
          <p:cNvPr id="275" name="Google Shape;275;p34"/>
          <p:cNvSpPr txBox="1"/>
          <p:nvPr/>
        </p:nvSpPr>
        <p:spPr>
          <a:xfrm>
            <a:off x="4162318" y="754856"/>
            <a:ext cx="4823287" cy="3696890"/>
          </a:xfrm>
          <a:prstGeom prst="rect">
            <a:avLst/>
          </a:prstGeom>
          <a:noFill/>
          <a:ln>
            <a:noFill/>
          </a:ln>
        </p:spPr>
        <p:txBody>
          <a:bodyPr anchorCtr="0" anchor="t" bIns="35100" lIns="67500" spcFirstLastPara="1" rIns="67500" wrap="square" tIns="35100">
            <a:noAutofit/>
          </a:bodyPr>
          <a:lstStyle/>
          <a:p>
            <a:pPr indent="-203200" lvl="1" marL="469900" marR="0" rtl="0" algn="l">
              <a:lnSpc>
                <a:spcPct val="100000"/>
              </a:lnSpc>
              <a:spcBef>
                <a:spcPts val="0"/>
              </a:spcBef>
              <a:spcAft>
                <a:spcPts val="0"/>
              </a:spcAft>
              <a:buClr>
                <a:srgbClr val="023747"/>
              </a:buClr>
              <a:buSzPts val="1200"/>
              <a:buFont typeface="Noto Sans Symbols"/>
              <a:buChar char="🞑"/>
            </a:pPr>
            <a:r>
              <a:rPr b="1" i="0" lang="en" sz="1700" u="none" cap="none" strike="noStrike">
                <a:solidFill>
                  <a:srgbClr val="000000"/>
                </a:solidFill>
                <a:latin typeface="Garamond"/>
                <a:ea typeface="Garamond"/>
                <a:cs typeface="Garamond"/>
                <a:sym typeface="Garamond"/>
              </a:rPr>
              <a:t>Meetup.com</a:t>
            </a:r>
            <a:endParaRPr sz="1100"/>
          </a:p>
          <a:p>
            <a:pPr indent="0" lvl="0" marL="0" marR="0" rtl="0" algn="l">
              <a:lnSpc>
                <a:spcPct val="100000"/>
              </a:lnSpc>
              <a:spcBef>
                <a:spcPts val="400"/>
              </a:spcBef>
              <a:spcAft>
                <a:spcPts val="0"/>
              </a:spcAft>
              <a:buClr>
                <a:srgbClr val="CCCCFF"/>
              </a:buClr>
              <a:buSzPts val="1700"/>
              <a:buFont typeface="Twentieth Century"/>
              <a:buNone/>
            </a:pPr>
            <a:r>
              <a:rPr b="1" i="0" lang="en" sz="1700" u="sng">
                <a:solidFill>
                  <a:schemeClr val="hlink"/>
                </a:solidFill>
                <a:latin typeface="Twentieth Century"/>
                <a:ea typeface="Twentieth Century"/>
                <a:cs typeface="Twentieth Century"/>
                <a:sym typeface="Twentieth Century"/>
                <a:hlinkClick r:id="rId4"/>
              </a:rPr>
              <a:t>https://www.meetup.com/Julia-Users-Group-Slovakia/</a:t>
            </a:r>
            <a:endParaRPr sz="1100"/>
          </a:p>
          <a:p>
            <a:pPr indent="0" lvl="0" marL="0" marR="0" rtl="0" algn="l">
              <a:lnSpc>
                <a:spcPct val="100000"/>
              </a:lnSpc>
              <a:spcBef>
                <a:spcPts val="400"/>
              </a:spcBef>
              <a:spcAft>
                <a:spcPts val="0"/>
              </a:spcAft>
              <a:buClr>
                <a:srgbClr val="FFFFFF"/>
              </a:buClr>
              <a:buSzPts val="1700"/>
              <a:buFont typeface="Twentieth Century"/>
              <a:buNone/>
            </a:pPr>
            <a:r>
              <a:t/>
            </a:r>
            <a:endParaRPr b="1" i="0" sz="1700" u="none">
              <a:solidFill>
                <a:srgbClr val="000000"/>
              </a:solidFill>
              <a:latin typeface="Garamond"/>
              <a:ea typeface="Garamond"/>
              <a:cs typeface="Garamond"/>
              <a:sym typeface="Garamond"/>
            </a:endParaRPr>
          </a:p>
          <a:p>
            <a:pPr indent="-203200" lvl="1" marL="469900" marR="0" rtl="0" algn="l">
              <a:lnSpc>
                <a:spcPct val="100000"/>
              </a:lnSpc>
              <a:spcBef>
                <a:spcPts val="400"/>
              </a:spcBef>
              <a:spcAft>
                <a:spcPts val="0"/>
              </a:spcAft>
              <a:buClr>
                <a:srgbClr val="023747"/>
              </a:buClr>
              <a:buSzPts val="1200"/>
              <a:buFont typeface="Noto Sans Symbols"/>
              <a:buChar char="🞑"/>
            </a:pPr>
            <a:r>
              <a:rPr b="1" i="0" lang="en" sz="1700" u="none" cap="none" strike="noStrike">
                <a:solidFill>
                  <a:srgbClr val="000000"/>
                </a:solidFill>
                <a:latin typeface="Garamond"/>
                <a:ea typeface="Garamond"/>
                <a:cs typeface="Garamond"/>
                <a:sym typeface="Garamond"/>
              </a:rPr>
              <a:t>Facebook</a:t>
            </a:r>
            <a:endParaRPr sz="1100"/>
          </a:p>
          <a:p>
            <a:pPr indent="0" lvl="0" marL="0" marR="0" rtl="0" algn="l">
              <a:lnSpc>
                <a:spcPct val="100000"/>
              </a:lnSpc>
              <a:spcBef>
                <a:spcPts val="400"/>
              </a:spcBef>
              <a:spcAft>
                <a:spcPts val="0"/>
              </a:spcAft>
              <a:buClr>
                <a:srgbClr val="CCCCFF"/>
              </a:buClr>
              <a:buSzPts val="1700"/>
              <a:buFont typeface="Twentieth Century"/>
              <a:buNone/>
            </a:pPr>
            <a:r>
              <a:rPr b="1" i="0" lang="en" sz="1700" u="sng">
                <a:solidFill>
                  <a:schemeClr val="hlink"/>
                </a:solidFill>
                <a:latin typeface="Twentieth Century"/>
                <a:ea typeface="Twentieth Century"/>
                <a:cs typeface="Twentieth Century"/>
                <a:sym typeface="Twentieth Century"/>
                <a:hlinkClick r:id="rId5"/>
              </a:rPr>
              <a:t>https://www.facebook.com/groups/379292635993253/</a:t>
            </a:r>
            <a:endParaRPr sz="1100"/>
          </a:p>
          <a:p>
            <a:pPr indent="0" lvl="0" marL="0" marR="0" rtl="0" algn="l">
              <a:lnSpc>
                <a:spcPct val="100000"/>
              </a:lnSpc>
              <a:spcBef>
                <a:spcPts val="400"/>
              </a:spcBef>
              <a:spcAft>
                <a:spcPts val="0"/>
              </a:spcAft>
              <a:buClr>
                <a:srgbClr val="FFFFFF"/>
              </a:buClr>
              <a:buSzPts val="1700"/>
              <a:buFont typeface="Twentieth Century"/>
              <a:buNone/>
            </a:pPr>
            <a:r>
              <a:t/>
            </a:r>
            <a:endParaRPr b="1" i="0" sz="1700" u="none">
              <a:solidFill>
                <a:srgbClr val="000000"/>
              </a:solidFill>
              <a:latin typeface="Garamond"/>
              <a:ea typeface="Garamond"/>
              <a:cs typeface="Garamond"/>
              <a:sym typeface="Garamond"/>
            </a:endParaRPr>
          </a:p>
          <a:p>
            <a:pPr indent="0" lvl="0" marL="0" marR="0" rtl="0" algn="l">
              <a:lnSpc>
                <a:spcPct val="100000"/>
              </a:lnSpc>
              <a:spcBef>
                <a:spcPts val="400"/>
              </a:spcBef>
              <a:spcAft>
                <a:spcPts val="0"/>
              </a:spcAft>
              <a:buClr>
                <a:srgbClr val="000000"/>
              </a:buClr>
              <a:buSzPts val="1700"/>
              <a:buFont typeface="Garamond"/>
              <a:buNone/>
            </a:pPr>
            <a:r>
              <a:rPr b="1" i="0" lang="en" sz="1700" u="none">
                <a:solidFill>
                  <a:srgbClr val="000000"/>
                </a:solidFill>
                <a:latin typeface="Garamond"/>
                <a:ea typeface="Garamond"/>
                <a:cs typeface="Garamond"/>
                <a:sym typeface="Garamond"/>
              </a:rPr>
              <a:t>Hashtag: #JUGSlovakia</a:t>
            </a:r>
            <a:endParaRPr sz="1100"/>
          </a:p>
          <a:p>
            <a:pPr indent="0" lvl="0" marL="0" marR="0" rtl="0" algn="l">
              <a:lnSpc>
                <a:spcPct val="100000"/>
              </a:lnSpc>
              <a:spcBef>
                <a:spcPts val="400"/>
              </a:spcBef>
              <a:spcAft>
                <a:spcPts val="0"/>
              </a:spcAft>
              <a:buClr>
                <a:srgbClr val="000000"/>
              </a:buClr>
              <a:buSzPts val="1700"/>
              <a:buFont typeface="Garamond"/>
              <a:buNone/>
            </a:pPr>
            <a:r>
              <a:rPr b="1" i="0" lang="en" sz="1700" u="none">
                <a:solidFill>
                  <a:srgbClr val="000000"/>
                </a:solidFill>
                <a:latin typeface="Garamond"/>
                <a:ea typeface="Garamond"/>
                <a:cs typeface="Garamond"/>
                <a:sym typeface="Garamond"/>
              </a:rPr>
              <a:t> </a:t>
            </a:r>
            <a:endParaRPr sz="1100"/>
          </a:p>
          <a:p>
            <a:pPr indent="0" lvl="0" marL="0" marR="0" rtl="0" algn="l">
              <a:lnSpc>
                <a:spcPct val="100000"/>
              </a:lnSpc>
              <a:spcBef>
                <a:spcPts val="400"/>
              </a:spcBef>
              <a:spcAft>
                <a:spcPts val="0"/>
              </a:spcAft>
              <a:buClr>
                <a:srgbClr val="000000"/>
              </a:buClr>
              <a:buSzPts val="1700"/>
              <a:buFont typeface="Garamond"/>
              <a:buNone/>
            </a:pPr>
            <a:r>
              <a:rPr b="1" i="0" lang="en" sz="1700" u="none">
                <a:solidFill>
                  <a:srgbClr val="000000"/>
                </a:solidFill>
                <a:latin typeface="Garamond"/>
                <a:ea typeface="Garamond"/>
                <a:cs typeface="Garamond"/>
                <a:sym typeface="Garamond"/>
              </a:rPr>
              <a:t>More to come... soon. Stay tuned.</a:t>
            </a:r>
            <a:endParaRPr sz="1100"/>
          </a:p>
          <a:p>
            <a:pPr indent="0" lvl="0" marL="0" marR="0" rtl="0" algn="l">
              <a:lnSpc>
                <a:spcPct val="100000"/>
              </a:lnSpc>
              <a:spcBef>
                <a:spcPts val="0"/>
              </a:spcBef>
              <a:spcAft>
                <a:spcPts val="0"/>
              </a:spcAft>
              <a:buNone/>
            </a:pPr>
            <a:r>
              <a:t/>
            </a:r>
            <a:endParaRPr b="1" i="0" sz="1700" u="none">
              <a:solidFill>
                <a:srgbClr val="000000"/>
              </a:solidFill>
              <a:latin typeface="Garamond"/>
              <a:ea typeface="Garamond"/>
              <a:cs typeface="Garamond"/>
              <a:sym typeface="Garamond"/>
            </a:endParaRPr>
          </a:p>
        </p:txBody>
      </p:sp>
      <p:pic>
        <p:nvPicPr>
          <p:cNvPr id="276" name="Google Shape;276;p34"/>
          <p:cNvPicPr preferRelativeResize="0"/>
          <p:nvPr/>
        </p:nvPicPr>
        <p:blipFill rotWithShape="1">
          <a:blip r:embed="rId6">
            <a:alphaModFix/>
          </a:blip>
          <a:srcRect b="0" l="0" r="0" t="0"/>
          <a:stretch/>
        </p:blipFill>
        <p:spPr>
          <a:xfrm>
            <a:off x="-136957" y="0"/>
            <a:ext cx="9329786" cy="4516040"/>
          </a:xfrm>
          <a:prstGeom prst="rect">
            <a:avLst/>
          </a:prstGeom>
          <a:noFill/>
          <a:ln>
            <a:noFill/>
          </a:ln>
        </p:spPr>
      </p:pic>
      <p:sp>
        <p:nvSpPr>
          <p:cNvPr id="277" name="Google Shape;277;p34"/>
          <p:cNvSpPr txBox="1"/>
          <p:nvPr/>
        </p:nvSpPr>
        <p:spPr>
          <a:xfrm>
            <a:off x="136950" y="4639098"/>
            <a:ext cx="1944900" cy="3294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500" u="none">
                <a:solidFill>
                  <a:srgbClr val="FFFFFF"/>
                </a:solidFill>
                <a:latin typeface="Garamond"/>
                <a:ea typeface="Garamond"/>
                <a:cs typeface="Garamond"/>
                <a:sym typeface="Garamond"/>
              </a:rPr>
              <a:t>#</a:t>
            </a:r>
            <a:r>
              <a:rPr b="1" lang="en" sz="1500">
                <a:solidFill>
                  <a:srgbClr val="FFFFFF"/>
                </a:solidFill>
                <a:latin typeface="Garamond"/>
                <a:ea typeface="Garamond"/>
                <a:cs typeface="Garamond"/>
                <a:sym typeface="Garamond"/>
              </a:rPr>
              <a:t>AIslovakIA</a:t>
            </a:r>
            <a:r>
              <a:rPr b="1" i="0" lang="en" sz="1500" u="none">
                <a:solidFill>
                  <a:srgbClr val="FFFFFF"/>
                </a:solidFill>
                <a:latin typeface="Garamond"/>
                <a:ea typeface="Garamond"/>
                <a:cs typeface="Garamond"/>
                <a:sym typeface="Garamond"/>
              </a:rPr>
              <a:t> @ sli.do</a:t>
            </a:r>
            <a:endParaRPr sz="1300"/>
          </a:p>
        </p:txBody>
      </p:sp>
      <p:sp>
        <p:nvSpPr>
          <p:cNvPr id="278" name="Google Shape;278;p34"/>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pic>
        <p:nvPicPr>
          <p:cNvPr descr="poll-type-id" id="283" name="Google Shape;283;p3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84" name="Google Shape;284;p3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85" name="Google Shape;285;p3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Audience Q&amp;A Session</a:t>
            </a:r>
            <a:endParaRPr b="1" sz="3600">
              <a:solidFill>
                <a:srgbClr val="5B5B5B"/>
              </a:solidFill>
              <a:latin typeface="Roboto"/>
              <a:ea typeface="Roboto"/>
              <a:cs typeface="Roboto"/>
              <a:sym typeface="Roboto"/>
            </a:endParaRPr>
          </a:p>
        </p:txBody>
      </p:sp>
      <p:sp>
        <p:nvSpPr>
          <p:cNvPr descr="footer-id" id="286" name="Google Shape;286;p35"/>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audience questions on this slide.</a:t>
            </a:r>
            <a:endParaRPr>
              <a:solidFill>
                <a:srgbClr val="5B5B5B"/>
              </a:solidFill>
              <a:latin typeface="Roboto"/>
              <a:ea typeface="Roboto"/>
              <a:cs typeface="Roboto"/>
              <a:sym typeface="Roboto"/>
            </a:endParaRPr>
          </a:p>
        </p:txBody>
      </p:sp>
      <p:sp>
        <p:nvSpPr>
          <p:cNvPr id="287" name="Google Shape;287;p35"/>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
        <p:nvSpPr>
          <p:cNvPr id="288" name="Google Shape;288;p35"/>
          <p:cNvSpPr txBox="1"/>
          <p:nvPr/>
        </p:nvSpPr>
        <p:spPr>
          <a:xfrm>
            <a:off x="136950" y="4639098"/>
            <a:ext cx="1944900" cy="3294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500" u="none">
                <a:solidFill>
                  <a:srgbClr val="FFFFFF"/>
                </a:solidFill>
                <a:latin typeface="Garamond"/>
                <a:ea typeface="Garamond"/>
                <a:cs typeface="Garamond"/>
                <a:sym typeface="Garamond"/>
              </a:rPr>
              <a:t>#</a:t>
            </a:r>
            <a:r>
              <a:rPr b="1" lang="en" sz="1500">
                <a:solidFill>
                  <a:srgbClr val="FFFFFF"/>
                </a:solidFill>
                <a:latin typeface="Garamond"/>
                <a:ea typeface="Garamond"/>
                <a:cs typeface="Garamond"/>
                <a:sym typeface="Garamond"/>
              </a:rPr>
              <a:t>AIslovakIA</a:t>
            </a:r>
            <a:r>
              <a:rPr b="1" i="0" lang="en" sz="1500" u="none">
                <a:solidFill>
                  <a:srgbClr val="FFFFFF"/>
                </a:solidFill>
                <a:latin typeface="Garamond"/>
                <a:ea typeface="Garamond"/>
                <a:cs typeface="Garamond"/>
                <a:sym typeface="Garamond"/>
              </a:rPr>
              <a:t> @ sli.do</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pic>
        <p:nvPicPr>
          <p:cNvPr descr="poll-type-id" id="88" name="Google Shape;88;p17">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89" name="Google Shape;89;p17">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90" name="Google Shape;90;p1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Which programming language do you develop in?</a:t>
            </a:r>
            <a:endParaRPr b="1" sz="3600">
              <a:solidFill>
                <a:srgbClr val="5B5B5B"/>
              </a:solidFill>
              <a:latin typeface="Roboto"/>
              <a:ea typeface="Roboto"/>
              <a:cs typeface="Roboto"/>
              <a:sym typeface="Roboto"/>
            </a:endParaRPr>
          </a:p>
        </p:txBody>
      </p:sp>
      <p:sp>
        <p:nvSpPr>
          <p:cNvPr descr="footer-id" id="91" name="Google Shape;91;p17"/>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
        <p:nvSpPr>
          <p:cNvPr id="92" name="Google Shape;92;p17"/>
          <p:cNvSpPr txBox="1"/>
          <p:nvPr/>
        </p:nvSpPr>
        <p:spPr>
          <a:xfrm>
            <a:off x="136950" y="4639098"/>
            <a:ext cx="1944900" cy="3294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500" u="none">
                <a:solidFill>
                  <a:srgbClr val="FFFFFF"/>
                </a:solidFill>
                <a:latin typeface="Garamond"/>
                <a:ea typeface="Garamond"/>
                <a:cs typeface="Garamond"/>
                <a:sym typeface="Garamond"/>
              </a:rPr>
              <a:t>#</a:t>
            </a:r>
            <a:r>
              <a:rPr b="1" lang="en" sz="1500">
                <a:solidFill>
                  <a:srgbClr val="FFFFFF"/>
                </a:solidFill>
                <a:latin typeface="Garamond"/>
                <a:ea typeface="Garamond"/>
                <a:cs typeface="Garamond"/>
                <a:sym typeface="Garamond"/>
              </a:rPr>
              <a:t>AIslovakIA</a:t>
            </a:r>
            <a:r>
              <a:rPr b="1" i="0" lang="en" sz="1500" u="none">
                <a:solidFill>
                  <a:srgbClr val="FFFFFF"/>
                </a:solidFill>
                <a:latin typeface="Garamond"/>
                <a:ea typeface="Garamond"/>
                <a:cs typeface="Garamond"/>
                <a:sym typeface="Garamond"/>
              </a:rPr>
              <a:t> @ sli.do</a:t>
            </a:r>
            <a:endParaRPr sz="1300"/>
          </a:p>
        </p:txBody>
      </p:sp>
      <p:sp>
        <p:nvSpPr>
          <p:cNvPr id="93" name="Google Shape;93;p17"/>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97" name="Shape 97"/>
        <p:cNvGrpSpPr/>
        <p:nvPr/>
      </p:nvGrpSpPr>
      <p:grpSpPr>
        <a:xfrm>
          <a:off x="0" y="0"/>
          <a:ext cx="0" cy="0"/>
          <a:chOff x="0" y="0"/>
          <a:chExt cx="0" cy="0"/>
        </a:xfrm>
      </p:grpSpPr>
      <p:sp>
        <p:nvSpPr>
          <p:cNvPr id="98" name="Google Shape;98;p18"/>
          <p:cNvSpPr txBox="1"/>
          <p:nvPr/>
        </p:nvSpPr>
        <p:spPr>
          <a:xfrm>
            <a:off x="499975" y="52450"/>
            <a:ext cx="8644200" cy="31710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023747"/>
              </a:buClr>
              <a:buSzPts val="2100"/>
              <a:buFont typeface="Garamond"/>
              <a:buNone/>
            </a:pPr>
            <a:r>
              <a:rPr b="1" i="0" lang="en" sz="2100" u="none">
                <a:solidFill>
                  <a:srgbClr val="023747"/>
                </a:solidFill>
                <a:latin typeface="Garamond"/>
                <a:ea typeface="Garamond"/>
                <a:cs typeface="Garamond"/>
                <a:sym typeface="Garamond"/>
              </a:rPr>
              <a:t>About me</a:t>
            </a:r>
            <a:endParaRPr sz="1100"/>
          </a:p>
        </p:txBody>
      </p:sp>
      <p:sp>
        <p:nvSpPr>
          <p:cNvPr id="99" name="Google Shape;99;p18"/>
          <p:cNvSpPr txBox="1"/>
          <p:nvPr/>
        </p:nvSpPr>
        <p:spPr>
          <a:xfrm>
            <a:off x="-137600" y="138675"/>
            <a:ext cx="7614300" cy="19956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200"/>
              <a:buFont typeface="Twentieth Century"/>
              <a:buNone/>
            </a:pPr>
            <a:r>
              <a:t/>
            </a:r>
            <a:endParaRPr b="1" i="0" sz="1100" u="none">
              <a:solidFill>
                <a:srgbClr val="023747"/>
              </a:solidFill>
              <a:latin typeface="Garamond"/>
              <a:ea typeface="Garamond"/>
              <a:cs typeface="Garamond"/>
              <a:sym typeface="Garamond"/>
            </a:endParaRPr>
          </a:p>
          <a:p>
            <a:pPr indent="-222250" lvl="1" marL="469900" marR="0" rtl="0" algn="l">
              <a:lnSpc>
                <a:spcPct val="100000"/>
              </a:lnSpc>
              <a:spcBef>
                <a:spcPts val="400"/>
              </a:spcBef>
              <a:spcAft>
                <a:spcPts val="0"/>
              </a:spcAft>
              <a:buClr>
                <a:srgbClr val="023747"/>
              </a:buClr>
              <a:buSzPts val="1100"/>
              <a:buFont typeface="Garamond"/>
              <a:buChar char="🞑"/>
            </a:pPr>
            <a:r>
              <a:rPr b="1" i="0" lang="en" sz="1100" u="none" cap="none" strike="noStrike">
                <a:solidFill>
                  <a:srgbClr val="023747"/>
                </a:solidFill>
                <a:latin typeface="Garamond"/>
                <a:ea typeface="Garamond"/>
                <a:cs typeface="Garamond"/>
                <a:sym typeface="Garamond"/>
              </a:rPr>
              <a:t>Economist (Ing</a:t>
            </a:r>
            <a:r>
              <a:rPr b="1" lang="en" sz="1100">
                <a:solidFill>
                  <a:srgbClr val="023747"/>
                </a:solidFill>
                <a:latin typeface="Garamond"/>
                <a:ea typeface="Garamond"/>
                <a:cs typeface="Garamond"/>
                <a:sym typeface="Garamond"/>
              </a:rPr>
              <a:t>./</a:t>
            </a:r>
            <a:r>
              <a:rPr b="1" i="0" lang="en" sz="1100" u="none" cap="none" strike="noStrike">
                <a:solidFill>
                  <a:srgbClr val="023747"/>
                </a:solidFill>
                <a:latin typeface="Garamond"/>
                <a:ea typeface="Garamond"/>
                <a:cs typeface="Garamond"/>
                <a:sym typeface="Garamond"/>
              </a:rPr>
              <a:t>Macro, Finance/NHF); Slovak Economic Association </a:t>
            </a:r>
            <a:endParaRPr b="1" i="0" sz="1100" u="none" cap="none" strike="noStrike">
              <a:solidFill>
                <a:srgbClr val="023747"/>
              </a:solidFill>
              <a:latin typeface="Garamond"/>
              <a:ea typeface="Garamond"/>
              <a:cs typeface="Garamond"/>
              <a:sym typeface="Garamond"/>
            </a:endParaRPr>
          </a:p>
          <a:p>
            <a:pPr indent="-222250" lvl="1" marL="469900" marR="0" rtl="0" algn="l">
              <a:lnSpc>
                <a:spcPct val="100000"/>
              </a:lnSpc>
              <a:spcBef>
                <a:spcPts val="400"/>
              </a:spcBef>
              <a:spcAft>
                <a:spcPts val="0"/>
              </a:spcAft>
              <a:buClr>
                <a:srgbClr val="023747"/>
              </a:buClr>
              <a:buSzPts val="1100"/>
              <a:buFont typeface="Garamond"/>
              <a:buChar char="🞑"/>
            </a:pPr>
            <a:r>
              <a:rPr b="1" lang="en" sz="1100">
                <a:solidFill>
                  <a:srgbClr val="023747"/>
                </a:solidFill>
                <a:latin typeface="Garamond"/>
                <a:ea typeface="Garamond"/>
                <a:cs typeface="Garamond"/>
                <a:sym typeface="Garamond"/>
              </a:rPr>
              <a:t>AI Expert, </a:t>
            </a:r>
            <a:r>
              <a:rPr b="1" i="0" lang="en" sz="1100" u="none" cap="none" strike="noStrike">
                <a:solidFill>
                  <a:srgbClr val="023747"/>
                </a:solidFill>
                <a:latin typeface="Garamond"/>
                <a:ea typeface="Garamond"/>
                <a:cs typeface="Garamond"/>
                <a:sym typeface="Garamond"/>
              </a:rPr>
              <a:t>PhD. (xAI </a:t>
            </a:r>
            <a:r>
              <a:rPr b="1" lang="en" sz="1100">
                <a:solidFill>
                  <a:srgbClr val="023747"/>
                </a:solidFill>
                <a:latin typeface="Garamond"/>
                <a:ea typeface="Garamond"/>
                <a:cs typeface="Garamond"/>
                <a:sym typeface="Garamond"/>
              </a:rPr>
              <a:t>&amp; Data Science</a:t>
            </a:r>
            <a:r>
              <a:rPr b="1" i="0" lang="en" sz="1100" u="none" cap="none" strike="noStrike">
                <a:solidFill>
                  <a:srgbClr val="023747"/>
                </a:solidFill>
                <a:latin typeface="Garamond"/>
                <a:ea typeface="Garamond"/>
                <a:cs typeface="Garamond"/>
                <a:sym typeface="Garamond"/>
              </a:rPr>
              <a:t>/TUKE, pro</a:t>
            </a:r>
            <a:r>
              <a:rPr b="1" lang="en" sz="1100">
                <a:solidFill>
                  <a:srgbClr val="023747"/>
                </a:solidFill>
                <a:latin typeface="Garamond"/>
                <a:ea typeface="Garamond"/>
                <a:cs typeface="Garamond"/>
                <a:sym typeface="Garamond"/>
              </a:rPr>
              <a:t>f. Sinčák</a:t>
            </a:r>
            <a:r>
              <a:rPr b="1" i="0" lang="en" sz="1100" u="none" cap="none" strike="noStrike">
                <a:solidFill>
                  <a:srgbClr val="023747"/>
                </a:solidFill>
                <a:latin typeface="Garamond"/>
                <a:ea typeface="Garamond"/>
                <a:cs typeface="Garamond"/>
                <a:sym typeface="Garamond"/>
              </a:rPr>
              <a:t>), </a:t>
            </a:r>
            <a:r>
              <a:rPr b="1" lang="en" sz="1100">
                <a:solidFill>
                  <a:srgbClr val="023747"/>
                </a:solidFill>
                <a:latin typeface="Garamond"/>
                <a:ea typeface="Garamond"/>
                <a:cs typeface="Garamond"/>
                <a:sym typeface="Garamond"/>
              </a:rPr>
              <a:t>AI &amp; Data Science Evangelist @ AIslovakIA (National platform for AI development in Slovakia), </a:t>
            </a:r>
            <a:r>
              <a:rPr b="1" lang="en" sz="1100">
                <a:solidFill>
                  <a:srgbClr val="023747"/>
                </a:solidFill>
                <a:latin typeface="Garamond"/>
                <a:ea typeface="Garamond"/>
                <a:cs typeface="Garamond"/>
                <a:sym typeface="Garamond"/>
              </a:rPr>
              <a:t>President &amp; </a:t>
            </a:r>
            <a:r>
              <a:rPr b="1" i="0" lang="en" sz="1100" u="none" cap="none" strike="noStrike">
                <a:solidFill>
                  <a:srgbClr val="023747"/>
                </a:solidFill>
                <a:latin typeface="Garamond"/>
                <a:ea typeface="Garamond"/>
                <a:cs typeface="Garamond"/>
                <a:sym typeface="Garamond"/>
              </a:rPr>
              <a:t>Principal Data Scientist (GapData), Consulting (public, priv</a:t>
            </a:r>
            <a:r>
              <a:rPr b="1" lang="en" sz="1100">
                <a:solidFill>
                  <a:srgbClr val="023747"/>
                </a:solidFill>
                <a:latin typeface="Garamond"/>
                <a:ea typeface="Garamond"/>
                <a:cs typeface="Garamond"/>
                <a:sym typeface="Garamond"/>
              </a:rPr>
              <a:t>ate)</a:t>
            </a:r>
            <a:endParaRPr b="1" sz="1100">
              <a:solidFill>
                <a:srgbClr val="023747"/>
              </a:solidFill>
              <a:latin typeface="Garamond"/>
              <a:ea typeface="Garamond"/>
              <a:cs typeface="Garamond"/>
              <a:sym typeface="Garamond"/>
            </a:endParaRPr>
          </a:p>
          <a:p>
            <a:pPr indent="-222250" lvl="1" marL="469900" marR="0" rtl="0" algn="l">
              <a:lnSpc>
                <a:spcPct val="100000"/>
              </a:lnSpc>
              <a:spcBef>
                <a:spcPts val="400"/>
              </a:spcBef>
              <a:spcAft>
                <a:spcPts val="0"/>
              </a:spcAft>
              <a:buClr>
                <a:srgbClr val="023747"/>
              </a:buClr>
              <a:buSzPts val="1100"/>
              <a:buFont typeface="Garamond"/>
              <a:buChar char="🞑"/>
            </a:pPr>
            <a:r>
              <a:rPr b="1" i="0" lang="en" sz="1100" u="none" cap="none" strike="noStrike">
                <a:solidFill>
                  <a:srgbClr val="023747"/>
                </a:solidFill>
                <a:latin typeface="Garamond"/>
                <a:ea typeface="Garamond"/>
                <a:cs typeface="Garamond"/>
                <a:sym typeface="Garamond"/>
              </a:rPr>
              <a:t>Member of Slovak.AI (cur</a:t>
            </a:r>
            <a:r>
              <a:rPr b="1" lang="en" sz="1100">
                <a:solidFill>
                  <a:srgbClr val="023747"/>
                </a:solidFill>
                <a:latin typeface="Garamond"/>
                <a:ea typeface="Garamond"/>
                <a:cs typeface="Garamond"/>
                <a:sym typeface="Garamond"/>
              </a:rPr>
              <a:t>rently AIslovakIA</a:t>
            </a:r>
            <a:r>
              <a:rPr b="1" i="0" lang="en" sz="1100" u="none" cap="none" strike="noStrike">
                <a:solidFill>
                  <a:srgbClr val="023747"/>
                </a:solidFill>
                <a:latin typeface="Garamond"/>
                <a:ea typeface="Garamond"/>
                <a:cs typeface="Garamond"/>
                <a:sym typeface="Garamond"/>
              </a:rPr>
              <a:t>), CLAIRE, European AI Alliance</a:t>
            </a:r>
            <a:r>
              <a:rPr b="1" lang="en" sz="1100">
                <a:solidFill>
                  <a:srgbClr val="023747"/>
                </a:solidFill>
                <a:latin typeface="Garamond"/>
                <a:ea typeface="Garamond"/>
                <a:cs typeface="Garamond"/>
                <a:sym typeface="Garamond"/>
              </a:rPr>
              <a:t>, TAILOR (TrustworthyAI @ EU)</a:t>
            </a:r>
            <a:endParaRPr b="1" sz="1100">
              <a:solidFill>
                <a:srgbClr val="023747"/>
              </a:solidFill>
              <a:latin typeface="Garamond"/>
              <a:ea typeface="Garamond"/>
              <a:cs typeface="Garamond"/>
              <a:sym typeface="Garamond"/>
            </a:endParaRPr>
          </a:p>
          <a:p>
            <a:pPr indent="-222250" lvl="1" marL="469900" marR="0" rtl="0" algn="l">
              <a:lnSpc>
                <a:spcPct val="100000"/>
              </a:lnSpc>
              <a:spcBef>
                <a:spcPts val="400"/>
              </a:spcBef>
              <a:spcAft>
                <a:spcPts val="0"/>
              </a:spcAft>
              <a:buClr>
                <a:srgbClr val="023747"/>
              </a:buClr>
              <a:buSzPts val="1100"/>
              <a:buFont typeface="Garamond"/>
              <a:buChar char="🞑"/>
            </a:pPr>
            <a:r>
              <a:rPr b="1" i="0" lang="en" sz="1100" u="none" cap="none" strike="noStrike">
                <a:solidFill>
                  <a:srgbClr val="023747"/>
                </a:solidFill>
                <a:latin typeface="Garamond"/>
                <a:ea typeface="Garamond"/>
                <a:cs typeface="Garamond"/>
                <a:sym typeface="Garamond"/>
              </a:rPr>
              <a:t>Data Science Instructor @ DataCamp, BaseCamp.ai, Learn2Code/Skillmea, robime.it, </a:t>
            </a:r>
            <a:r>
              <a:rPr b="1" lang="en" sz="1100">
                <a:solidFill>
                  <a:srgbClr val="023747"/>
                </a:solidFill>
                <a:latin typeface="Garamond"/>
                <a:ea typeface="Garamond"/>
                <a:cs typeface="Garamond"/>
                <a:sym typeface="Garamond"/>
              </a:rPr>
              <a:t>NSCC.sk</a:t>
            </a:r>
            <a:r>
              <a:rPr b="1" i="0" lang="en" sz="1100" u="none" cap="none" strike="noStrike">
                <a:solidFill>
                  <a:srgbClr val="023747"/>
                </a:solidFill>
                <a:latin typeface="Garamond"/>
                <a:ea typeface="Garamond"/>
                <a:cs typeface="Garamond"/>
                <a:sym typeface="Garamond"/>
              </a:rPr>
              <a:t> +others</a:t>
            </a:r>
            <a:endParaRPr b="1" sz="1100">
              <a:solidFill>
                <a:srgbClr val="023747"/>
              </a:solidFill>
              <a:latin typeface="Garamond"/>
              <a:ea typeface="Garamond"/>
              <a:cs typeface="Garamond"/>
              <a:sym typeface="Garamond"/>
            </a:endParaRPr>
          </a:p>
          <a:p>
            <a:pPr indent="-222250" lvl="1" marL="469900" marR="0" rtl="0" algn="l">
              <a:lnSpc>
                <a:spcPct val="100000"/>
              </a:lnSpc>
              <a:spcBef>
                <a:spcPts val="400"/>
              </a:spcBef>
              <a:spcAft>
                <a:spcPts val="0"/>
              </a:spcAft>
              <a:buClr>
                <a:srgbClr val="023747"/>
              </a:buClr>
              <a:buSzPts val="1100"/>
              <a:buFont typeface="Garamond"/>
              <a:buChar char="🞑"/>
            </a:pPr>
            <a:r>
              <a:rPr b="1" i="0" lang="en" sz="1100" u="none" cap="none" strike="noStrike">
                <a:solidFill>
                  <a:srgbClr val="023747"/>
                </a:solidFill>
                <a:latin typeface="Garamond"/>
                <a:ea typeface="Garamond"/>
                <a:cs typeface="Garamond"/>
                <a:sym typeface="Garamond"/>
              </a:rPr>
              <a:t>Founder of PyData Slovakia/Bratislava (#PyDataBA), R &lt;- Slovakia (#RSlovakia),</a:t>
            </a:r>
            <a:endParaRPr b="1" i="0" sz="1100" u="none" cap="none" strike="noStrike">
              <a:solidFill>
                <a:srgbClr val="023747"/>
              </a:solidFill>
              <a:latin typeface="Garamond"/>
              <a:ea typeface="Garamond"/>
              <a:cs typeface="Garamond"/>
              <a:sym typeface="Garamond"/>
            </a:endParaRPr>
          </a:p>
          <a:p>
            <a:pPr indent="-222250" lvl="1" marL="469900" marR="0" rtl="0" algn="l">
              <a:lnSpc>
                <a:spcPct val="100000"/>
              </a:lnSpc>
              <a:spcBef>
                <a:spcPts val="400"/>
              </a:spcBef>
              <a:spcAft>
                <a:spcPts val="0"/>
              </a:spcAft>
              <a:buClr>
                <a:srgbClr val="023747"/>
              </a:buClr>
              <a:buSzPts val="1100"/>
              <a:buFont typeface="Garamond"/>
              <a:buChar char="🞑"/>
            </a:pPr>
            <a:r>
              <a:rPr b="1" i="0" lang="en" sz="1100" u="none" cap="none" strike="noStrike">
                <a:solidFill>
                  <a:srgbClr val="023747"/>
                </a:solidFill>
                <a:latin typeface="Garamond"/>
                <a:ea typeface="Garamond"/>
                <a:cs typeface="Garamond"/>
                <a:sym typeface="Garamond"/>
              </a:rPr>
              <a:t>Julia Users Group Slovakia (#JUGSlovakia) &amp; SK/CZ Tableau User Group (#skczTUG)</a:t>
            </a:r>
            <a:endParaRPr b="1" i="0" sz="1100" u="none" cap="none" strike="noStrike">
              <a:solidFill>
                <a:srgbClr val="023747"/>
              </a:solidFill>
              <a:latin typeface="Garamond"/>
              <a:ea typeface="Garamond"/>
              <a:cs typeface="Garamond"/>
              <a:sym typeface="Garamond"/>
            </a:endParaRPr>
          </a:p>
          <a:p>
            <a:pPr indent="-222250" lvl="1" marL="469900" marR="0" rtl="0" algn="l">
              <a:lnSpc>
                <a:spcPct val="100000"/>
              </a:lnSpc>
              <a:spcBef>
                <a:spcPts val="400"/>
              </a:spcBef>
              <a:spcAft>
                <a:spcPts val="0"/>
              </a:spcAft>
              <a:buClr>
                <a:srgbClr val="023747"/>
              </a:buClr>
              <a:buSzPts val="1100"/>
              <a:buFont typeface="Garamond"/>
              <a:buChar char="🞑"/>
            </a:pPr>
            <a:r>
              <a:rPr b="1" lang="en" sz="1100" u="sng">
                <a:solidFill>
                  <a:srgbClr val="023747"/>
                </a:solidFill>
                <a:latin typeface="Garamond"/>
                <a:ea typeface="Garamond"/>
                <a:cs typeface="Garamond"/>
                <a:sym typeface="Garamond"/>
                <a:hlinkClick r:id="rId3">
                  <a:extLst>
                    <a:ext uri="{A12FA001-AC4F-418D-AE19-62706E023703}">
                      <ahyp:hlinkClr val="tx"/>
                    </a:ext>
                  </a:extLst>
                </a:hlinkClick>
              </a:rPr>
              <a:t>Analýza systému súdnictva a jeho výkonnosti do r. 2010 - Ministerstvo spravodlivosti SR (gov.sk), https://www.justice.gov.sk/tlacovespravy/tlacova-sprava-1581/</a:t>
            </a:r>
            <a:endParaRPr b="1" sz="1100">
              <a:solidFill>
                <a:srgbClr val="023747"/>
              </a:solidFill>
              <a:latin typeface="Garamond"/>
              <a:ea typeface="Garamond"/>
              <a:cs typeface="Garamond"/>
              <a:sym typeface="Garamond"/>
            </a:endParaRPr>
          </a:p>
        </p:txBody>
      </p:sp>
      <p:pic>
        <p:nvPicPr>
          <p:cNvPr id="100" name="Google Shape;100;p18"/>
          <p:cNvPicPr preferRelativeResize="0"/>
          <p:nvPr/>
        </p:nvPicPr>
        <p:blipFill rotWithShape="1">
          <a:blip r:embed="rId4">
            <a:alphaModFix/>
          </a:blip>
          <a:srcRect b="0" l="0" r="0" t="0"/>
          <a:stretch/>
        </p:blipFill>
        <p:spPr>
          <a:xfrm>
            <a:off x="0" y="2263378"/>
            <a:ext cx="1645872" cy="2208609"/>
          </a:xfrm>
          <a:prstGeom prst="rect">
            <a:avLst/>
          </a:prstGeom>
          <a:noFill/>
          <a:ln>
            <a:noFill/>
          </a:ln>
        </p:spPr>
      </p:pic>
      <p:pic>
        <p:nvPicPr>
          <p:cNvPr id="101" name="Google Shape;101;p18"/>
          <p:cNvPicPr preferRelativeResize="0"/>
          <p:nvPr/>
        </p:nvPicPr>
        <p:blipFill rotWithShape="1">
          <a:blip r:embed="rId5">
            <a:alphaModFix/>
          </a:blip>
          <a:srcRect b="0" l="0" r="0" t="0"/>
          <a:stretch/>
        </p:blipFill>
        <p:spPr>
          <a:xfrm>
            <a:off x="1508914" y="2262188"/>
            <a:ext cx="1645872" cy="2208609"/>
          </a:xfrm>
          <a:prstGeom prst="rect">
            <a:avLst/>
          </a:prstGeom>
          <a:noFill/>
          <a:ln>
            <a:noFill/>
          </a:ln>
        </p:spPr>
      </p:pic>
      <p:pic>
        <p:nvPicPr>
          <p:cNvPr id="102" name="Google Shape;102;p18"/>
          <p:cNvPicPr preferRelativeResize="0"/>
          <p:nvPr/>
        </p:nvPicPr>
        <p:blipFill rotWithShape="1">
          <a:blip r:embed="rId6">
            <a:alphaModFix/>
          </a:blip>
          <a:srcRect b="0" l="0" r="0" t="0"/>
          <a:stretch/>
        </p:blipFill>
        <p:spPr>
          <a:xfrm>
            <a:off x="3086904" y="2263378"/>
            <a:ext cx="1645872" cy="2208609"/>
          </a:xfrm>
          <a:prstGeom prst="rect">
            <a:avLst/>
          </a:prstGeom>
          <a:noFill/>
          <a:ln>
            <a:noFill/>
          </a:ln>
        </p:spPr>
      </p:pic>
      <p:pic>
        <p:nvPicPr>
          <p:cNvPr id="103" name="Google Shape;103;p18"/>
          <p:cNvPicPr preferRelativeResize="0"/>
          <p:nvPr/>
        </p:nvPicPr>
        <p:blipFill rotWithShape="1">
          <a:blip r:embed="rId7">
            <a:alphaModFix/>
          </a:blip>
          <a:srcRect b="0" l="0" r="0" t="0"/>
          <a:stretch/>
        </p:blipFill>
        <p:spPr>
          <a:xfrm>
            <a:off x="4527935" y="2239565"/>
            <a:ext cx="1656590" cy="2231231"/>
          </a:xfrm>
          <a:prstGeom prst="rect">
            <a:avLst/>
          </a:prstGeom>
          <a:noFill/>
          <a:ln>
            <a:noFill/>
          </a:ln>
        </p:spPr>
      </p:pic>
      <p:pic>
        <p:nvPicPr>
          <p:cNvPr id="104" name="Google Shape;104;p18"/>
          <p:cNvPicPr preferRelativeResize="0"/>
          <p:nvPr/>
        </p:nvPicPr>
        <p:blipFill rotWithShape="1">
          <a:blip r:embed="rId8">
            <a:alphaModFix/>
          </a:blip>
          <a:srcRect b="0" l="0" r="0" t="0"/>
          <a:stretch/>
        </p:blipFill>
        <p:spPr>
          <a:xfrm>
            <a:off x="6095206" y="2239565"/>
            <a:ext cx="1656590" cy="2231231"/>
          </a:xfrm>
          <a:prstGeom prst="rect">
            <a:avLst/>
          </a:prstGeom>
          <a:noFill/>
          <a:ln>
            <a:noFill/>
          </a:ln>
        </p:spPr>
      </p:pic>
      <p:pic>
        <p:nvPicPr>
          <p:cNvPr id="105" name="Google Shape;105;p18"/>
          <p:cNvPicPr preferRelativeResize="0"/>
          <p:nvPr/>
        </p:nvPicPr>
        <p:blipFill rotWithShape="1">
          <a:blip r:embed="rId9">
            <a:alphaModFix/>
          </a:blip>
          <a:srcRect b="0" l="0" r="0" t="0"/>
          <a:stretch/>
        </p:blipFill>
        <p:spPr>
          <a:xfrm>
            <a:off x="7545765" y="2239565"/>
            <a:ext cx="1655400" cy="2207419"/>
          </a:xfrm>
          <a:prstGeom prst="rect">
            <a:avLst/>
          </a:prstGeom>
          <a:noFill/>
          <a:ln>
            <a:noFill/>
          </a:ln>
        </p:spPr>
      </p:pic>
      <p:pic>
        <p:nvPicPr>
          <p:cNvPr id="106" name="Google Shape;106;p18"/>
          <p:cNvPicPr preferRelativeResize="0"/>
          <p:nvPr/>
        </p:nvPicPr>
        <p:blipFill rotWithShape="1">
          <a:blip r:embed="rId10">
            <a:alphaModFix/>
          </a:blip>
          <a:srcRect b="0" l="0" r="0" t="0"/>
          <a:stretch/>
        </p:blipFill>
        <p:spPr>
          <a:xfrm>
            <a:off x="7545765" y="33338"/>
            <a:ext cx="1655400" cy="2206228"/>
          </a:xfrm>
          <a:prstGeom prst="rect">
            <a:avLst/>
          </a:prstGeom>
          <a:noFill/>
          <a:ln>
            <a:noFill/>
          </a:ln>
        </p:spPr>
      </p:pic>
      <p:pic>
        <p:nvPicPr>
          <p:cNvPr id="107" name="Google Shape;107;p18"/>
          <p:cNvPicPr preferRelativeResize="0"/>
          <p:nvPr/>
        </p:nvPicPr>
        <p:blipFill rotWithShape="1">
          <a:blip r:embed="rId11">
            <a:alphaModFix/>
          </a:blip>
          <a:srcRect b="0" l="0" r="0" t="0"/>
          <a:stretch/>
        </p:blipFill>
        <p:spPr>
          <a:xfrm>
            <a:off x="5088825" y="0"/>
            <a:ext cx="2387876" cy="576400"/>
          </a:xfrm>
          <a:prstGeom prst="rect">
            <a:avLst/>
          </a:prstGeom>
          <a:noFill/>
          <a:ln>
            <a:noFill/>
          </a:ln>
        </p:spPr>
      </p:pic>
      <p:pic>
        <p:nvPicPr>
          <p:cNvPr id="108" name="Google Shape;108;p18"/>
          <p:cNvPicPr preferRelativeResize="0"/>
          <p:nvPr/>
        </p:nvPicPr>
        <p:blipFill rotWithShape="1">
          <a:blip r:embed="rId12">
            <a:alphaModFix/>
          </a:blip>
          <a:srcRect b="0" l="0" r="0" t="0"/>
          <a:stretch/>
        </p:blipFill>
        <p:spPr>
          <a:xfrm>
            <a:off x="6887900" y="977825"/>
            <a:ext cx="588800" cy="461625"/>
          </a:xfrm>
          <a:prstGeom prst="rect">
            <a:avLst/>
          </a:prstGeom>
          <a:noFill/>
          <a:ln>
            <a:noFill/>
          </a:ln>
        </p:spPr>
      </p:pic>
      <p:pic>
        <p:nvPicPr>
          <p:cNvPr id="109" name="Google Shape;109;p18"/>
          <p:cNvPicPr preferRelativeResize="0"/>
          <p:nvPr/>
        </p:nvPicPr>
        <p:blipFill rotWithShape="1">
          <a:blip r:embed="rId13">
            <a:alphaModFix/>
          </a:blip>
          <a:srcRect b="1746" l="0" r="0" t="1746"/>
          <a:stretch/>
        </p:blipFill>
        <p:spPr>
          <a:xfrm>
            <a:off x="6036850" y="1508521"/>
            <a:ext cx="685978" cy="661985"/>
          </a:xfrm>
          <a:prstGeom prst="rect">
            <a:avLst/>
          </a:prstGeom>
          <a:noFill/>
          <a:ln>
            <a:noFill/>
          </a:ln>
        </p:spPr>
      </p:pic>
      <p:pic>
        <p:nvPicPr>
          <p:cNvPr id="110" name="Google Shape;110;p18"/>
          <p:cNvPicPr preferRelativeResize="0"/>
          <p:nvPr/>
        </p:nvPicPr>
        <p:blipFill rotWithShape="1">
          <a:blip r:embed="rId14">
            <a:alphaModFix/>
          </a:blip>
          <a:srcRect b="0" l="0" r="0" t="0"/>
          <a:stretch/>
        </p:blipFill>
        <p:spPr>
          <a:xfrm>
            <a:off x="6790712" y="1508521"/>
            <a:ext cx="685979" cy="661988"/>
          </a:xfrm>
          <a:prstGeom prst="rect">
            <a:avLst/>
          </a:prstGeom>
          <a:noFill/>
          <a:ln>
            <a:noFill/>
          </a:ln>
        </p:spPr>
      </p:pic>
      <p:sp>
        <p:nvSpPr>
          <p:cNvPr id="111" name="Google Shape;111;p18"/>
          <p:cNvSpPr txBox="1"/>
          <p:nvPr/>
        </p:nvSpPr>
        <p:spPr>
          <a:xfrm>
            <a:off x="2439035" y="4516040"/>
            <a:ext cx="6706155" cy="51435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
        <p:nvSpPr>
          <p:cNvPr id="112" name="Google Shape;112;p18"/>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200" u="none">
                <a:solidFill>
                  <a:srgbClr val="FFFFFF"/>
                </a:solidFill>
                <a:latin typeface="Garamond"/>
                <a:ea typeface="Garamond"/>
                <a:cs typeface="Garamond"/>
                <a:sym typeface="Garamond"/>
              </a:rPr>
              <a:t>1/1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pic>
        <p:nvPicPr>
          <p:cNvPr descr="poll-type-id" id="117" name="Google Shape;117;p1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18" name="Google Shape;118;p1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19" name="Google Shape;119;p1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IDE you are using for programming/development?</a:t>
            </a:r>
            <a:endParaRPr b="1" sz="3600">
              <a:solidFill>
                <a:srgbClr val="5B5B5B"/>
              </a:solidFill>
              <a:latin typeface="Roboto"/>
              <a:ea typeface="Roboto"/>
              <a:cs typeface="Roboto"/>
              <a:sym typeface="Roboto"/>
            </a:endParaRPr>
          </a:p>
        </p:txBody>
      </p:sp>
      <p:sp>
        <p:nvSpPr>
          <p:cNvPr descr="footer-id" id="120" name="Google Shape;120;p19"/>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124" name="Shape 124"/>
        <p:cNvGrpSpPr/>
        <p:nvPr/>
      </p:nvGrpSpPr>
      <p:grpSpPr>
        <a:xfrm>
          <a:off x="0" y="0"/>
          <a:ext cx="0" cy="0"/>
          <a:chOff x="0" y="0"/>
          <a:chExt cx="0" cy="0"/>
        </a:xfrm>
      </p:grpSpPr>
      <p:sp>
        <p:nvSpPr>
          <p:cNvPr id="125" name="Google Shape;125;p20"/>
          <p:cNvSpPr txBox="1"/>
          <p:nvPr/>
        </p:nvSpPr>
        <p:spPr>
          <a:xfrm>
            <a:off x="103020" y="84663"/>
            <a:ext cx="8937900" cy="74280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023747"/>
              </a:buClr>
              <a:buSzPts val="2300"/>
              <a:buFont typeface="Garamond"/>
              <a:buNone/>
            </a:pPr>
            <a:r>
              <a:rPr b="1" lang="en" sz="2400">
                <a:solidFill>
                  <a:srgbClr val="023747"/>
                </a:solidFill>
                <a:latin typeface="Garamond"/>
                <a:ea typeface="Garamond"/>
                <a:cs typeface="Garamond"/>
                <a:sym typeface="Garamond"/>
              </a:rPr>
              <a:t>AI &amp; Slovakia or why </a:t>
            </a:r>
            <a:r>
              <a:rPr b="1" lang="en" sz="2400">
                <a:solidFill>
                  <a:srgbClr val="023747"/>
                </a:solidFill>
                <a:latin typeface="Garamond"/>
                <a:ea typeface="Garamond"/>
                <a:cs typeface="Garamond"/>
                <a:sym typeface="Garamond"/>
              </a:rPr>
              <a:t>should</a:t>
            </a:r>
            <a:r>
              <a:rPr b="1" lang="en" sz="2400">
                <a:solidFill>
                  <a:srgbClr val="023747"/>
                </a:solidFill>
                <a:latin typeface="Garamond"/>
                <a:ea typeface="Garamond"/>
                <a:cs typeface="Garamond"/>
                <a:sym typeface="Garamond"/>
              </a:rPr>
              <a:t> you even care?</a:t>
            </a:r>
            <a:endParaRPr sz="2400">
              <a:latin typeface="Garamond"/>
              <a:ea typeface="Garamond"/>
              <a:cs typeface="Garamond"/>
              <a:sym typeface="Garamond"/>
            </a:endParaRPr>
          </a:p>
        </p:txBody>
      </p:sp>
      <p:sp>
        <p:nvSpPr>
          <p:cNvPr id="126" name="Google Shape;126;p20"/>
          <p:cNvSpPr txBox="1"/>
          <p:nvPr/>
        </p:nvSpPr>
        <p:spPr>
          <a:xfrm>
            <a:off x="6095700" y="303075"/>
            <a:ext cx="3048300" cy="3440400"/>
          </a:xfrm>
          <a:prstGeom prst="rect">
            <a:avLst/>
          </a:prstGeom>
          <a:noFill/>
          <a:ln>
            <a:noFill/>
          </a:ln>
        </p:spPr>
        <p:txBody>
          <a:bodyPr anchorCtr="0" anchor="t" bIns="35100" lIns="67500" spcFirstLastPara="1" rIns="67500" wrap="square" tIns="35100">
            <a:noAutofit/>
          </a:bodyPr>
          <a:lstStyle/>
          <a:p>
            <a:pPr indent="-330200" lvl="0" marL="457200" marR="0" rtl="0" algn="l">
              <a:lnSpc>
                <a:spcPct val="100000"/>
              </a:lnSpc>
              <a:spcBef>
                <a:spcPts val="0"/>
              </a:spcBef>
              <a:spcAft>
                <a:spcPts val="0"/>
              </a:spcAft>
              <a:buClr>
                <a:srgbClr val="023747"/>
              </a:buClr>
              <a:buSzPts val="1600"/>
              <a:buFont typeface="Garamond"/>
              <a:buChar char="●"/>
            </a:pPr>
            <a:r>
              <a:rPr b="1" lang="en" sz="1600">
                <a:solidFill>
                  <a:srgbClr val="023747"/>
                </a:solidFill>
                <a:latin typeface="Garamond"/>
                <a:ea typeface="Garamond"/>
                <a:cs typeface="Garamond"/>
                <a:sym typeface="Garamond"/>
              </a:rPr>
              <a:t>Source: </a:t>
            </a:r>
            <a:r>
              <a:rPr b="1" lang="en" sz="1600" u="sng">
                <a:solidFill>
                  <a:srgbClr val="023747"/>
                </a:solidFill>
                <a:latin typeface="Garamond"/>
                <a:ea typeface="Garamond"/>
                <a:cs typeface="Garamond"/>
                <a:sym typeface="Garamond"/>
                <a:hlinkClick r:id="rId3">
                  <a:extLst>
                    <a:ext uri="{A12FA001-AC4F-418D-AE19-62706E023703}">
                      <ahyp:hlinkClr val="tx"/>
                    </a:ext>
                  </a:extLst>
                </a:hlinkClick>
              </a:rPr>
              <a:t>https://www.oecd.org/future-of-work/reports-and-data/what-happened-to-jobs-at-high-risk-of-automation-2021.pdf</a:t>
            </a:r>
            <a:endParaRPr b="1" sz="1600">
              <a:solidFill>
                <a:srgbClr val="023747"/>
              </a:solidFill>
              <a:latin typeface="Garamond"/>
              <a:ea typeface="Garamond"/>
              <a:cs typeface="Garamond"/>
              <a:sym typeface="Garamond"/>
            </a:endParaRPr>
          </a:p>
          <a:p>
            <a:pPr indent="0" lvl="0" marL="457200" marR="0" rtl="0" algn="l">
              <a:lnSpc>
                <a:spcPct val="100000"/>
              </a:lnSpc>
              <a:spcBef>
                <a:spcPts val="0"/>
              </a:spcBef>
              <a:spcAft>
                <a:spcPts val="0"/>
              </a:spcAft>
              <a:buNone/>
            </a:pPr>
            <a:r>
              <a:rPr b="1" lang="en" sz="1300">
                <a:solidFill>
                  <a:srgbClr val="023747"/>
                </a:solidFill>
                <a:latin typeface="Garamond"/>
                <a:ea typeface="Garamond"/>
                <a:cs typeface="Garamond"/>
                <a:sym typeface="Garamond"/>
              </a:rPr>
              <a:t>+</a:t>
            </a:r>
            <a:endParaRPr b="1" sz="1300">
              <a:solidFill>
                <a:srgbClr val="023747"/>
              </a:solidFill>
              <a:latin typeface="Garamond"/>
              <a:ea typeface="Garamond"/>
              <a:cs typeface="Garamond"/>
              <a:sym typeface="Garamond"/>
            </a:endParaRPr>
          </a:p>
          <a:p>
            <a:pPr indent="-330200" lvl="0" marL="457200" marR="0" rtl="0" algn="l">
              <a:lnSpc>
                <a:spcPct val="100000"/>
              </a:lnSpc>
              <a:spcBef>
                <a:spcPts val="0"/>
              </a:spcBef>
              <a:spcAft>
                <a:spcPts val="0"/>
              </a:spcAft>
              <a:buClr>
                <a:srgbClr val="023747"/>
              </a:buClr>
              <a:buSzPts val="1600"/>
              <a:buFont typeface="Garamond"/>
              <a:buChar char="●"/>
            </a:pPr>
            <a:r>
              <a:rPr b="1" lang="en" sz="1600" u="sng">
                <a:solidFill>
                  <a:srgbClr val="023747"/>
                </a:solidFill>
                <a:latin typeface="Garamond"/>
                <a:ea typeface="Garamond"/>
                <a:cs typeface="Garamond"/>
                <a:sym typeface="Garamond"/>
                <a:hlinkClick r:id="rId4">
                  <a:extLst>
                    <a:ext uri="{A12FA001-AC4F-418D-AE19-62706E023703}">
                      <ahyp:hlinkClr val="tx"/>
                    </a:ext>
                  </a:extLst>
                </a:hlinkClick>
              </a:rPr>
              <a:t>AI Strategies and Policies in Slovak Republic - OECD.AI, https://oecd.ai/en/dashboards/countries/Slovakia</a:t>
            </a:r>
            <a:endParaRPr b="1" sz="1600">
              <a:solidFill>
                <a:srgbClr val="023747"/>
              </a:solidFill>
              <a:latin typeface="Garamond"/>
              <a:ea typeface="Garamond"/>
              <a:cs typeface="Garamond"/>
              <a:sym typeface="Garamond"/>
            </a:endParaRPr>
          </a:p>
          <a:p>
            <a:pPr indent="0" lvl="0" marL="457200" marR="0" rtl="0" algn="l">
              <a:lnSpc>
                <a:spcPct val="100000"/>
              </a:lnSpc>
              <a:spcBef>
                <a:spcPts val="0"/>
              </a:spcBef>
              <a:spcAft>
                <a:spcPts val="0"/>
              </a:spcAft>
              <a:buNone/>
            </a:pPr>
            <a:r>
              <a:rPr b="1" lang="en" sz="1200">
                <a:solidFill>
                  <a:srgbClr val="023747"/>
                </a:solidFill>
                <a:latin typeface="Garamond"/>
                <a:ea typeface="Garamond"/>
                <a:cs typeface="Garamond"/>
                <a:sym typeface="Garamond"/>
              </a:rPr>
              <a:t>+</a:t>
            </a:r>
            <a:endParaRPr b="1" sz="1200">
              <a:solidFill>
                <a:srgbClr val="023747"/>
              </a:solidFill>
              <a:latin typeface="Garamond"/>
              <a:ea typeface="Garamond"/>
              <a:cs typeface="Garamond"/>
              <a:sym typeface="Garamond"/>
            </a:endParaRPr>
          </a:p>
          <a:p>
            <a:pPr indent="-330200" lvl="0" marL="457200" marR="0" rtl="0" algn="l">
              <a:lnSpc>
                <a:spcPct val="100000"/>
              </a:lnSpc>
              <a:spcBef>
                <a:spcPts val="0"/>
              </a:spcBef>
              <a:spcAft>
                <a:spcPts val="0"/>
              </a:spcAft>
              <a:buClr>
                <a:srgbClr val="023747"/>
              </a:buClr>
              <a:buSzPts val="1600"/>
              <a:buFont typeface="Garamond"/>
              <a:buChar char="●"/>
            </a:pPr>
            <a:r>
              <a:rPr b="1" lang="en" sz="1600" u="sng">
                <a:solidFill>
                  <a:srgbClr val="023747"/>
                </a:solidFill>
                <a:latin typeface="Garamond"/>
                <a:ea typeface="Garamond"/>
                <a:cs typeface="Garamond"/>
                <a:sym typeface="Garamond"/>
                <a:hlinkClick r:id="rId5">
                  <a:extLst>
                    <a:ext uri="{A12FA001-AC4F-418D-AE19-62706E023703}">
                      <ahyp:hlinkClr val="tx"/>
                    </a:ext>
                  </a:extLst>
                </a:hlinkClick>
              </a:rPr>
              <a:t>AI, automation, and the future of work: Ten things to solve  | McKinsey Global Institute</a:t>
            </a:r>
            <a:endParaRPr b="1" sz="1600">
              <a:solidFill>
                <a:srgbClr val="023747"/>
              </a:solidFill>
              <a:latin typeface="Garamond"/>
              <a:ea typeface="Garamond"/>
              <a:cs typeface="Garamond"/>
              <a:sym typeface="Garamond"/>
            </a:endParaRPr>
          </a:p>
        </p:txBody>
      </p:sp>
      <p:sp>
        <p:nvSpPr>
          <p:cNvPr id="127" name="Google Shape;127;p20"/>
          <p:cNvSpPr/>
          <p:nvPr/>
        </p:nvSpPr>
        <p:spPr>
          <a:xfrm>
            <a:off x="3420366" y="2571750"/>
            <a:ext cx="1223090" cy="378619"/>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rgbClr val="FFFFFF"/>
              </a:solidFill>
              <a:latin typeface="Twentieth Century"/>
              <a:ea typeface="Twentieth Century"/>
              <a:cs typeface="Twentieth Century"/>
              <a:sym typeface="Twentieth Century"/>
            </a:endParaRPr>
          </a:p>
        </p:txBody>
      </p:sp>
      <p:sp>
        <p:nvSpPr>
          <p:cNvPr id="128" name="Google Shape;128;p20"/>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i="0" lang="en" sz="1200" u="none">
                <a:solidFill>
                  <a:srgbClr val="FFFFFF"/>
                </a:solidFill>
                <a:latin typeface="Garamond"/>
                <a:ea typeface="Garamond"/>
                <a:cs typeface="Garamond"/>
                <a:sym typeface="Garamond"/>
              </a:rPr>
              <a:t>2/1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129" name="Google Shape;129;p20"/>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pic>
        <p:nvPicPr>
          <p:cNvPr id="130" name="Google Shape;130;p20"/>
          <p:cNvPicPr preferRelativeResize="0"/>
          <p:nvPr/>
        </p:nvPicPr>
        <p:blipFill>
          <a:blip r:embed="rId6">
            <a:alphaModFix/>
          </a:blip>
          <a:stretch>
            <a:fillRect/>
          </a:stretch>
        </p:blipFill>
        <p:spPr>
          <a:xfrm>
            <a:off x="0" y="768725"/>
            <a:ext cx="6211731" cy="3747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134" name="Shape 134"/>
        <p:cNvGrpSpPr/>
        <p:nvPr/>
      </p:nvGrpSpPr>
      <p:grpSpPr>
        <a:xfrm>
          <a:off x="0" y="0"/>
          <a:ext cx="0" cy="0"/>
          <a:chOff x="0" y="0"/>
          <a:chExt cx="0" cy="0"/>
        </a:xfrm>
      </p:grpSpPr>
      <p:sp>
        <p:nvSpPr>
          <p:cNvPr id="135" name="Google Shape;135;p21"/>
          <p:cNvSpPr txBox="1"/>
          <p:nvPr/>
        </p:nvSpPr>
        <p:spPr>
          <a:xfrm>
            <a:off x="196504" y="205978"/>
            <a:ext cx="8790292" cy="74295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023747"/>
              </a:buClr>
              <a:buSzPts val="2900"/>
              <a:buFont typeface="Garamond"/>
              <a:buNone/>
            </a:pPr>
            <a:r>
              <a:rPr b="1" lang="en" sz="2000">
                <a:solidFill>
                  <a:srgbClr val="023747"/>
                </a:solidFill>
                <a:latin typeface="Garamond"/>
                <a:ea typeface="Garamond"/>
                <a:cs typeface="Garamond"/>
                <a:sym typeface="Garamond"/>
              </a:rPr>
              <a:t>Explainable Machine Learning/AI (xAI), </a:t>
            </a:r>
            <a:r>
              <a:rPr b="1" lang="en" sz="2000">
                <a:solidFill>
                  <a:srgbClr val="023747"/>
                </a:solidFill>
                <a:latin typeface="Garamond"/>
                <a:ea typeface="Garamond"/>
                <a:cs typeface="Garamond"/>
                <a:sym typeface="Garamond"/>
              </a:rPr>
              <a:t>Era of Chatbots, AI &amp; BI collide</a:t>
            </a:r>
            <a:r>
              <a:rPr b="1" i="0" lang="en" sz="2000" u="none">
                <a:solidFill>
                  <a:srgbClr val="023747"/>
                </a:solidFill>
                <a:latin typeface="Garamond"/>
                <a:ea typeface="Garamond"/>
                <a:cs typeface="Garamond"/>
                <a:sym typeface="Garamond"/>
              </a:rPr>
              <a:t>  </a:t>
            </a:r>
            <a:endParaRPr sz="2000">
              <a:latin typeface="Garamond"/>
              <a:ea typeface="Garamond"/>
              <a:cs typeface="Garamond"/>
              <a:sym typeface="Garamond"/>
            </a:endParaRPr>
          </a:p>
        </p:txBody>
      </p:sp>
      <p:sp>
        <p:nvSpPr>
          <p:cNvPr id="136" name="Google Shape;136;p21"/>
          <p:cNvSpPr txBox="1"/>
          <p:nvPr/>
        </p:nvSpPr>
        <p:spPr>
          <a:xfrm>
            <a:off x="2029500" y="954875"/>
            <a:ext cx="6957300" cy="33648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023747"/>
              </a:buClr>
              <a:buSzPts val="1400"/>
              <a:buFont typeface="Garamond"/>
              <a:buNone/>
            </a:pPr>
            <a:r>
              <a:rPr b="1" i="0" lang="en" sz="1400" u="none">
                <a:solidFill>
                  <a:srgbClr val="023747"/>
                </a:solidFill>
                <a:latin typeface="Garamond"/>
                <a:ea typeface="Garamond"/>
                <a:cs typeface="Garamond"/>
                <a:sym typeface="Garamond"/>
              </a:rPr>
              <a:t>- </a:t>
            </a:r>
            <a:r>
              <a:rPr b="1" lang="en">
                <a:solidFill>
                  <a:schemeClr val="dk1"/>
                </a:solidFill>
                <a:latin typeface="Garamond"/>
                <a:ea typeface="Garamond"/>
                <a:cs typeface="Garamond"/>
                <a:sym typeface="Garamond"/>
              </a:rPr>
              <a:t>Complex, modern-day ML algorithms, where deep learning &amp; ensemble methods dominate</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really hard to fully understand, but the decision process behind them</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ChatGPT is not transparent/open (at all/bans and restrictions)</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can &amp; need to be transparent and trustworthy for decision makers</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AI &amp; BI coming together</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critical domains as finance, healthcare or public sector &amp; governmental services, where TRUST is a MUST</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Explainability vs. Simplicity</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growing regulatory pressure also outside these areas Explainable AI (xAI) will be necessity for any organization soon</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understand the inner workings of these ML algorithms &amp; how to design systems that imitate intelligence in a transparent way</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overview of current trends in Explainable AI/ML &amp; the challenges that are ahead of us</a:t>
            </a:r>
            <a:endParaRPr b="1">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400"/>
              <a:buFont typeface="Garamond"/>
              <a:buNone/>
            </a:pPr>
            <a:r>
              <a:rPr b="1" lang="en">
                <a:solidFill>
                  <a:schemeClr val="dk1"/>
                </a:solidFill>
                <a:latin typeface="Garamond"/>
                <a:ea typeface="Garamond"/>
                <a:cs typeface="Garamond"/>
                <a:sym typeface="Garamond"/>
              </a:rPr>
              <a:t>- Next big thing?</a:t>
            </a:r>
            <a:endParaRPr sz="1100"/>
          </a:p>
        </p:txBody>
      </p:sp>
      <p:pic>
        <p:nvPicPr>
          <p:cNvPr id="137" name="Google Shape;137;p21"/>
          <p:cNvPicPr preferRelativeResize="0"/>
          <p:nvPr/>
        </p:nvPicPr>
        <p:blipFill rotWithShape="1">
          <a:blip r:embed="rId3">
            <a:alphaModFix/>
          </a:blip>
          <a:srcRect b="0" l="0" r="0" t="0"/>
          <a:stretch/>
        </p:blipFill>
        <p:spPr>
          <a:xfrm>
            <a:off x="0" y="2788444"/>
            <a:ext cx="2400925" cy="1669256"/>
          </a:xfrm>
          <a:prstGeom prst="rect">
            <a:avLst/>
          </a:prstGeom>
          <a:noFill/>
          <a:ln>
            <a:noFill/>
          </a:ln>
        </p:spPr>
      </p:pic>
      <p:sp>
        <p:nvSpPr>
          <p:cNvPr id="138" name="Google Shape;138;p21"/>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lang="en" sz="1200">
                <a:solidFill>
                  <a:srgbClr val="FFFFFF"/>
                </a:solidFill>
                <a:latin typeface="Garamond"/>
                <a:ea typeface="Garamond"/>
                <a:cs typeface="Garamond"/>
                <a:sym typeface="Garamond"/>
              </a:rPr>
              <a:t>3</a:t>
            </a: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139" name="Google Shape;139;p21"/>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pic>
        <p:nvPicPr>
          <p:cNvPr id="140" name="Google Shape;140;p21"/>
          <p:cNvPicPr preferRelativeResize="0"/>
          <p:nvPr/>
        </p:nvPicPr>
        <p:blipFill>
          <a:blip r:embed="rId4">
            <a:alphaModFix/>
          </a:blip>
          <a:stretch>
            <a:fillRect/>
          </a:stretch>
        </p:blipFill>
        <p:spPr>
          <a:xfrm>
            <a:off x="642900" y="954864"/>
            <a:ext cx="959900" cy="951411"/>
          </a:xfrm>
          <a:prstGeom prst="rect">
            <a:avLst/>
          </a:prstGeom>
          <a:noFill/>
          <a:ln>
            <a:noFill/>
          </a:ln>
        </p:spPr>
      </p:pic>
      <p:pic>
        <p:nvPicPr>
          <p:cNvPr id="141" name="Google Shape;141;p21"/>
          <p:cNvPicPr preferRelativeResize="0"/>
          <p:nvPr/>
        </p:nvPicPr>
        <p:blipFill rotWithShape="1">
          <a:blip r:embed="rId5">
            <a:alphaModFix/>
          </a:blip>
          <a:srcRect b="0" l="0" r="0" t="0"/>
          <a:stretch/>
        </p:blipFill>
        <p:spPr>
          <a:xfrm>
            <a:off x="642903" y="1975388"/>
            <a:ext cx="959894" cy="9072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145" name="Shape 145"/>
        <p:cNvGrpSpPr/>
        <p:nvPr/>
      </p:nvGrpSpPr>
      <p:grpSpPr>
        <a:xfrm>
          <a:off x="0" y="0"/>
          <a:ext cx="0" cy="0"/>
          <a:chOff x="0" y="0"/>
          <a:chExt cx="0" cy="0"/>
        </a:xfrm>
      </p:grpSpPr>
      <p:sp>
        <p:nvSpPr>
          <p:cNvPr id="146" name="Google Shape;146;p22"/>
          <p:cNvSpPr txBox="1"/>
          <p:nvPr/>
        </p:nvSpPr>
        <p:spPr>
          <a:xfrm>
            <a:off x="176854" y="113203"/>
            <a:ext cx="8790300" cy="74280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023747"/>
              </a:buClr>
              <a:buSzPts val="2900"/>
              <a:buFont typeface="Garamond"/>
              <a:buNone/>
            </a:pPr>
            <a:r>
              <a:rPr b="1" lang="en" sz="2900">
                <a:solidFill>
                  <a:srgbClr val="023747"/>
                </a:solidFill>
                <a:latin typeface="Garamond"/>
                <a:ea typeface="Garamond"/>
                <a:cs typeface="Garamond"/>
                <a:sym typeface="Garamond"/>
              </a:rPr>
              <a:t>Explainability</a:t>
            </a:r>
            <a:r>
              <a:rPr b="1" i="0" lang="en" sz="2900" u="none">
                <a:solidFill>
                  <a:srgbClr val="023747"/>
                </a:solidFill>
                <a:latin typeface="Garamond"/>
                <a:ea typeface="Garamond"/>
                <a:cs typeface="Garamond"/>
                <a:sym typeface="Garamond"/>
              </a:rPr>
              <a:t> &amp; </a:t>
            </a:r>
            <a:r>
              <a:rPr b="1" lang="en" sz="2900">
                <a:solidFill>
                  <a:srgbClr val="023747"/>
                </a:solidFill>
                <a:latin typeface="Garamond"/>
                <a:ea typeface="Garamond"/>
                <a:cs typeface="Garamond"/>
                <a:sym typeface="Garamond"/>
              </a:rPr>
              <a:t>Tools (LIME, SHAP &amp; others)</a:t>
            </a:r>
            <a:r>
              <a:rPr b="1" i="0" lang="en" sz="2900" u="none">
                <a:solidFill>
                  <a:srgbClr val="023747"/>
                </a:solidFill>
                <a:latin typeface="Garamond"/>
                <a:ea typeface="Garamond"/>
                <a:cs typeface="Garamond"/>
                <a:sym typeface="Garamond"/>
              </a:rPr>
              <a:t> </a:t>
            </a:r>
            <a:endParaRPr sz="1100"/>
          </a:p>
        </p:txBody>
      </p:sp>
      <p:sp>
        <p:nvSpPr>
          <p:cNvPr id="147" name="Google Shape;147;p22"/>
          <p:cNvSpPr txBox="1"/>
          <p:nvPr/>
        </p:nvSpPr>
        <p:spPr>
          <a:xfrm>
            <a:off x="3575000" y="856150"/>
            <a:ext cx="5411700" cy="34647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023747"/>
              </a:buClr>
              <a:buSzPts val="1200"/>
              <a:buFont typeface="Garamond"/>
              <a:buNone/>
            </a:pPr>
            <a:r>
              <a:rPr b="1" i="0" lang="en" sz="1200" u="none">
                <a:solidFill>
                  <a:srgbClr val="023747"/>
                </a:solidFill>
                <a:latin typeface="Garamond"/>
                <a:ea typeface="Garamond"/>
                <a:cs typeface="Garamond"/>
                <a:sym typeface="Garamond"/>
              </a:rPr>
              <a:t>- </a:t>
            </a:r>
            <a:r>
              <a:rPr b="1" lang="en" sz="1200">
                <a:solidFill>
                  <a:srgbClr val="023747"/>
                </a:solidFill>
                <a:latin typeface="Garamond"/>
                <a:ea typeface="Garamond"/>
                <a:cs typeface="Garamond"/>
                <a:sym typeface="Garamond"/>
              </a:rPr>
              <a:t>LIME </a:t>
            </a:r>
            <a:r>
              <a:rPr lang="en" sz="1200">
                <a:solidFill>
                  <a:srgbClr val="023747"/>
                </a:solidFill>
                <a:latin typeface="Garamond"/>
                <a:ea typeface="Garamond"/>
                <a:cs typeface="Garamond"/>
                <a:sym typeface="Garamond"/>
              </a:rPr>
              <a:t>(Local Interpretable Model-agnostic Explanations)</a:t>
            </a:r>
            <a:endParaRPr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lang="en" sz="1200">
                <a:solidFill>
                  <a:srgbClr val="023747"/>
                </a:solidFill>
                <a:latin typeface="Garamond"/>
                <a:ea typeface="Garamond"/>
                <a:cs typeface="Garamond"/>
                <a:sym typeface="Garamond"/>
              </a:rPr>
              <a:t>- explainable AI method that helps to illuminate a machine learning model</a:t>
            </a:r>
            <a:endParaRPr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lang="en" sz="1200">
                <a:solidFill>
                  <a:srgbClr val="023747"/>
                </a:solidFill>
                <a:latin typeface="Garamond"/>
                <a:ea typeface="Garamond"/>
                <a:cs typeface="Garamond"/>
                <a:sym typeface="Garamond"/>
              </a:rPr>
              <a:t>- make its predictions individually comprehensible</a:t>
            </a:r>
            <a:endParaRPr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lang="en" sz="1200">
                <a:solidFill>
                  <a:srgbClr val="023747"/>
                </a:solidFill>
                <a:latin typeface="Garamond"/>
                <a:ea typeface="Garamond"/>
                <a:cs typeface="Garamond"/>
                <a:sym typeface="Garamond"/>
              </a:rPr>
              <a:t>- method explains the classifier for a specific single instance (suitable for local explanations)</a:t>
            </a:r>
            <a:endParaRPr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lang="en" sz="1200">
                <a:solidFill>
                  <a:srgbClr val="023747"/>
                </a:solidFill>
                <a:latin typeface="Garamond"/>
                <a:ea typeface="Garamond"/>
                <a:cs typeface="Garamond"/>
                <a:sym typeface="Garamond"/>
              </a:rPr>
              <a:t>- model agnostic tool which can give explanations for any supervised learning model</a:t>
            </a:r>
            <a:endParaRPr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lang="en" sz="1200">
                <a:solidFill>
                  <a:srgbClr val="023747"/>
                </a:solidFill>
                <a:latin typeface="Garamond"/>
                <a:ea typeface="Garamond"/>
                <a:cs typeface="Garamond"/>
                <a:sym typeface="Garamond"/>
              </a:rPr>
              <a:t>-</a:t>
            </a:r>
            <a:r>
              <a:rPr lang="en" sz="1200">
                <a:solidFill>
                  <a:srgbClr val="023747"/>
                </a:solidFill>
                <a:uFill>
                  <a:noFill/>
                </a:uFill>
                <a:latin typeface="Garamond"/>
                <a:ea typeface="Garamond"/>
                <a:cs typeface="Garamond"/>
                <a:sym typeface="Garamond"/>
                <a:hlinkClick r:id="rId3">
                  <a:extLst>
                    <a:ext uri="{A12FA001-AC4F-418D-AE19-62706E023703}">
                      <ahyp:hlinkClr val="tx"/>
                    </a:ext>
                  </a:extLst>
                </a:hlinkClick>
              </a:rPr>
              <a:t> one of the most popular XAI tools out there due to its simplicity and intuitiveness</a:t>
            </a:r>
            <a:endParaRPr>
              <a:solidFill>
                <a:srgbClr val="023747"/>
              </a:solidFill>
            </a:endParaRPr>
          </a:p>
          <a:p>
            <a:pPr indent="0" lvl="0" marL="0" rtl="0" algn="l">
              <a:spcBef>
                <a:spcPts val="0"/>
              </a:spcBef>
              <a:spcAft>
                <a:spcPts val="0"/>
              </a:spcAft>
              <a:buClr>
                <a:srgbClr val="023747"/>
              </a:buClr>
              <a:buSzPts val="1200"/>
              <a:buFont typeface="Garamond"/>
              <a:buNone/>
            </a:pPr>
            <a:r>
              <a:rPr b="1" lang="en" sz="1100" u="sng">
                <a:solidFill>
                  <a:srgbClr val="023747"/>
                </a:solidFill>
                <a:latin typeface="Garamond"/>
                <a:ea typeface="Garamond"/>
                <a:cs typeface="Garamond"/>
                <a:sym typeface="Garamond"/>
                <a:hlinkClick r:id="rId4">
                  <a:extLst>
                    <a:ext uri="{A12FA001-AC4F-418D-AE19-62706E023703}">
                      <ahyp:hlinkClr val="tx"/>
                    </a:ext>
                  </a:extLst>
                </a:hlinkClick>
              </a:rPr>
              <a:t>https://github.com/marcotcr/lime</a:t>
            </a:r>
            <a:endParaRPr b="1" u="sng">
              <a:solidFill>
                <a:srgbClr val="023747"/>
              </a:solidFill>
            </a:endParaRPr>
          </a:p>
          <a:p>
            <a:pPr indent="0" lvl="0" marL="0" rtl="0" algn="l">
              <a:spcBef>
                <a:spcPts val="0"/>
              </a:spcBef>
              <a:spcAft>
                <a:spcPts val="0"/>
              </a:spcAft>
              <a:buClr>
                <a:srgbClr val="023747"/>
              </a:buClr>
              <a:buSzPts val="1200"/>
              <a:buFont typeface="Garamond"/>
              <a:buNone/>
            </a:pPr>
            <a:r>
              <a:t/>
            </a:r>
            <a:endParaRPr b="1" sz="600" u="sng">
              <a:solidFill>
                <a:srgbClr val="023747"/>
              </a:solidFill>
            </a:endParaRPr>
          </a:p>
          <a:p>
            <a:pPr indent="0" lvl="0" marL="0" marR="0" rtl="0" algn="l">
              <a:lnSpc>
                <a:spcPct val="100000"/>
              </a:lnSpc>
              <a:spcBef>
                <a:spcPts val="0"/>
              </a:spcBef>
              <a:spcAft>
                <a:spcPts val="0"/>
              </a:spcAft>
              <a:buClr>
                <a:srgbClr val="023747"/>
              </a:buClr>
              <a:buSzPts val="1200"/>
              <a:buFont typeface="Garamond"/>
              <a:buNone/>
            </a:pPr>
            <a:r>
              <a:rPr b="1" lang="en" sz="1200">
                <a:solidFill>
                  <a:srgbClr val="023747"/>
                </a:solidFill>
                <a:latin typeface="Garamond"/>
                <a:ea typeface="Garamond"/>
                <a:cs typeface="Garamond"/>
                <a:sym typeface="Garamond"/>
              </a:rPr>
              <a:t>- SHAP </a:t>
            </a:r>
            <a:r>
              <a:rPr lang="en" sz="1200">
                <a:solidFill>
                  <a:srgbClr val="023747"/>
                </a:solidFill>
                <a:latin typeface="Garamond"/>
                <a:ea typeface="Garamond"/>
                <a:cs typeface="Garamond"/>
                <a:sym typeface="Garamond"/>
              </a:rPr>
              <a:t>(SHapley Additive exPlanations)</a:t>
            </a:r>
            <a:r>
              <a:rPr lang="en" sz="1200">
                <a:solidFill>
                  <a:srgbClr val="023747"/>
                </a:solidFill>
                <a:uFill>
                  <a:noFill/>
                </a:uFill>
                <a:latin typeface="Garamond"/>
                <a:ea typeface="Garamond"/>
                <a:cs typeface="Garamond"/>
                <a:sym typeface="Garamond"/>
                <a:hlinkClick r:id="rId5">
                  <a:extLst>
                    <a:ext uri="{A12FA001-AC4F-418D-AE19-62706E023703}">
                      <ahyp:hlinkClr val="tx"/>
                    </a:ext>
                  </a:extLst>
                </a:hlinkClick>
              </a:rPr>
              <a:t> </a:t>
            </a:r>
            <a:endParaRPr b="1"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lang="en" sz="1200">
                <a:solidFill>
                  <a:srgbClr val="023747"/>
                </a:solidFill>
                <a:latin typeface="Garamond"/>
                <a:ea typeface="Garamond"/>
                <a:cs typeface="Garamond"/>
                <a:sym typeface="Garamond"/>
              </a:rPr>
              <a:t>- game theoretic approach to explain the output of any machine learning model. </a:t>
            </a:r>
            <a:endParaRPr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lang="en" sz="1200">
                <a:solidFill>
                  <a:srgbClr val="023747"/>
                </a:solidFill>
                <a:latin typeface="Garamond"/>
                <a:ea typeface="Garamond"/>
                <a:cs typeface="Garamond"/>
                <a:sym typeface="Garamond"/>
              </a:rPr>
              <a:t>- connects optimal credit allocation with local explanations using the classic Shapley values from game theory and their related extensions </a:t>
            </a:r>
            <a:endParaRPr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b="1" lang="en" sz="1100" u="sng">
                <a:solidFill>
                  <a:srgbClr val="023747"/>
                </a:solidFill>
                <a:latin typeface="Garamond"/>
                <a:ea typeface="Garamond"/>
                <a:cs typeface="Garamond"/>
                <a:sym typeface="Garamond"/>
                <a:hlinkClick r:id="rId6">
                  <a:extLst>
                    <a:ext uri="{A12FA001-AC4F-418D-AE19-62706E023703}">
                      <ahyp:hlinkClr val="tx"/>
                    </a:ext>
                  </a:extLst>
                </a:hlinkClick>
              </a:rPr>
              <a:t>https://github.com/slundberg/shap</a:t>
            </a:r>
            <a:endParaRPr b="1"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b="1" lang="en" sz="1200">
                <a:solidFill>
                  <a:srgbClr val="023747"/>
                </a:solidFill>
                <a:latin typeface="Garamond"/>
                <a:ea typeface="Garamond"/>
                <a:cs typeface="Garamond"/>
                <a:sym typeface="Garamond"/>
              </a:rPr>
              <a:t>+</a:t>
            </a:r>
            <a:endParaRPr b="1"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200"/>
              <a:buFont typeface="Garamond"/>
              <a:buNone/>
            </a:pPr>
            <a:r>
              <a:rPr b="1" lang="en" sz="1200">
                <a:solidFill>
                  <a:srgbClr val="023747"/>
                </a:solidFill>
                <a:latin typeface="Garamond"/>
                <a:ea typeface="Garamond"/>
                <a:cs typeface="Garamond"/>
                <a:sym typeface="Garamond"/>
              </a:rPr>
              <a:t>Others (100+ tools), f.e.:</a:t>
            </a:r>
            <a:endParaRPr b="1" sz="1200">
              <a:solidFill>
                <a:srgbClr val="023747"/>
              </a:solidFill>
              <a:latin typeface="Garamond"/>
              <a:ea typeface="Garamond"/>
              <a:cs typeface="Garamond"/>
              <a:sym typeface="Garamond"/>
            </a:endParaRPr>
          </a:p>
          <a:p>
            <a:pPr indent="0" lvl="0" marL="0" rtl="0" algn="l">
              <a:spcBef>
                <a:spcPts val="0"/>
              </a:spcBef>
              <a:spcAft>
                <a:spcPts val="0"/>
              </a:spcAft>
              <a:buClr>
                <a:srgbClr val="023747"/>
              </a:buClr>
              <a:buSzPts val="1200"/>
              <a:buFont typeface="Garamond"/>
              <a:buNone/>
            </a:pPr>
            <a:r>
              <a:rPr b="1" lang="en" sz="1200">
                <a:solidFill>
                  <a:srgbClr val="023747"/>
                </a:solidFill>
                <a:latin typeface="Garamond"/>
                <a:ea typeface="Garamond"/>
                <a:cs typeface="Garamond"/>
                <a:sym typeface="Garamond"/>
              </a:rPr>
              <a:t>- Alibi </a:t>
            </a:r>
            <a:r>
              <a:rPr lang="en" sz="1200">
                <a:latin typeface="Garamond"/>
                <a:ea typeface="Garamond"/>
                <a:cs typeface="Garamond"/>
                <a:sym typeface="Garamond"/>
              </a:rPr>
              <a:t>(Algorithms for explaining machine learning models)</a:t>
            </a:r>
            <a:r>
              <a:rPr lang="en" sz="1200" u="sng">
                <a:solidFill>
                  <a:schemeClr val="hlink"/>
                </a:solidFill>
                <a:latin typeface="Garamond"/>
                <a:ea typeface="Garamond"/>
                <a:cs typeface="Garamond"/>
                <a:sym typeface="Garamond"/>
                <a:hlinkClick r:id="rId7"/>
              </a:rPr>
              <a:t> </a:t>
            </a:r>
            <a:endParaRPr sz="1200">
              <a:solidFill>
                <a:srgbClr val="023747"/>
              </a:solidFill>
              <a:latin typeface="Garamond"/>
              <a:ea typeface="Garamond"/>
              <a:cs typeface="Garamond"/>
              <a:sym typeface="Garamond"/>
            </a:endParaRPr>
          </a:p>
          <a:p>
            <a:pPr indent="0" lvl="0" marL="0" rtl="0" algn="l">
              <a:spcBef>
                <a:spcPts val="0"/>
              </a:spcBef>
              <a:spcAft>
                <a:spcPts val="0"/>
              </a:spcAft>
              <a:buClr>
                <a:srgbClr val="023747"/>
              </a:buClr>
              <a:buSzPts val="1200"/>
              <a:buFont typeface="Garamond"/>
              <a:buNone/>
            </a:pPr>
            <a:r>
              <a:rPr b="1" lang="en" sz="1200" u="sng">
                <a:solidFill>
                  <a:srgbClr val="023747"/>
                </a:solidFill>
                <a:latin typeface="Garamond"/>
                <a:ea typeface="Garamond"/>
                <a:cs typeface="Garamond"/>
                <a:sym typeface="Garamond"/>
                <a:hlinkClick r:id="rId8">
                  <a:extLst>
                    <a:ext uri="{A12FA001-AC4F-418D-AE19-62706E023703}">
                      <ahyp:hlinkClr val="tx"/>
                    </a:ext>
                  </a:extLst>
                </a:hlinkClick>
              </a:rPr>
              <a:t>https://github.com/SeldonIO/alibi</a:t>
            </a:r>
            <a:endParaRPr b="1" sz="1200">
              <a:solidFill>
                <a:srgbClr val="023747"/>
              </a:solidFill>
              <a:latin typeface="Garamond"/>
              <a:ea typeface="Garamond"/>
              <a:cs typeface="Garamond"/>
              <a:sym typeface="Garamond"/>
            </a:endParaRPr>
          </a:p>
          <a:p>
            <a:pPr indent="0" lvl="0" marL="0" rtl="0" algn="l">
              <a:spcBef>
                <a:spcPts val="0"/>
              </a:spcBef>
              <a:spcAft>
                <a:spcPts val="0"/>
              </a:spcAft>
              <a:buClr>
                <a:srgbClr val="023747"/>
              </a:buClr>
              <a:buSzPts val="1200"/>
              <a:buFont typeface="Garamond"/>
              <a:buNone/>
            </a:pPr>
            <a:r>
              <a:rPr b="1" lang="en" sz="1200">
                <a:solidFill>
                  <a:srgbClr val="023747"/>
                </a:solidFill>
                <a:latin typeface="Garamond"/>
                <a:ea typeface="Garamond"/>
                <a:cs typeface="Garamond"/>
                <a:sym typeface="Garamond"/>
              </a:rPr>
              <a:t>- Captum </a:t>
            </a:r>
            <a:r>
              <a:rPr lang="en" sz="1200">
                <a:solidFill>
                  <a:srgbClr val="023747"/>
                </a:solidFill>
                <a:latin typeface="Garamond"/>
                <a:ea typeface="Garamond"/>
                <a:cs typeface="Garamond"/>
                <a:sym typeface="Garamond"/>
              </a:rPr>
              <a:t>(Model Interpretability for PyTorch)</a:t>
            </a:r>
            <a:r>
              <a:rPr lang="en" sz="1200" u="sng">
                <a:solidFill>
                  <a:srgbClr val="023747"/>
                </a:solidFill>
                <a:latin typeface="Garamond"/>
                <a:ea typeface="Garamond"/>
                <a:cs typeface="Garamond"/>
                <a:sym typeface="Garamond"/>
                <a:hlinkClick r:id="rId9">
                  <a:extLst>
                    <a:ext uri="{A12FA001-AC4F-418D-AE19-62706E023703}">
                      <ahyp:hlinkClr val="tx"/>
                    </a:ext>
                  </a:extLst>
                </a:hlinkClick>
              </a:rPr>
              <a:t> </a:t>
            </a:r>
            <a:endParaRPr sz="1200">
              <a:solidFill>
                <a:srgbClr val="023747"/>
              </a:solidFill>
              <a:latin typeface="Garamond"/>
              <a:ea typeface="Garamond"/>
              <a:cs typeface="Garamond"/>
              <a:sym typeface="Garamond"/>
            </a:endParaRPr>
          </a:p>
          <a:p>
            <a:pPr indent="0" lvl="0" marL="0" rtl="0" algn="l">
              <a:spcBef>
                <a:spcPts val="0"/>
              </a:spcBef>
              <a:spcAft>
                <a:spcPts val="0"/>
              </a:spcAft>
              <a:buClr>
                <a:srgbClr val="023747"/>
              </a:buClr>
              <a:buSzPts val="1200"/>
              <a:buFont typeface="Garamond"/>
              <a:buNone/>
            </a:pPr>
            <a:r>
              <a:rPr b="1" lang="en" sz="1200" u="sng">
                <a:solidFill>
                  <a:srgbClr val="023747"/>
                </a:solidFill>
                <a:latin typeface="Garamond"/>
                <a:ea typeface="Garamond"/>
                <a:cs typeface="Garamond"/>
                <a:sym typeface="Garamond"/>
                <a:hlinkClick r:id="rId10">
                  <a:extLst>
                    <a:ext uri="{A12FA001-AC4F-418D-AE19-62706E023703}">
                      <ahyp:hlinkClr val="tx"/>
                    </a:ext>
                  </a:extLst>
                </a:hlinkClick>
              </a:rPr>
              <a:t>https://captum.ai/</a:t>
            </a:r>
            <a:endParaRPr b="1" i="0" sz="1200" u="none">
              <a:solidFill>
                <a:srgbClr val="023747"/>
              </a:solidFill>
              <a:latin typeface="Garamond"/>
              <a:ea typeface="Garamond"/>
              <a:cs typeface="Garamond"/>
              <a:sym typeface="Garamond"/>
            </a:endParaRPr>
          </a:p>
        </p:txBody>
      </p:sp>
      <p:sp>
        <p:nvSpPr>
          <p:cNvPr id="148" name="Google Shape;148;p22"/>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lang="en" sz="1200">
                <a:solidFill>
                  <a:srgbClr val="FFFFFF"/>
                </a:solidFill>
                <a:latin typeface="Garamond"/>
                <a:ea typeface="Garamond"/>
                <a:cs typeface="Garamond"/>
                <a:sym typeface="Garamond"/>
              </a:rPr>
              <a:t>4</a:t>
            </a: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149" name="Google Shape;149;p22"/>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pic>
        <p:nvPicPr>
          <p:cNvPr id="150" name="Google Shape;150;p22"/>
          <p:cNvPicPr preferRelativeResize="0"/>
          <p:nvPr/>
        </p:nvPicPr>
        <p:blipFill>
          <a:blip r:embed="rId11">
            <a:alphaModFix/>
          </a:blip>
          <a:stretch>
            <a:fillRect/>
          </a:stretch>
        </p:blipFill>
        <p:spPr>
          <a:xfrm>
            <a:off x="0" y="755200"/>
            <a:ext cx="3486525" cy="3693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D3"/>
        </a:solidFill>
      </p:bgPr>
    </p:bg>
    <p:spTree>
      <p:nvGrpSpPr>
        <p:cNvPr id="154" name="Shape 154"/>
        <p:cNvGrpSpPr/>
        <p:nvPr/>
      </p:nvGrpSpPr>
      <p:grpSpPr>
        <a:xfrm>
          <a:off x="0" y="0"/>
          <a:ext cx="0" cy="0"/>
          <a:chOff x="0" y="0"/>
          <a:chExt cx="0" cy="0"/>
        </a:xfrm>
      </p:grpSpPr>
      <p:sp>
        <p:nvSpPr>
          <p:cNvPr id="155" name="Google Shape;155;p23"/>
          <p:cNvSpPr txBox="1"/>
          <p:nvPr/>
        </p:nvSpPr>
        <p:spPr>
          <a:xfrm>
            <a:off x="196504" y="205978"/>
            <a:ext cx="8790292" cy="742950"/>
          </a:xfrm>
          <a:prstGeom prst="rect">
            <a:avLst/>
          </a:prstGeom>
          <a:noFill/>
          <a:ln>
            <a:noFill/>
          </a:ln>
        </p:spPr>
        <p:txBody>
          <a:bodyPr anchorCtr="0" anchor="ctr" bIns="35100" lIns="67500" spcFirstLastPara="1" rIns="67500" wrap="square" tIns="35100">
            <a:noAutofit/>
          </a:bodyPr>
          <a:lstStyle/>
          <a:p>
            <a:pPr indent="0" lvl="0" marL="0" marR="0" rtl="0" algn="l">
              <a:lnSpc>
                <a:spcPct val="100000"/>
              </a:lnSpc>
              <a:spcBef>
                <a:spcPts val="0"/>
              </a:spcBef>
              <a:spcAft>
                <a:spcPts val="0"/>
              </a:spcAft>
              <a:buClr>
                <a:srgbClr val="023747"/>
              </a:buClr>
              <a:buSzPts val="2900"/>
              <a:buFont typeface="Garamond"/>
              <a:buNone/>
            </a:pPr>
            <a:r>
              <a:rPr b="1" lang="en" sz="2900">
                <a:solidFill>
                  <a:srgbClr val="023747"/>
                </a:solidFill>
                <a:latin typeface="Garamond"/>
                <a:ea typeface="Garamond"/>
                <a:cs typeface="Garamond"/>
                <a:sym typeface="Garamond"/>
              </a:rPr>
              <a:t>AI &amp; Slovakia, </a:t>
            </a:r>
            <a:r>
              <a:rPr b="1" lang="en" sz="2900">
                <a:solidFill>
                  <a:srgbClr val="023747"/>
                </a:solidFill>
                <a:latin typeface="Garamond"/>
                <a:ea typeface="Garamond"/>
                <a:cs typeface="Garamond"/>
                <a:sym typeface="Garamond"/>
              </a:rPr>
              <a:t>what exactly are you talking about? What future?</a:t>
            </a:r>
            <a:endParaRPr sz="2900"/>
          </a:p>
        </p:txBody>
      </p:sp>
      <p:sp>
        <p:nvSpPr>
          <p:cNvPr id="156" name="Google Shape;156;p23"/>
          <p:cNvSpPr txBox="1"/>
          <p:nvPr/>
        </p:nvSpPr>
        <p:spPr>
          <a:xfrm>
            <a:off x="2470000" y="954875"/>
            <a:ext cx="6215400" cy="33648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023747"/>
              </a:buClr>
              <a:buSzPts val="1300"/>
              <a:buFont typeface="Garamond"/>
              <a:buNone/>
            </a:pPr>
            <a:r>
              <a:rPr i="0" lang="en" sz="1200" u="none">
                <a:solidFill>
                  <a:srgbClr val="023747"/>
                </a:solidFill>
                <a:latin typeface="Garamond"/>
                <a:ea typeface="Garamond"/>
                <a:cs typeface="Garamond"/>
                <a:sym typeface="Garamond"/>
              </a:rPr>
              <a:t>- </a:t>
            </a:r>
            <a:r>
              <a:rPr b="1" lang="en" sz="1200">
                <a:solidFill>
                  <a:srgbClr val="023747"/>
                </a:solidFill>
                <a:latin typeface="Garamond"/>
                <a:ea typeface="Garamond"/>
                <a:cs typeface="Garamond"/>
                <a:sym typeface="Garamond"/>
              </a:rPr>
              <a:t>OECD.AI</a:t>
            </a:r>
            <a:r>
              <a:rPr lang="en" sz="1200">
                <a:solidFill>
                  <a:srgbClr val="023747"/>
                </a:solidFill>
                <a:latin typeface="Garamond"/>
                <a:ea typeface="Garamond"/>
                <a:cs typeface="Garamond"/>
                <a:sym typeface="Garamond"/>
              </a:rPr>
              <a:t> that provides an overview of AI strategies and policies in Slovakia. It includes an action plan for the transformation of Slovakia into a successful digital country and development of the digital single market. </a:t>
            </a:r>
            <a:r>
              <a:rPr lang="en" sz="1200" u="sng">
                <a:solidFill>
                  <a:srgbClr val="023747"/>
                </a:solidFill>
                <a:latin typeface="Garamond"/>
                <a:ea typeface="Garamond"/>
                <a:cs typeface="Garamond"/>
                <a:sym typeface="Garamond"/>
              </a:rPr>
              <a:t>The action plan offers a set of concrete steps on how to start building a sustainable and human centric, and trustworthy AI</a:t>
            </a:r>
            <a:r>
              <a:rPr lang="en" sz="1200">
                <a:solidFill>
                  <a:srgbClr val="023747"/>
                </a:solidFill>
                <a:latin typeface="Garamond"/>
                <a:ea typeface="Garamond"/>
                <a:cs typeface="Garamond"/>
                <a:sym typeface="Garamond"/>
              </a:rPr>
              <a:t>.</a:t>
            </a:r>
            <a:endParaRPr sz="12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300"/>
              <a:buFont typeface="Garamond"/>
              <a:buNone/>
            </a:pPr>
            <a:r>
              <a:rPr lang="en" sz="1200">
                <a:solidFill>
                  <a:srgbClr val="023747"/>
                </a:solidFill>
                <a:latin typeface="Garamond"/>
                <a:ea typeface="Garamond"/>
                <a:cs typeface="Garamond"/>
                <a:sym typeface="Garamond"/>
              </a:rPr>
              <a:t>- </a:t>
            </a:r>
            <a:r>
              <a:rPr b="1" lang="en" sz="1200">
                <a:solidFill>
                  <a:srgbClr val="023747"/>
                </a:solidFill>
                <a:latin typeface="Garamond"/>
                <a:ea typeface="Garamond"/>
                <a:cs typeface="Garamond"/>
                <a:sym typeface="Garamond"/>
              </a:rPr>
              <a:t>AIslovakIA,</a:t>
            </a:r>
            <a:r>
              <a:rPr lang="en" sz="1200">
                <a:solidFill>
                  <a:srgbClr val="023747"/>
                </a:solidFill>
                <a:latin typeface="Garamond"/>
                <a:ea typeface="Garamond"/>
                <a:cs typeface="Garamond"/>
                <a:sym typeface="Garamond"/>
              </a:rPr>
              <a:t> which is a neutral, independent and non-profit platform with an ambition to develop excellence and bring together experts and those interested in artificial intelligence in Slovakia. </a:t>
            </a:r>
            <a:endParaRPr sz="1200">
              <a:solidFill>
                <a:srgbClr val="023747"/>
              </a:solidFill>
              <a:latin typeface="Garamond"/>
              <a:ea typeface="Garamond"/>
              <a:cs typeface="Garamond"/>
              <a:sym typeface="Garamond"/>
            </a:endParaRPr>
          </a:p>
          <a:p>
            <a:pPr indent="0" lvl="0" marL="0" rtl="0" algn="l">
              <a:lnSpc>
                <a:spcPct val="115000"/>
              </a:lnSpc>
              <a:spcBef>
                <a:spcPts val="800"/>
              </a:spcBef>
              <a:spcAft>
                <a:spcPts val="0"/>
              </a:spcAft>
              <a:buClr>
                <a:schemeClr val="dk1"/>
              </a:buClr>
              <a:buSzPts val="1100"/>
              <a:buFont typeface="Arial"/>
              <a:buNone/>
            </a:pPr>
            <a:r>
              <a:rPr lang="en" sz="1200">
                <a:solidFill>
                  <a:srgbClr val="023747"/>
                </a:solidFill>
                <a:latin typeface="Garamond"/>
                <a:ea typeface="Garamond"/>
                <a:cs typeface="Garamond"/>
                <a:sym typeface="Garamond"/>
              </a:rPr>
              <a:t>- </a:t>
            </a:r>
            <a:r>
              <a:rPr lang="en" sz="1200" u="sng">
                <a:solidFill>
                  <a:srgbClr val="023747"/>
                </a:solidFill>
                <a:latin typeface="Garamond"/>
                <a:ea typeface="Garamond"/>
                <a:cs typeface="Garamond"/>
                <a:sym typeface="Garamond"/>
                <a:hlinkClick r:id="rId3">
                  <a:extLst>
                    <a:ext uri="{A12FA001-AC4F-418D-AE19-62706E023703}">
                      <ahyp:hlinkClr val="tx"/>
                    </a:ext>
                  </a:extLst>
                </a:hlinkClick>
              </a:rPr>
              <a:t>The national platform of artificial intelligence (AIslovakIA) is part of the Center for Artificial Intelligence (hereinafter referred to as “CAI”), a non-profit organization</a:t>
            </a:r>
            <a:endParaRPr sz="1200">
              <a:solidFill>
                <a:srgbClr val="023747"/>
              </a:solidFill>
              <a:latin typeface="Garamond"/>
              <a:ea typeface="Garamond"/>
              <a:cs typeface="Garamond"/>
              <a:sym typeface="Garamond"/>
            </a:endParaRPr>
          </a:p>
          <a:p>
            <a:pPr indent="0" lvl="0" marL="0" rtl="0" algn="l">
              <a:lnSpc>
                <a:spcPct val="115000"/>
              </a:lnSpc>
              <a:spcBef>
                <a:spcPts val="800"/>
              </a:spcBef>
              <a:spcAft>
                <a:spcPts val="0"/>
              </a:spcAft>
              <a:buClr>
                <a:schemeClr val="dk1"/>
              </a:buClr>
              <a:buSzPts val="1100"/>
              <a:buFont typeface="Arial"/>
              <a:buNone/>
            </a:pPr>
            <a:r>
              <a:t/>
            </a:r>
            <a:endParaRPr sz="700">
              <a:solidFill>
                <a:srgbClr val="023747"/>
              </a:solidFill>
              <a:latin typeface="Garamond"/>
              <a:ea typeface="Garamond"/>
              <a:cs typeface="Garamond"/>
              <a:sym typeface="Garamond"/>
            </a:endParaRPr>
          </a:p>
          <a:p>
            <a:pPr indent="0" lvl="0" marL="0" marR="0" rtl="0" algn="l">
              <a:lnSpc>
                <a:spcPct val="100000"/>
              </a:lnSpc>
              <a:spcBef>
                <a:spcPts val="0"/>
              </a:spcBef>
              <a:spcAft>
                <a:spcPts val="0"/>
              </a:spcAft>
              <a:buClr>
                <a:srgbClr val="023747"/>
              </a:buClr>
              <a:buSzPts val="1300"/>
              <a:buFont typeface="Garamond"/>
              <a:buNone/>
            </a:pPr>
            <a:r>
              <a:rPr lang="en" sz="1200">
                <a:solidFill>
                  <a:srgbClr val="023747"/>
                </a:solidFill>
                <a:latin typeface="Garamond"/>
                <a:ea typeface="Garamond"/>
                <a:cs typeface="Garamond"/>
                <a:sym typeface="Garamond"/>
              </a:rPr>
              <a:t>- </a:t>
            </a:r>
            <a:r>
              <a:rPr i="0" lang="en" sz="1200" u="none">
                <a:solidFill>
                  <a:srgbClr val="023747"/>
                </a:solidFill>
                <a:latin typeface="Garamond"/>
                <a:ea typeface="Garamond"/>
                <a:cs typeface="Garamond"/>
                <a:sym typeface="Garamond"/>
              </a:rPr>
              <a:t>AI/ML augmented analytics (scenarios for data-driven decision making)</a:t>
            </a:r>
            <a:endParaRPr sz="1200">
              <a:solidFill>
                <a:srgbClr val="023747"/>
              </a:solidFill>
              <a:latin typeface="Garamond"/>
              <a:ea typeface="Garamond"/>
              <a:cs typeface="Garamond"/>
              <a:sym typeface="Garamond"/>
            </a:endParaRPr>
          </a:p>
          <a:p>
            <a:pPr indent="0" lvl="0" marL="0" marR="0" rtl="0" algn="l">
              <a:lnSpc>
                <a:spcPct val="100000"/>
              </a:lnSpc>
              <a:spcBef>
                <a:spcPts val="200"/>
              </a:spcBef>
              <a:spcAft>
                <a:spcPts val="0"/>
              </a:spcAft>
              <a:buClr>
                <a:srgbClr val="023747"/>
              </a:buClr>
              <a:buSzPts val="1300"/>
              <a:buFont typeface="Garamond"/>
              <a:buNone/>
            </a:pPr>
            <a:r>
              <a:rPr i="0" lang="en" sz="1200" u="none">
                <a:solidFill>
                  <a:srgbClr val="023747"/>
                </a:solidFill>
                <a:latin typeface="Garamond"/>
                <a:ea typeface="Garamond"/>
                <a:cs typeface="Garamond"/>
                <a:sym typeface="Garamond"/>
              </a:rPr>
              <a:t>- build and deploy highly accurate machine learning models without writing a single line of code,</a:t>
            </a:r>
            <a:r>
              <a:rPr lang="en" sz="1200">
                <a:solidFill>
                  <a:srgbClr val="023747"/>
                </a:solidFill>
                <a:latin typeface="Garamond"/>
                <a:ea typeface="Garamond"/>
                <a:cs typeface="Garamond"/>
                <a:sym typeface="Garamond"/>
              </a:rPr>
              <a:t> </a:t>
            </a:r>
            <a:r>
              <a:rPr i="0" lang="en" sz="1200" u="none">
                <a:solidFill>
                  <a:srgbClr val="023747"/>
                </a:solidFill>
                <a:latin typeface="Garamond"/>
                <a:ea typeface="Garamond"/>
                <a:cs typeface="Garamond"/>
                <a:sym typeface="Garamond"/>
              </a:rPr>
              <a:t>experiment, simulate and compare different scenarios using various models/scenarios to identify the best strategy or test ideas before committing resources</a:t>
            </a:r>
            <a:endParaRPr sz="1200">
              <a:solidFill>
                <a:srgbClr val="023747"/>
              </a:solidFill>
              <a:latin typeface="Garamond"/>
              <a:ea typeface="Garamond"/>
              <a:cs typeface="Garamond"/>
              <a:sym typeface="Garamond"/>
            </a:endParaRPr>
          </a:p>
          <a:p>
            <a:pPr indent="0" lvl="0" marL="0" marR="0" rtl="0" algn="l">
              <a:lnSpc>
                <a:spcPct val="100000"/>
              </a:lnSpc>
              <a:spcBef>
                <a:spcPts val="200"/>
              </a:spcBef>
              <a:spcAft>
                <a:spcPts val="0"/>
              </a:spcAft>
              <a:buClr>
                <a:srgbClr val="023747"/>
              </a:buClr>
              <a:buSzPts val="1300"/>
              <a:buFont typeface="Garamond"/>
              <a:buNone/>
            </a:pPr>
            <a:r>
              <a:rPr i="0" lang="en" sz="1200" u="none">
                <a:solidFill>
                  <a:srgbClr val="023747"/>
                </a:solidFill>
                <a:latin typeface="Garamond"/>
                <a:ea typeface="Garamond"/>
                <a:cs typeface="Garamond"/>
                <a:sym typeface="Garamond"/>
              </a:rPr>
              <a:t>- focus on the right data to analyze, get predictive insights with explanations in your dashboards</a:t>
            </a:r>
            <a:r>
              <a:rPr lang="en" sz="1200">
                <a:solidFill>
                  <a:srgbClr val="023747"/>
                </a:solidFill>
                <a:latin typeface="Garamond"/>
                <a:ea typeface="Garamond"/>
                <a:cs typeface="Garamond"/>
                <a:sym typeface="Garamond"/>
              </a:rPr>
              <a:t> + </a:t>
            </a:r>
            <a:r>
              <a:rPr i="0" lang="en" sz="1200" u="none">
                <a:solidFill>
                  <a:srgbClr val="023747"/>
                </a:solidFill>
                <a:latin typeface="Garamond"/>
                <a:ea typeface="Garamond"/>
                <a:cs typeface="Garamond"/>
                <a:sym typeface="Garamond"/>
              </a:rPr>
              <a:t>run simulations to get actionable prescriptive guidance on what to do next and get instant visual response</a:t>
            </a:r>
            <a:endParaRPr sz="1200">
              <a:solidFill>
                <a:srgbClr val="023747"/>
              </a:solidFill>
              <a:latin typeface="Garamond"/>
              <a:ea typeface="Garamond"/>
              <a:cs typeface="Garamond"/>
              <a:sym typeface="Garamond"/>
            </a:endParaRPr>
          </a:p>
          <a:p>
            <a:pPr indent="0" lvl="0" marL="0" marR="0" rtl="0" algn="l">
              <a:lnSpc>
                <a:spcPct val="100000"/>
              </a:lnSpc>
              <a:spcBef>
                <a:spcPts val="200"/>
              </a:spcBef>
              <a:spcAft>
                <a:spcPts val="0"/>
              </a:spcAft>
              <a:buClr>
                <a:srgbClr val="023747"/>
              </a:buClr>
              <a:buSzPts val="1300"/>
              <a:buFont typeface="Garamond"/>
              <a:buNone/>
            </a:pPr>
            <a:r>
              <a:rPr i="0" lang="en" sz="1200" u="none">
                <a:solidFill>
                  <a:srgbClr val="023747"/>
                </a:solidFill>
                <a:latin typeface="Garamond"/>
                <a:ea typeface="Garamond"/>
                <a:cs typeface="Garamond"/>
                <a:sym typeface="Garamond"/>
              </a:rPr>
              <a:t>- Alphaa.ai (world’s 1</a:t>
            </a:r>
            <a:r>
              <a:rPr baseline="30000" i="0" lang="en" sz="1200" u="none">
                <a:solidFill>
                  <a:srgbClr val="023747"/>
                </a:solidFill>
                <a:latin typeface="Garamond"/>
                <a:ea typeface="Garamond"/>
                <a:cs typeface="Garamond"/>
                <a:sym typeface="Garamond"/>
              </a:rPr>
              <a:t>st</a:t>
            </a:r>
            <a:r>
              <a:rPr i="0" lang="en" sz="1200" u="none">
                <a:solidFill>
                  <a:srgbClr val="023747"/>
                </a:solidFill>
                <a:latin typeface="Garamond"/>
                <a:ea typeface="Garamond"/>
                <a:cs typeface="Garamond"/>
                <a:sym typeface="Garamond"/>
              </a:rPr>
              <a:t> AI voice analyst/not just regular “chat bot”)</a:t>
            </a:r>
            <a:endParaRPr sz="1200">
              <a:solidFill>
                <a:srgbClr val="023747"/>
              </a:solidFill>
              <a:latin typeface="Garamond"/>
              <a:ea typeface="Garamond"/>
              <a:cs typeface="Garamond"/>
              <a:sym typeface="Garamond"/>
            </a:endParaRPr>
          </a:p>
        </p:txBody>
      </p:sp>
      <p:pic>
        <p:nvPicPr>
          <p:cNvPr id="157" name="Google Shape;157;p23"/>
          <p:cNvPicPr preferRelativeResize="0"/>
          <p:nvPr/>
        </p:nvPicPr>
        <p:blipFill rotWithShape="1">
          <a:blip r:embed="rId4">
            <a:alphaModFix/>
          </a:blip>
          <a:srcRect b="0" l="0" r="0" t="0"/>
          <a:stretch/>
        </p:blipFill>
        <p:spPr>
          <a:xfrm>
            <a:off x="136961" y="2473553"/>
            <a:ext cx="2215140" cy="1234677"/>
          </a:xfrm>
          <a:prstGeom prst="rect">
            <a:avLst/>
          </a:prstGeom>
          <a:noFill/>
          <a:ln>
            <a:noFill/>
          </a:ln>
        </p:spPr>
      </p:pic>
      <p:pic>
        <p:nvPicPr>
          <p:cNvPr id="158" name="Google Shape;158;p23"/>
          <p:cNvPicPr preferRelativeResize="0"/>
          <p:nvPr/>
        </p:nvPicPr>
        <p:blipFill rotWithShape="1">
          <a:blip r:embed="rId5">
            <a:alphaModFix/>
          </a:blip>
          <a:srcRect b="0" l="0" r="0" t="0"/>
          <a:stretch/>
        </p:blipFill>
        <p:spPr>
          <a:xfrm>
            <a:off x="69074" y="1577578"/>
            <a:ext cx="2400925" cy="479821"/>
          </a:xfrm>
          <a:prstGeom prst="rect">
            <a:avLst/>
          </a:prstGeom>
          <a:noFill/>
          <a:ln>
            <a:noFill/>
          </a:ln>
        </p:spPr>
      </p:pic>
      <p:sp>
        <p:nvSpPr>
          <p:cNvPr id="159" name="Google Shape;159;p23"/>
          <p:cNvSpPr txBox="1"/>
          <p:nvPr/>
        </p:nvSpPr>
        <p:spPr>
          <a:xfrm>
            <a:off x="136950" y="4661300"/>
            <a:ext cx="2066400" cy="264300"/>
          </a:xfrm>
          <a:prstGeom prst="rect">
            <a:avLst/>
          </a:prstGeom>
          <a:noFill/>
          <a:ln>
            <a:noFill/>
          </a:ln>
        </p:spPr>
        <p:txBody>
          <a:bodyPr anchorCtr="0" anchor="t" bIns="35100" lIns="67500" spcFirstLastPara="1" rIns="67500" wrap="square" tIns="35100">
            <a:noAutofit/>
          </a:bodyPr>
          <a:lstStyle/>
          <a:p>
            <a:pPr indent="0" lvl="0" marL="0" marR="0" rtl="0" algn="l">
              <a:lnSpc>
                <a:spcPct val="100000"/>
              </a:lnSpc>
              <a:spcBef>
                <a:spcPts val="0"/>
              </a:spcBef>
              <a:spcAft>
                <a:spcPts val="0"/>
              </a:spcAft>
              <a:buClr>
                <a:srgbClr val="FFFFFF"/>
              </a:buClr>
              <a:buSzPts val="1300"/>
              <a:buFont typeface="Garamond"/>
              <a:buNone/>
            </a:pPr>
            <a:r>
              <a:rPr b="1" lang="en" sz="1200">
                <a:solidFill>
                  <a:srgbClr val="FFFFFF"/>
                </a:solidFill>
                <a:latin typeface="Garamond"/>
                <a:ea typeface="Garamond"/>
                <a:cs typeface="Garamond"/>
                <a:sym typeface="Garamond"/>
              </a:rPr>
              <a:t>5</a:t>
            </a:r>
            <a:r>
              <a:rPr b="1" i="0" lang="en" sz="1200" u="none">
                <a:solidFill>
                  <a:srgbClr val="FFFFFF"/>
                </a:solidFill>
                <a:latin typeface="Garamond"/>
                <a:ea typeface="Garamond"/>
                <a:cs typeface="Garamond"/>
                <a:sym typeface="Garamond"/>
              </a:rPr>
              <a:t>/1</a:t>
            </a:r>
            <a:r>
              <a:rPr b="1" lang="en" sz="1200">
                <a:solidFill>
                  <a:srgbClr val="FFFFFF"/>
                </a:solidFill>
                <a:latin typeface="Garamond"/>
                <a:ea typeface="Garamond"/>
                <a:cs typeface="Garamond"/>
                <a:sym typeface="Garamond"/>
              </a:rPr>
              <a:t>2</a:t>
            </a:r>
            <a:r>
              <a:rPr b="1" i="0" lang="en" sz="1200" u="none">
                <a:solidFill>
                  <a:srgbClr val="FFFFFF"/>
                </a:solidFill>
                <a:latin typeface="Garamond"/>
                <a:ea typeface="Garamond"/>
                <a:cs typeface="Garamond"/>
                <a:sym typeface="Garamond"/>
              </a:rPr>
              <a:t>  #</a:t>
            </a:r>
            <a:r>
              <a:rPr b="1" lang="en" sz="1200">
                <a:solidFill>
                  <a:srgbClr val="FFFFFF"/>
                </a:solidFill>
                <a:latin typeface="Garamond"/>
                <a:ea typeface="Garamond"/>
                <a:cs typeface="Garamond"/>
                <a:sym typeface="Garamond"/>
              </a:rPr>
              <a:t>AIslovakIA</a:t>
            </a:r>
            <a:r>
              <a:rPr b="1" i="0" lang="en" sz="1200" u="none">
                <a:solidFill>
                  <a:srgbClr val="FFFFFF"/>
                </a:solidFill>
                <a:latin typeface="Garamond"/>
                <a:ea typeface="Garamond"/>
                <a:cs typeface="Garamond"/>
                <a:sym typeface="Garamond"/>
              </a:rPr>
              <a:t> @ sli.do</a:t>
            </a:r>
            <a:endParaRPr sz="1000"/>
          </a:p>
        </p:txBody>
      </p:sp>
      <p:sp>
        <p:nvSpPr>
          <p:cNvPr id="160" name="Google Shape;160;p23"/>
          <p:cNvSpPr txBox="1"/>
          <p:nvPr/>
        </p:nvSpPr>
        <p:spPr>
          <a:xfrm>
            <a:off x="2439035" y="4516040"/>
            <a:ext cx="6706200" cy="514200"/>
          </a:xfrm>
          <a:prstGeom prst="rect">
            <a:avLst/>
          </a:prstGeom>
          <a:noFill/>
          <a:ln>
            <a:noFill/>
          </a:ln>
        </p:spPr>
        <p:txBody>
          <a:bodyPr anchorCtr="0" anchor="ctr" bIns="35100" lIns="67500" spcFirstLastPara="1" rIns="67500" wrap="square" tIns="35100">
            <a:noAutofit/>
          </a:bodyPr>
          <a:lstStyle/>
          <a:p>
            <a:pPr indent="0" lvl="0" marL="0" rtl="0" algn="l">
              <a:spcBef>
                <a:spcPts val="0"/>
              </a:spcBef>
              <a:spcAft>
                <a:spcPts val="0"/>
              </a:spcAft>
              <a:buClr>
                <a:srgbClr val="023747"/>
              </a:buClr>
              <a:buSzPts val="1700"/>
              <a:buFont typeface="Garamond"/>
              <a:buNone/>
            </a:pPr>
            <a:r>
              <a:rPr b="1" lang="en" sz="1600">
                <a:solidFill>
                  <a:schemeClr val="lt1"/>
                </a:solidFill>
                <a:latin typeface="Garamond"/>
                <a:ea typeface="Garamond"/>
                <a:cs typeface="Garamond"/>
                <a:sym typeface="Garamond"/>
              </a:rPr>
              <a:t>Explainable Machine Learning/AI (xAI) &amp; Future of Artificial Intelligence</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