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: Bc. Radovan Slíž…"/>
          <p:cNvSpPr txBox="1"/>
          <p:nvPr>
            <p:ph type="body" idx="21"/>
          </p:nvPr>
        </p:nvSpPr>
        <p:spPr>
          <a:xfrm>
            <a:off x="1211657" y="11254840"/>
            <a:ext cx="21960686" cy="1805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Autor: Bc. Radovan Slíž</a:t>
            </a:r>
          </a:p>
          <a:p>
            <a:pPr/>
            <a:r>
              <a:t>Vedúci práce: Ing. Peter Švec, PhD.</a:t>
            </a:r>
          </a:p>
        </p:txBody>
      </p:sp>
      <p:sp>
        <p:nvSpPr>
          <p:cNvPr id="152" name="Vysvetliteľná klasifikácia rodín škodlivého kódu"/>
          <p:cNvSpPr txBox="1"/>
          <p:nvPr>
            <p:ph type="ctrTitle"/>
          </p:nvPr>
        </p:nvSpPr>
        <p:spPr>
          <a:xfrm>
            <a:off x="1206498" y="3302166"/>
            <a:ext cx="21971004" cy="4648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Vysvetliteľná klasifikácia rodín škodlivého kódu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6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á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Motivácia</a:t>
            </a:r>
          </a:p>
        </p:txBody>
      </p:sp>
      <p:sp>
        <p:nvSpPr>
          <p:cNvPr id="156" name="Experimentálne porovnanie výsledkov klasifikačných modelov a na nich aplikovaných vysvetliteľných metód…"/>
          <p:cNvSpPr txBox="1"/>
          <p:nvPr>
            <p:ph type="body" idx="1"/>
          </p:nvPr>
        </p:nvSpPr>
        <p:spPr>
          <a:xfrm>
            <a:off x="1206500" y="3202673"/>
            <a:ext cx="21971000" cy="9301843"/>
          </a:xfrm>
          <a:prstGeom prst="rect">
            <a:avLst/>
          </a:prstGeom>
        </p:spPr>
        <p:txBody>
          <a:bodyPr/>
          <a:lstStyle/>
          <a:p>
            <a:pPr/>
            <a:r>
              <a:t>Experimentálne porovnanie výsledkov klasifikačných modelov a na nich aplikovaných vysvetliteľných metód</a:t>
            </a:r>
          </a:p>
          <a:p>
            <a:pPr/>
            <a:r>
              <a:t>Pochopiť rozhodnutie klasifikačných modelov</a:t>
            </a:r>
          </a:p>
          <a:p>
            <a:pPr/>
            <a:r>
              <a:t>Vysvetlenie klasifikácie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Úlohy a ciele zadan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Úlohy a ciele zadania</a:t>
            </a:r>
          </a:p>
        </p:txBody>
      </p:sp>
      <p:sp>
        <p:nvSpPr>
          <p:cNvPr id="160" name="✅ Naštudovať si klasifikáciu a dynamické vlastnosti malwaru…"/>
          <p:cNvSpPr txBox="1"/>
          <p:nvPr>
            <p:ph type="body" idx="1"/>
          </p:nvPr>
        </p:nvSpPr>
        <p:spPr>
          <a:xfrm>
            <a:off x="1206499" y="2971482"/>
            <a:ext cx="21971001" cy="9419708"/>
          </a:xfrm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✅ Naštudovať si klasifikáciu a dynamické vlastnosti malwaru</a:t>
            </a:r>
          </a:p>
          <a:p>
            <a:pPr marL="1018645" indent="-1018645">
              <a:buSzPct val="100000"/>
              <a:buAutoNum type="arabicPeriod" startAt="1"/>
            </a:pPr>
            <a:r>
              <a:t>✅ Dáta na trénovanie (Dynamické vlastnosti, rodiny malwaru)</a:t>
            </a:r>
          </a:p>
          <a:p>
            <a:pPr marL="1018645" indent="-1018645">
              <a:buSzPct val="100000"/>
              <a:buAutoNum type="arabicPeriod" startAt="1"/>
            </a:pPr>
            <a:r>
              <a:t>✅ Naštudovať si vysvetliteľné metódy</a:t>
            </a:r>
          </a:p>
          <a:p>
            <a:pPr marL="1018645" indent="-1018645">
              <a:buSzPct val="100000"/>
              <a:buAutoNum type="arabicPeriod" startAt="1"/>
            </a:pPr>
            <a:r>
              <a:t>➡️ Implementácia klasifikačných modelov</a:t>
            </a:r>
          </a:p>
          <a:p>
            <a:pPr marL="1018645" indent="-1018645">
              <a:buSzPct val="100000"/>
              <a:buAutoNum type="arabicPeriod" startAt="1"/>
            </a:pPr>
            <a:r>
              <a:t>⏳ Implementácia vysvetliteľných metód</a:t>
            </a:r>
          </a:p>
          <a:p>
            <a:pPr marL="1018645" indent="-1018645">
              <a:buSzPct val="100000"/>
              <a:buAutoNum type="arabicPeriod" startAt="1"/>
            </a:pPr>
            <a:r>
              <a:t>⏳ Metodika vyhodnocovania a samotné vyhodnotenie výsledkov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CCS-CIC-AndMal-2020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CCCS-CIC-AndMal-2020 Dataset</a:t>
            </a:r>
          </a:p>
        </p:txBody>
      </p:sp>
      <p:sp>
        <p:nvSpPr>
          <p:cNvPr id="164" name="Canadian Institute for Cybersecurity (CIC) project in collaboration with Canadian Centre for Cyber Security (CCC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70534">
              <a:defRPr sz="3135"/>
            </a:lvl1pPr>
          </a:lstStyle>
          <a:p>
            <a:pPr/>
            <a:r>
              <a:t>Canadian Institute for Cybersecurity (CIC) project in collaboration with Canadian Centre for Cyber Security (CCCS)</a:t>
            </a:r>
          </a:p>
        </p:txBody>
      </p:sp>
      <p:sp>
        <p:nvSpPr>
          <p:cNvPr id="165" name="Android Malware…"/>
          <p:cNvSpPr txBox="1"/>
          <p:nvPr>
            <p:ph type="body" idx="1"/>
          </p:nvPr>
        </p:nvSpPr>
        <p:spPr>
          <a:xfrm>
            <a:off x="1206500" y="34357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Android Malware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12 000 záznamov v našom datasete (1000 vzoriek pre každú z 12 rodín)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175 vlastností, atribútov správania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Dynamické vlastnosti: 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Pamäťové operácie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API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Sieťové operácie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Batéria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Logcat</a:t>
            </a:r>
          </a:p>
          <a:p>
            <a:pPr lvl="1" marL="1170431" indent="-585215" defTabSz="2340805">
              <a:lnSpc>
                <a:spcPct val="70000"/>
              </a:lnSpc>
              <a:spcBef>
                <a:spcPts val="1900"/>
              </a:spcBef>
              <a:defRPr sz="3648"/>
            </a:pPr>
            <a:r>
              <a:t>Počet procesov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2594" y="10916274"/>
            <a:ext cx="11341101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lasifikačné mode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Klasifikačné modely</a:t>
            </a:r>
          </a:p>
        </p:txBody>
      </p:sp>
      <p:sp>
        <p:nvSpPr>
          <p:cNvPr id="170" name="SVM…"/>
          <p:cNvSpPr txBox="1"/>
          <p:nvPr>
            <p:ph type="body" idx="1"/>
          </p:nvPr>
        </p:nvSpPr>
        <p:spPr>
          <a:xfrm>
            <a:off x="1206500" y="2882357"/>
            <a:ext cx="21971000" cy="9622159"/>
          </a:xfrm>
          <a:prstGeom prst="rect">
            <a:avLst/>
          </a:prstGeom>
        </p:spPr>
        <p:txBody>
          <a:bodyPr/>
          <a:lstStyle/>
          <a:p>
            <a:pPr/>
            <a:r>
              <a:t>SVM</a:t>
            </a:r>
          </a:p>
          <a:p>
            <a:pPr/>
            <a:r>
              <a:t>Random Forest</a:t>
            </a:r>
          </a:p>
          <a:p>
            <a:pPr/>
            <a:r>
              <a:t>Bagging Classifier</a:t>
            </a:r>
          </a:p>
          <a:p>
            <a:pPr/>
            <a:r>
              <a:t>Extra Trees Classifier</a:t>
            </a:r>
          </a:p>
          <a:p>
            <a:pPr/>
            <a:r>
              <a:t>Light Gradient-Boosting Machine</a:t>
            </a:r>
          </a:p>
          <a:p>
            <a:pPr/>
            <a:r>
              <a:t>ADABoost</a:t>
            </a:r>
          </a:p>
          <a:p>
            <a:pPr/>
            <a:r>
              <a:t>XGBoost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plainable Artificial Intelligence - XAI"/>
          <p:cNvSpPr txBox="1"/>
          <p:nvPr>
            <p:ph type="title"/>
          </p:nvPr>
        </p:nvSpPr>
        <p:spPr>
          <a:xfrm>
            <a:off x="2745846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Explainable Artificial Intelligence - XAI 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Zlepšenie schopnosti ľudí pochopiť, interpretovať výstupy AI modelov a dôverovať im…"/>
          <p:cNvSpPr txBox="1"/>
          <p:nvPr>
            <p:ph type="body" idx="1"/>
          </p:nvPr>
        </p:nvSpPr>
        <p:spPr>
          <a:xfrm>
            <a:off x="1206500" y="3110743"/>
            <a:ext cx="21971000" cy="9393773"/>
          </a:xfrm>
          <a:prstGeom prst="rect">
            <a:avLst/>
          </a:prstGeom>
        </p:spPr>
        <p:txBody>
          <a:bodyPr/>
          <a:lstStyle/>
          <a:p>
            <a:pPr/>
            <a:r>
              <a:t>Zlepšenie schopnosti ľudí pochopiť, interpretovať výstupy AI modelov a dôverovať im</a:t>
            </a:r>
          </a:p>
          <a:p>
            <a:pPr marL="0" indent="0">
              <a:buSzTx/>
              <a:buNone/>
            </a:pPr>
          </a:p>
          <a:p>
            <a:pPr/>
            <a:r>
              <a:t>Môžeme napríklad riešiť otázky:</a:t>
            </a:r>
          </a:p>
          <a:p>
            <a:pPr lvl="1"/>
            <a:r>
              <a:t>„Prečo bol malware priradený k rodine X?”</a:t>
            </a:r>
          </a:p>
          <a:p>
            <a:pPr lvl="1"/>
            <a:r>
              <a:t>„Ktoré vlastnosti najviac ovplyvnili rozhodnutie modelu?”</a:t>
            </a:r>
          </a:p>
          <a:p>
            <a:pPr lvl="1"/>
            <a:r>
              <a:t>„Aké sú najväčšie rozdiely medzi jednotlivými rodinami malwaru?”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plainable Artificial Intelligence - XAI"/>
          <p:cNvSpPr txBox="1"/>
          <p:nvPr>
            <p:ph type="title"/>
          </p:nvPr>
        </p:nvSpPr>
        <p:spPr>
          <a:xfrm>
            <a:off x="2745846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Explainable Artificial Intelligence - XAI 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Možnosti interpretácie:…"/>
          <p:cNvSpPr txBox="1"/>
          <p:nvPr>
            <p:ph type="body" idx="1"/>
          </p:nvPr>
        </p:nvSpPr>
        <p:spPr>
          <a:xfrm>
            <a:off x="1206500" y="3110743"/>
            <a:ext cx="21971000" cy="9393773"/>
          </a:xfrm>
          <a:prstGeom prst="rect">
            <a:avLst/>
          </a:prstGeom>
        </p:spPr>
        <p:txBody>
          <a:bodyPr/>
          <a:lstStyle/>
          <a:p>
            <a:pPr/>
            <a:r>
              <a:t>Možnosti interpretácie: </a:t>
            </a:r>
          </a:p>
          <a:p>
            <a:pPr lvl="1"/>
            <a:r>
              <a:t>Lokálna - Vysvetlenie konkrétnej predikcie</a:t>
            </a:r>
          </a:p>
          <a:p>
            <a:pPr lvl="1"/>
            <a:r>
              <a:t>Globálna - Vysvetlenie celkového správania modelu</a:t>
            </a:r>
          </a:p>
          <a:p>
            <a:pPr/>
            <a:r>
              <a:t>Na každý klasifikačný model aplikujeme lokálny aj globálny interpretačný model</a:t>
            </a:r>
          </a:p>
          <a:p>
            <a:pPr/>
            <a:r>
              <a:t>Očakávaných 14 rôznych výstupov na vyhodnotenie (7 klasifikátorov s 2 vysvetliteľnými metódami)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Ďalšie krok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Ďalšie kroky</a:t>
            </a:r>
          </a:p>
        </p:txBody>
      </p:sp>
      <p:sp>
        <p:nvSpPr>
          <p:cNvPr id="182" name="Vyladenie a dotrénovanie 7 klasifikačných modelov…"/>
          <p:cNvSpPr txBox="1"/>
          <p:nvPr>
            <p:ph type="body" idx="1"/>
          </p:nvPr>
        </p:nvSpPr>
        <p:spPr>
          <a:xfrm>
            <a:off x="1206500" y="3076472"/>
            <a:ext cx="21971000" cy="9428044"/>
          </a:xfrm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Vyladenie a dotrénovanie 7 klasifikačných modelov</a:t>
            </a:r>
          </a:p>
          <a:p>
            <a:pPr marL="1018645" indent="-1018645">
              <a:buSzPct val="100000"/>
              <a:buAutoNum type="arabicPeriod" startAt="1"/>
            </a:pPr>
            <a:r>
              <a:t>Implementácia vysvetlitelných metód</a:t>
            </a:r>
          </a:p>
          <a:p>
            <a:pPr marL="1018645" indent="-1018645">
              <a:buSzPct val="100000"/>
              <a:buAutoNum type="arabicPeriod" startAt="1"/>
            </a:pPr>
            <a:r>
              <a:t>Definovať metodiku vyhodnocovania a zrealizovať vyhodnotenie výsledkov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6335" y="8148620"/>
            <a:ext cx="8017835" cy="8017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